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sldIdLst>
    <p:sldId id="274" r:id="rId2"/>
    <p:sldId id="272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280" r:id="rId15"/>
    <p:sldId id="284" r:id="rId16"/>
    <p:sldId id="281" r:id="rId17"/>
    <p:sldId id="279" r:id="rId18"/>
    <p:sldId id="271" r:id="rId19"/>
    <p:sldId id="278" r:id="rId20"/>
    <p:sldId id="285" r:id="rId21"/>
    <p:sldId id="275" r:id="rId22"/>
    <p:sldId id="276" r:id="rId23"/>
    <p:sldId id="277" r:id="rId24"/>
    <p:sldId id="269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FF66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>
        <p:scale>
          <a:sx n="66" d="100"/>
          <a:sy n="66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22B02-3294-4EA4-89B4-6DB895D78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9CC2-8D60-4B4E-8D65-B9CDF89B8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6FAF5-8ACB-469B-9F00-F07F436C8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D742-4A10-4F8E-89E0-5D05C2969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827B7-A07D-4819-A000-D16F46253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724A-082D-4802-B975-E129BD029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1C54A-285C-4946-8C9F-B76B8C2A2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E7B9-6A5D-4E9E-A7EC-2DF7404F5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FE249-D6A3-46C8-9592-F69D3536D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B50FA-ACF1-46A0-8BE7-A81588BC5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BC03-825F-488E-AF17-912E68374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06B8-4883-4C77-8DD0-FBCD15719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C9B8A-48AE-4BD8-AAC9-9C5751570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rgbClr val="FFFF66"/>
            </a:gs>
            <a:gs pos="100000">
              <a:srgbClr val="CCE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735F2B3-4018-431E-A134-4CFE16AB2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photo.ru/?action=search&amp;sobje=307" TargetMode="External"/><Relationship Id="rId2" Type="http://schemas.openxmlformats.org/officeDocument/2006/relationships/hyperlink" Target="http://flower.onego.ru/paporot/polypodi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Tester\&#1056;&#1072;&#1073;&#1086;&#1095;&#1080;&#1081;%20&#1089;&#1090;&#1086;&#1083;\&#1055;&#1072;&#1087;&#1086;&#1088;&#1086;&#1090;&#1085;&#1080;&#1082;&#1080;%20&#1088;&#1086;&#1076;&#1085;&#1086;&#1075;&#1086;%20&#1082;&#1088;&#1072;&#1103;%20&#1089;%20&#1074;&#1080;&#1076;&#1077;&#1086;\&#1055;&#1072;&#1087;&#1086;&#1088;&#1086;&#1090;&#1085;&#1080;&#1082;&#1080;%20&#1082;&#1072;&#1084;&#1077;&#1085;&#1085;&#1086;&#1091;&#1075;&#1086;&#1083;&#1100;&#1085;&#1086;&#1075;&#1086;%20&#1087;&#1077;&#1088;&#1080;&#1086;&#1076;&#1072;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8" descr="орля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571875"/>
            <a:ext cx="4024312" cy="292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51" name="Picture 2" descr="хвощи и папорот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141538" cy="28559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6505575" cy="5607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Папоротники. </a:t>
            </a:r>
          </a:p>
          <a:p>
            <a:pPr algn="ctr"/>
            <a:r>
              <a:rPr lang="ru-RU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Особенности строения и</a:t>
            </a:r>
          </a:p>
          <a:p>
            <a:pPr algn="ctr"/>
            <a:r>
              <a:rPr lang="ru-RU" sz="4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жизнедеятельности</a:t>
            </a:r>
          </a:p>
          <a:p>
            <a:pPr algn="ctr"/>
            <a:endParaRPr lang="ru-RU" sz="48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27313" y="6165850"/>
            <a:ext cx="50419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Пузырник</a:t>
            </a:r>
          </a:p>
        </p:txBody>
      </p:sp>
      <p:pic>
        <p:nvPicPr>
          <p:cNvPr id="12291" name="Picture 5" descr="пузырник лом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7705725" cy="57816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58888" y="6092825"/>
            <a:ext cx="57610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Орляк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250825" y="260350"/>
            <a:ext cx="73802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Сосновые и березовые леса</a:t>
            </a:r>
          </a:p>
        </p:txBody>
      </p:sp>
      <p:pic>
        <p:nvPicPr>
          <p:cNvPr id="2" name="Picture 8" descr="орля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6011862" cy="518318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3317" name="Picture 7" descr="орля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9963" y="2060575"/>
            <a:ext cx="2927350" cy="45831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По берегам ручьев и речек</a:t>
            </a:r>
          </a:p>
        </p:txBody>
      </p:sp>
      <p:pic>
        <p:nvPicPr>
          <p:cNvPr id="14339" name="Picture 6" descr="страусник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285875"/>
            <a:ext cx="3598862" cy="4951413"/>
          </a:xfrm>
          <a:noFill/>
          <a:ln w="57150">
            <a:solidFill>
              <a:schemeClr val="hlink"/>
            </a:solidFill>
          </a:ln>
        </p:spPr>
      </p:pic>
      <p:pic>
        <p:nvPicPr>
          <p:cNvPr id="14340" name="Picture 7" descr="страусник осенью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99025" y="1500188"/>
            <a:ext cx="3530600" cy="4716462"/>
          </a:xfrm>
          <a:noFill/>
          <a:ln w="57150">
            <a:solidFill>
              <a:schemeClr val="hlink"/>
            </a:solidFill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68313" y="6165850"/>
            <a:ext cx="36718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000125" y="6215063"/>
            <a:ext cx="18716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Страусник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932363" y="6256338"/>
            <a:ext cx="3168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5003800" y="6183313"/>
            <a:ext cx="3384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6208713" y="6256338"/>
            <a:ext cx="2395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908175" y="6237288"/>
            <a:ext cx="20161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Щитовник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47529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Заболоченные почвы</a:t>
            </a:r>
          </a:p>
        </p:txBody>
      </p:sp>
      <p:pic>
        <p:nvPicPr>
          <p:cNvPr id="15364" name="Picture 7" descr="щитов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7058025" cy="529431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Строение папоротника</a:t>
            </a:r>
          </a:p>
        </p:txBody>
      </p:sp>
      <p:pic>
        <p:nvPicPr>
          <p:cNvPr id="16387" name="Picture 4" descr="04020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268413"/>
            <a:ext cx="5976938" cy="5400675"/>
          </a:xfrm>
          <a:noFill/>
          <a:ln w="5715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Молодые листья папоротника</a:t>
            </a:r>
          </a:p>
        </p:txBody>
      </p:sp>
      <p:pic>
        <p:nvPicPr>
          <p:cNvPr id="17411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000125"/>
            <a:ext cx="7961312" cy="5756275"/>
          </a:xfrm>
          <a:noFill/>
          <a:ln w="5715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Спорангии на листьях различных папоротников</a:t>
            </a:r>
          </a:p>
        </p:txBody>
      </p:sp>
      <p:pic>
        <p:nvPicPr>
          <p:cNvPr id="18435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8569325" cy="5246688"/>
          </a:xfrm>
          <a:noFill/>
          <a:ln w="5715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285875"/>
            <a:ext cx="45005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smtClean="0"/>
              <a:t>Правда ли, что в ночь на Ивана Купалу, можно найти с помощью цветка папоротника клад?</a:t>
            </a:r>
          </a:p>
        </p:txBody>
      </p:sp>
      <p:pic>
        <p:nvPicPr>
          <p:cNvPr id="19459" name="Picture 7" descr="кочедыжник женски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4327525" cy="6408738"/>
          </a:xfrm>
          <a:noFill/>
          <a:ln w="5715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315913"/>
            <a:ext cx="8229600" cy="1223963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Жизненный цикл папоротника</a:t>
            </a:r>
          </a:p>
        </p:txBody>
      </p:sp>
      <p:pic>
        <p:nvPicPr>
          <p:cNvPr id="20483" name="Picture 4" descr="Схема-из-учебни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765175"/>
            <a:ext cx="5832475" cy="6092825"/>
          </a:xfrm>
          <a:noFill/>
          <a:ln w="5715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хвощи и папоротни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3994150" cy="6408737"/>
          </a:xfrm>
          <a:noFill/>
          <a:ln w="57150">
            <a:solidFill>
              <a:schemeClr val="hlink"/>
            </a:solidFill>
          </a:ln>
        </p:spPr>
      </p:pic>
      <p:sp>
        <p:nvSpPr>
          <p:cNvPr id="2150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404813"/>
            <a:ext cx="4038600" cy="6092825"/>
          </a:xfrm>
        </p:spPr>
        <p:txBody>
          <a:bodyPr/>
          <a:lstStyle/>
          <a:p>
            <a:pPr eaLnBrk="1" hangingPunct="1"/>
            <a:r>
              <a:rPr lang="ru-RU" b="1" i="1" smtClean="0"/>
              <a:t>Выявите в результате сравнения раннее изученных мхов плаунов и хвощей с папоротниками усложнение последних в ходе эволюции?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-214313"/>
            <a:ext cx="8229600" cy="1143001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Родословное древо растительного мира</a:t>
            </a:r>
          </a:p>
        </p:txBody>
      </p:sp>
      <p:pic>
        <p:nvPicPr>
          <p:cNvPr id="36868" name="Picture 4" descr="схема для презента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6000"/>
          </a:blip>
          <a:srcRect/>
          <a:stretch>
            <a:fillRect/>
          </a:stretch>
        </p:blipFill>
        <p:spPr>
          <a:xfrm>
            <a:off x="755650" y="836613"/>
            <a:ext cx="7643813" cy="4176712"/>
          </a:xfrm>
          <a:noFill/>
          <a:ln w="38100">
            <a:solidFill>
              <a:srgbClr val="FF0000"/>
            </a:solidFill>
          </a:ln>
        </p:spPr>
      </p:pic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142875" y="4929188"/>
            <a:ext cx="9001125" cy="16478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i="1" kern="0" dirty="0"/>
              <a:t>Папоротники:</a:t>
            </a:r>
            <a:endParaRPr lang="ru-RU" sz="2000" i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000" i="1" kern="0" dirty="0">
                <a:latin typeface="+mn-lt"/>
              </a:rPr>
              <a:t>произошли от потомков </a:t>
            </a:r>
            <a:r>
              <a:rPr lang="ru-RU" sz="2000" i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псилофитов,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000" i="1" kern="0" dirty="0">
                <a:latin typeface="+mn-lt"/>
              </a:rPr>
              <a:t>представляют собой одну из наиболее древних групп </a:t>
            </a:r>
            <a:r>
              <a:rPr lang="ru-RU" sz="2000" i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споровых</a:t>
            </a:r>
            <a:r>
              <a:rPr lang="ru-RU" sz="2000" i="1" kern="0" dirty="0">
                <a:latin typeface="+mn-lt"/>
              </a:rPr>
              <a:t> растений. Появились около 300 млн. лет назад.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000" i="1" kern="0" dirty="0">
                <a:latin typeface="+mn-lt"/>
              </a:rPr>
              <a:t>по возрасту  являются ровесниками хвощей.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smtClean="0"/>
              <a:t>Эволюционные преимущества папоротников:</a:t>
            </a:r>
            <a:br>
              <a:rPr lang="ru-RU" sz="4000" b="1" i="1" smtClean="0"/>
            </a:br>
            <a:endParaRPr lang="ru-RU" sz="4000" b="1" i="1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9237663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800" b="1" i="1" smtClean="0"/>
              <a:t>имеют сложные листья, выполняющие функции фотосинтеза и спорообразования;</a:t>
            </a:r>
          </a:p>
          <a:p>
            <a:pPr marL="609600" indent="-609600">
              <a:lnSpc>
                <a:spcPct val="90000"/>
              </a:lnSpc>
            </a:pPr>
            <a:endParaRPr lang="ru-RU" sz="2800" b="1" i="1" smtClean="0"/>
          </a:p>
          <a:p>
            <a:pPr marL="609600" indent="-609600">
              <a:lnSpc>
                <a:spcPct val="90000"/>
              </a:lnSpc>
            </a:pPr>
            <a:r>
              <a:rPr lang="ru-RU" sz="2800" b="1" i="1" smtClean="0"/>
              <a:t>наличие корней;</a:t>
            </a:r>
          </a:p>
          <a:p>
            <a:pPr marL="609600" indent="-609600">
              <a:lnSpc>
                <a:spcPct val="90000"/>
              </a:lnSpc>
            </a:pPr>
            <a:endParaRPr lang="ru-RU" sz="2800" b="1" i="1" smtClean="0"/>
          </a:p>
          <a:p>
            <a:pPr marL="609600" indent="-609600">
              <a:lnSpc>
                <a:spcPct val="90000"/>
              </a:lnSpc>
            </a:pPr>
            <a:r>
              <a:rPr lang="ru-RU" sz="2800" b="1" i="1" smtClean="0"/>
              <a:t>благодаря разноспоровости, хорошо переносят меняющиеся условия среды;</a:t>
            </a:r>
          </a:p>
          <a:p>
            <a:pPr marL="609600" indent="-609600">
              <a:lnSpc>
                <a:spcPct val="90000"/>
              </a:lnSpc>
            </a:pPr>
            <a:endParaRPr lang="ru-RU" sz="2800" b="1" i="1" smtClean="0"/>
          </a:p>
          <a:p>
            <a:pPr marL="609600" indent="-609600">
              <a:lnSpc>
                <a:spcPct val="90000"/>
              </a:lnSpc>
            </a:pPr>
            <a:r>
              <a:rPr lang="ru-RU" sz="2800" b="1" i="1" smtClean="0"/>
              <a:t>хорошо развиты ткани – проводящая и основная.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Закончите предложение</a:t>
            </a:r>
            <a:r>
              <a:rPr lang="ru-RU" smtClean="0"/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4525962"/>
          </a:xfrm>
        </p:spPr>
        <p:txBody>
          <a:bodyPr/>
          <a:lstStyle/>
          <a:p>
            <a:pPr eaLnBrk="1" hangingPunct="1">
              <a:lnSpc>
                <a:spcPts val="3900"/>
              </a:lnSpc>
            </a:pPr>
            <a:r>
              <a:rPr lang="ru-RU" sz="2800" smtClean="0"/>
              <a:t>В лесах умеренной зоны у папоротников  </a:t>
            </a:r>
            <a:r>
              <a:rPr lang="ru-RU" sz="2800" b="1" smtClean="0">
                <a:solidFill>
                  <a:srgbClr val="FF0000"/>
                </a:solidFill>
              </a:rPr>
              <a:t>короткий</a:t>
            </a:r>
            <a:r>
              <a:rPr lang="ru-RU" sz="2800" smtClean="0"/>
              <a:t> стебель, который находится в  </a:t>
            </a:r>
            <a:r>
              <a:rPr lang="ru-RU" sz="2800" b="1" smtClean="0">
                <a:solidFill>
                  <a:srgbClr val="FF0000"/>
                </a:solidFill>
              </a:rPr>
              <a:t>почке</a:t>
            </a:r>
            <a:r>
              <a:rPr lang="ru-RU" sz="2800" smtClean="0"/>
              <a:t> и представляет собой </a:t>
            </a:r>
            <a:r>
              <a:rPr lang="ru-RU" sz="2800" b="1" smtClean="0">
                <a:solidFill>
                  <a:srgbClr val="FF0000"/>
                </a:solidFill>
              </a:rPr>
              <a:t>корневище</a:t>
            </a:r>
            <a:r>
              <a:rPr lang="ru-RU" sz="2800" smtClean="0"/>
              <a:t>. В стебле хорошо развита </a:t>
            </a:r>
            <a:r>
              <a:rPr lang="ru-RU" sz="2800" b="1" smtClean="0">
                <a:solidFill>
                  <a:srgbClr val="FF0000"/>
                </a:solidFill>
              </a:rPr>
              <a:t>проводящая</a:t>
            </a:r>
            <a:r>
              <a:rPr lang="ru-RU" sz="2800" smtClean="0"/>
              <a:t> ткань, между пучками которой располагаются клетки </a:t>
            </a:r>
            <a:r>
              <a:rPr lang="ru-RU" sz="2800" b="1" smtClean="0">
                <a:solidFill>
                  <a:srgbClr val="FF0000"/>
                </a:solidFill>
              </a:rPr>
              <a:t>основной</a:t>
            </a:r>
            <a:r>
              <a:rPr lang="ru-RU" sz="2800" smtClean="0"/>
              <a:t> ткани; имеются </a:t>
            </a:r>
            <a:r>
              <a:rPr lang="ru-RU" sz="2800" b="1" smtClean="0">
                <a:solidFill>
                  <a:srgbClr val="FF0000"/>
                </a:solidFill>
              </a:rPr>
              <a:t>придаточные</a:t>
            </a:r>
            <a:r>
              <a:rPr lang="ru-RU" sz="2800" smtClean="0"/>
              <a:t> корни. Листья вырастают из </a:t>
            </a:r>
            <a:r>
              <a:rPr lang="ru-RU" sz="2800" b="1" smtClean="0">
                <a:solidFill>
                  <a:srgbClr val="FF0000"/>
                </a:solidFill>
              </a:rPr>
              <a:t>почек корневища</a:t>
            </a:r>
            <a:r>
              <a:rPr lang="ru-RU" sz="2800" smtClean="0"/>
              <a:t>;  они обладают верхушечным ростом, достигают </a:t>
            </a:r>
            <a:r>
              <a:rPr lang="ru-RU" sz="2800" b="1" smtClean="0">
                <a:solidFill>
                  <a:srgbClr val="FF0000"/>
                </a:solidFill>
              </a:rPr>
              <a:t>больших</a:t>
            </a:r>
            <a:r>
              <a:rPr lang="ru-RU" sz="2800" smtClean="0"/>
              <a:t> размеров и выполняют функции </a:t>
            </a:r>
            <a:r>
              <a:rPr lang="ru-RU" sz="2800" b="1" smtClean="0">
                <a:solidFill>
                  <a:srgbClr val="FF0000"/>
                </a:solidFill>
              </a:rPr>
              <a:t>фотосинтеза </a:t>
            </a:r>
            <a:r>
              <a:rPr lang="ru-RU" sz="2800" smtClean="0"/>
              <a:t>и </a:t>
            </a:r>
            <a:r>
              <a:rPr lang="ru-RU" sz="2800" b="1" smtClean="0">
                <a:solidFill>
                  <a:srgbClr val="FF0000"/>
                </a:solidFill>
              </a:rPr>
              <a:t>спорообразования</a:t>
            </a:r>
            <a:r>
              <a:rPr lang="ru-RU" sz="2800" smtClean="0"/>
              <a:t> .</a:t>
            </a:r>
          </a:p>
          <a:p>
            <a:pPr eaLnBrk="1" hangingPunct="1">
              <a:lnSpc>
                <a:spcPts val="3900"/>
              </a:lnSpc>
            </a:pPr>
            <a:endParaRPr lang="ru-RU" sz="280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235825" y="1285875"/>
            <a:ext cx="1908175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5508625" y="1857375"/>
            <a:ext cx="1223963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3851275" y="2349500"/>
            <a:ext cx="2089150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835150" y="2781300"/>
            <a:ext cx="2232025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5580063" y="3357563"/>
            <a:ext cx="1798637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908175" y="3789363"/>
            <a:ext cx="2447925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827088" y="4292600"/>
            <a:ext cx="3168650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3563938" y="4868863"/>
            <a:ext cx="1655762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3851275" y="5373688"/>
            <a:ext cx="2376488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323850" y="5734050"/>
            <a:ext cx="3527425" cy="466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509" grpId="0" animBg="1"/>
      <p:bldP spid="21511" grpId="0" animBg="1"/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228725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Какие утверждения верны?</a:t>
            </a:r>
            <a:br>
              <a:rPr lang="ru-RU" sz="4000" b="1" i="1" smtClean="0"/>
            </a:br>
            <a:endParaRPr lang="ru-RU" sz="4000" b="1" i="1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74063" cy="48863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smtClean="0"/>
              <a:t>Стебель (корневище) находится в земле.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smtClean="0"/>
              <a:t>Молодые листья папоротника свернуты улиткообразно.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smtClean="0"/>
              <a:t>Тело папоротника состоит только из стебля и корней.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smtClean="0"/>
              <a:t>В жизненном цикле папоротника преобладает фаза гаметофита.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smtClean="0"/>
              <a:t>Важное условие полового размножения папоротников - наличие воды.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smtClean="0"/>
              <a:t>Спорофит – диплоидное растение папоротника.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smtClean="0"/>
              <a:t>Заросток – гаплоидный гаметофит.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i="1" smtClean="0"/>
              <a:t>В жизненном цикле папоротников доминирует спорофит.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Задание на дом: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Учебник стр. 61 </a:t>
            </a:r>
            <a:r>
              <a:rPr lang="ru-RU" smtClean="0"/>
              <a:t>– </a:t>
            </a:r>
            <a:r>
              <a:rPr lang="ru-RU" smtClean="0"/>
              <a:t>63.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Список ресурсов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000" b="1" smtClean="0"/>
              <a:t>Энциклопедия декоративных, садовых растений: </a:t>
            </a:r>
            <a:r>
              <a:rPr lang="ru-RU" sz="2000" b="1" smtClean="0">
                <a:hlinkClick r:id="rId2"/>
              </a:rPr>
              <a:t>flower.onego.ru/paporot/polypodi.html</a:t>
            </a:r>
            <a:r>
              <a:rPr lang="ru-RU" sz="2000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smtClean="0"/>
              <a:t>GeoPhoto</a:t>
            </a:r>
            <a:r>
              <a:rPr lang="ru-RU" sz="2000" smtClean="0"/>
              <a:t> :</a:t>
            </a:r>
            <a:r>
              <a:rPr lang="ru-RU" sz="2000" b="1" smtClean="0">
                <a:hlinkClick r:id="rId3"/>
              </a:rPr>
              <a:t>www.geophoto.ru/?action=search&amp;sobje=307</a:t>
            </a:r>
            <a:endParaRPr lang="en-US" sz="2000" b="1" smtClean="0"/>
          </a:p>
          <a:p>
            <a:pPr marL="609600" indent="-609600" eaLnBrk="1" hangingPunct="1">
              <a:buFontTx/>
              <a:buAutoNum type="arabicPeriod"/>
            </a:pPr>
            <a:r>
              <a:rPr lang="ru-RU" sz="2000" smtClean="0"/>
              <a:t>Единая цифровая коллекция: </a:t>
            </a:r>
            <a:r>
              <a:rPr lang="en-US" sz="2000" smtClean="0"/>
              <a:t>//school-collection.edu.ru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285875"/>
          </a:xfrm>
        </p:spPr>
        <p:txBody>
          <a:bodyPr/>
          <a:lstStyle/>
          <a:p>
            <a:r>
              <a:rPr lang="ru-RU" sz="3600" smtClean="0"/>
              <a:t>Презентацию подготовила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857500" y="2857500"/>
            <a:ext cx="5829300" cy="32686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Габитова В.В.</a:t>
            </a:r>
          </a:p>
          <a:p>
            <a:pPr>
              <a:buFontTx/>
              <a:buNone/>
            </a:pPr>
            <a:r>
              <a:rPr lang="ru-RU" smtClean="0"/>
              <a:t>МОУ « СОШ № 4» </a:t>
            </a:r>
          </a:p>
          <a:p>
            <a:pPr>
              <a:buFontTx/>
              <a:buNone/>
            </a:pPr>
            <a:r>
              <a:rPr lang="ru-RU" smtClean="0"/>
              <a:t>Учитель биологии</a:t>
            </a:r>
          </a:p>
          <a:p>
            <a:pPr>
              <a:buFontTx/>
              <a:buNone/>
            </a:pPr>
            <a:r>
              <a:rPr lang="ru-RU" smtClean="0"/>
              <a:t>г. Миасса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Папоротники каменноугольного периода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00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428625" y="714375"/>
            <a:ext cx="8358188" cy="229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Папоротники родного края</a:t>
            </a:r>
          </a:p>
        </p:txBody>
      </p:sp>
      <p:pic>
        <p:nvPicPr>
          <p:cNvPr id="5123" name="Picture 3" descr="орляк5"/>
          <p:cNvPicPr>
            <a:picLocks noChangeAspect="1" noChangeArrowheads="1"/>
          </p:cNvPicPr>
          <p:nvPr/>
        </p:nvPicPr>
        <p:blipFill>
          <a:blip r:embed="rId2"/>
          <a:srcRect r="-195" b="7986"/>
          <a:stretch>
            <a:fillRect/>
          </a:stretch>
        </p:blipFill>
        <p:spPr bwMode="auto">
          <a:xfrm>
            <a:off x="1928813" y="3071813"/>
            <a:ext cx="5214937" cy="35909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костенец волосовид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6983413" cy="600868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916238" y="6308725"/>
            <a:ext cx="5616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Костенец волосовидный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остенец зеле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7632700" cy="57261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55875" y="6165850"/>
            <a:ext cx="619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411413" y="6165850"/>
            <a:ext cx="5976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Костенец зеленый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остенец север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5027612" cy="619283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80063" y="6021388"/>
            <a:ext cx="35639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Костенец северный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остенец посте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0350"/>
            <a:ext cx="7632700" cy="5726113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63713" y="6165850"/>
            <a:ext cx="6265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Костенец постенный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14763" y="6215063"/>
            <a:ext cx="53292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Многоножка обыкновенная</a:t>
            </a:r>
          </a:p>
        </p:txBody>
      </p:sp>
      <p:pic>
        <p:nvPicPr>
          <p:cNvPr id="11267" name="Picture 6" descr="многоножка обыкновен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160838" cy="613886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323</Words>
  <Application>Microsoft Office PowerPoint</Application>
  <PresentationFormat>Экран (4:3)</PresentationFormat>
  <Paragraphs>57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Слайд 1</vt:lpstr>
      <vt:lpstr>Родословное древо растительного мира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 берегам ручьев и речек</vt:lpstr>
      <vt:lpstr>Слайд 13</vt:lpstr>
      <vt:lpstr>Строение папоротника</vt:lpstr>
      <vt:lpstr>Молодые листья папоротника</vt:lpstr>
      <vt:lpstr>Спорангии на листьях различных папоротников</vt:lpstr>
      <vt:lpstr>Слайд 17</vt:lpstr>
      <vt:lpstr>Жизненный цикл папоротника</vt:lpstr>
      <vt:lpstr>Слайд 19</vt:lpstr>
      <vt:lpstr>Эволюционные преимущества папоротников: </vt:lpstr>
      <vt:lpstr>Закончите предложение:</vt:lpstr>
      <vt:lpstr>Какие утверждения верны? </vt:lpstr>
      <vt:lpstr>Задание на дом:</vt:lpstr>
      <vt:lpstr>Список ресурсов</vt:lpstr>
      <vt:lpstr>Презентацию подготовила</vt:lpstr>
    </vt:vector>
  </TitlesOfParts>
  <Company>school4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Папоротники родного края</dc:title>
  <dc:creator>суханова</dc:creator>
  <cp:lastModifiedBy>User</cp:lastModifiedBy>
  <cp:revision>42</cp:revision>
  <dcterms:created xsi:type="dcterms:W3CDTF">2008-10-31T08:54:53Z</dcterms:created>
  <dcterms:modified xsi:type="dcterms:W3CDTF">2015-12-13T18:53:16Z</dcterms:modified>
</cp:coreProperties>
</file>