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6E4E3-A476-48F0-B33B-01A580350A91}" type="datetimeFigureOut">
              <a:rPr lang="ru-RU"/>
              <a:t>14.05.2014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143A7-AD7F-4BB9-A4A7-539F7E312A22}" type="slidenum">
              <a:rPr lang="ru-RU"/>
              <a:t>‹#›</a:t>
            </a:fld>
            <a:endParaRPr lang="ru-RU"/>
          </a:p>
        </p:txBody>
      </p:sp>
    </p:spTree>
    <p:extLst>
      <p:ext uri="{BB962C8B-B14F-4D97-AF65-F5344CB8AC3E}">
        <p14:creationId xmlns:p14="http://schemas.microsoft.com/office/powerpoint/2010/main" val="246615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a:t>
            </a:fld>
            <a:endParaRPr lang="ru-RU"/>
          </a:p>
        </p:txBody>
      </p:sp>
    </p:spTree>
    <p:extLst>
      <p:ext uri="{BB962C8B-B14F-4D97-AF65-F5344CB8AC3E}">
        <p14:creationId xmlns:p14="http://schemas.microsoft.com/office/powerpoint/2010/main" val="109463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10</a:t>
            </a:fld>
            <a:endParaRPr lang="ru-RU"/>
          </a:p>
        </p:txBody>
      </p:sp>
    </p:spTree>
    <p:extLst>
      <p:ext uri="{BB962C8B-B14F-4D97-AF65-F5344CB8AC3E}">
        <p14:creationId xmlns:p14="http://schemas.microsoft.com/office/powerpoint/2010/main" val="20863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11</a:t>
            </a:fld>
            <a:endParaRPr lang="ru-RU"/>
          </a:p>
        </p:txBody>
      </p:sp>
    </p:spTree>
    <p:extLst>
      <p:ext uri="{BB962C8B-B14F-4D97-AF65-F5344CB8AC3E}">
        <p14:creationId xmlns:p14="http://schemas.microsoft.com/office/powerpoint/2010/main" val="183806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12</a:t>
            </a:fld>
            <a:endParaRPr lang="ru-RU"/>
          </a:p>
        </p:txBody>
      </p:sp>
    </p:spTree>
    <p:extLst>
      <p:ext uri="{BB962C8B-B14F-4D97-AF65-F5344CB8AC3E}">
        <p14:creationId xmlns:p14="http://schemas.microsoft.com/office/powerpoint/2010/main" val="10087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13</a:t>
            </a:fld>
            <a:endParaRPr lang="ru-RU"/>
          </a:p>
        </p:txBody>
      </p:sp>
    </p:spTree>
    <p:extLst>
      <p:ext uri="{BB962C8B-B14F-4D97-AF65-F5344CB8AC3E}">
        <p14:creationId xmlns:p14="http://schemas.microsoft.com/office/powerpoint/2010/main" val="148868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14</a:t>
            </a:fld>
            <a:endParaRPr lang="ru-RU"/>
          </a:p>
        </p:txBody>
      </p:sp>
    </p:spTree>
    <p:extLst>
      <p:ext uri="{BB962C8B-B14F-4D97-AF65-F5344CB8AC3E}">
        <p14:creationId xmlns:p14="http://schemas.microsoft.com/office/powerpoint/2010/main" val="28634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15</a:t>
            </a:fld>
            <a:endParaRPr lang="ru-RU"/>
          </a:p>
        </p:txBody>
      </p:sp>
    </p:spTree>
    <p:extLst>
      <p:ext uri="{BB962C8B-B14F-4D97-AF65-F5344CB8AC3E}">
        <p14:creationId xmlns:p14="http://schemas.microsoft.com/office/powerpoint/2010/main" val="368722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16</a:t>
            </a:fld>
            <a:endParaRPr lang="ru-RU"/>
          </a:p>
        </p:txBody>
      </p:sp>
    </p:spTree>
    <p:extLst>
      <p:ext uri="{BB962C8B-B14F-4D97-AF65-F5344CB8AC3E}">
        <p14:creationId xmlns:p14="http://schemas.microsoft.com/office/powerpoint/2010/main" val="2605543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17</a:t>
            </a:fld>
            <a:endParaRPr lang="ru-RU"/>
          </a:p>
        </p:txBody>
      </p:sp>
    </p:spTree>
    <p:extLst>
      <p:ext uri="{BB962C8B-B14F-4D97-AF65-F5344CB8AC3E}">
        <p14:creationId xmlns:p14="http://schemas.microsoft.com/office/powerpoint/2010/main" val="67758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18</a:t>
            </a:fld>
            <a:endParaRPr lang="ru-RU"/>
          </a:p>
        </p:txBody>
      </p:sp>
    </p:spTree>
    <p:extLst>
      <p:ext uri="{BB962C8B-B14F-4D97-AF65-F5344CB8AC3E}">
        <p14:creationId xmlns:p14="http://schemas.microsoft.com/office/powerpoint/2010/main" val="410266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19</a:t>
            </a:fld>
            <a:endParaRPr lang="ru-RU"/>
          </a:p>
        </p:txBody>
      </p:sp>
    </p:spTree>
    <p:extLst>
      <p:ext uri="{BB962C8B-B14F-4D97-AF65-F5344CB8AC3E}">
        <p14:creationId xmlns:p14="http://schemas.microsoft.com/office/powerpoint/2010/main" val="291924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2</a:t>
            </a:fld>
            <a:endParaRPr lang="ru-RU"/>
          </a:p>
        </p:txBody>
      </p:sp>
    </p:spTree>
    <p:extLst>
      <p:ext uri="{BB962C8B-B14F-4D97-AF65-F5344CB8AC3E}">
        <p14:creationId xmlns:p14="http://schemas.microsoft.com/office/powerpoint/2010/main" val="218845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3</a:t>
            </a:fld>
            <a:endParaRPr lang="ru-RU"/>
          </a:p>
        </p:txBody>
      </p:sp>
    </p:spTree>
    <p:extLst>
      <p:ext uri="{BB962C8B-B14F-4D97-AF65-F5344CB8AC3E}">
        <p14:creationId xmlns:p14="http://schemas.microsoft.com/office/powerpoint/2010/main" val="31342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4</a:t>
            </a:fld>
            <a:endParaRPr lang="ru-RU"/>
          </a:p>
        </p:txBody>
      </p:sp>
    </p:spTree>
    <p:extLst>
      <p:ext uri="{BB962C8B-B14F-4D97-AF65-F5344CB8AC3E}">
        <p14:creationId xmlns:p14="http://schemas.microsoft.com/office/powerpoint/2010/main" val="425543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5</a:t>
            </a:fld>
            <a:endParaRPr lang="ru-RU"/>
          </a:p>
        </p:txBody>
      </p:sp>
    </p:spTree>
    <p:extLst>
      <p:ext uri="{BB962C8B-B14F-4D97-AF65-F5344CB8AC3E}">
        <p14:creationId xmlns:p14="http://schemas.microsoft.com/office/powerpoint/2010/main" val="10750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6</a:t>
            </a:fld>
            <a:endParaRPr lang="ru-RU"/>
          </a:p>
        </p:txBody>
      </p:sp>
    </p:spTree>
    <p:extLst>
      <p:ext uri="{BB962C8B-B14F-4D97-AF65-F5344CB8AC3E}">
        <p14:creationId xmlns:p14="http://schemas.microsoft.com/office/powerpoint/2010/main" val="337797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7</a:t>
            </a:fld>
            <a:endParaRPr lang="ru-RU"/>
          </a:p>
        </p:txBody>
      </p:sp>
    </p:spTree>
    <p:extLst>
      <p:ext uri="{BB962C8B-B14F-4D97-AF65-F5344CB8AC3E}">
        <p14:creationId xmlns:p14="http://schemas.microsoft.com/office/powerpoint/2010/main" val="331954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8</a:t>
            </a:fld>
            <a:endParaRPr lang="ru-RU"/>
          </a:p>
        </p:txBody>
      </p:sp>
    </p:spTree>
    <p:extLst>
      <p:ext uri="{BB962C8B-B14F-4D97-AF65-F5344CB8AC3E}">
        <p14:creationId xmlns:p14="http://schemas.microsoft.com/office/powerpoint/2010/main" val="350206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3A143A7-AD7F-4BB9-A4A7-539F7E312A22}" type="slidenum">
              <a:rPr lang="ru-RU"/>
              <a:t>9</a:t>
            </a:fld>
            <a:endParaRPr lang="ru-RU"/>
          </a:p>
        </p:txBody>
      </p:sp>
    </p:spTree>
    <p:extLst>
      <p:ext uri="{BB962C8B-B14F-4D97-AF65-F5344CB8AC3E}">
        <p14:creationId xmlns:p14="http://schemas.microsoft.com/office/powerpoint/2010/main" val="180529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dirty="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5DC19C-03DA-4066-9FF7-D0BF1BC6D6F6}"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89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1748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27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60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42761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dirty="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60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dirty="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345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02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80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2532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14.05.2014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9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9300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t>14.05.2014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78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t>14.05.2014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60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t>14.05.2014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27512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dirty="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25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dirty="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14.05.2014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72374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FFB779-270B-4192-84BA-A697F48306DC}" type="datetimeFigureOut">
              <a:rPr lang="ru-RU" smtClean="0"/>
              <a:t>14.05.2014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25128311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9A%D0%BE%D0%BD%D0%B2%D0%B5%D0%BA%D1%82%D0%B8%D0%B2%D0%BD%D0%B0%D1%8F_%D0%B7%D0%BE%D0%BD%D0%B0" TargetMode="External"/><Relationship Id="rId3" Type="http://schemas.openxmlformats.org/officeDocument/2006/relationships/image" Target="../media/image13.jpeg"/><Relationship Id="rId7" Type="http://schemas.openxmlformats.org/officeDocument/2006/relationships/hyperlink" Target="http://ru.wikipedia.org/wiki/%D0%9C%D0%B0%D0%B3%D0%BD%D0%B8%D1%82%D0%BD%D0%BE%D0%B5_%D0%BF%D0%BE%D0%BB%D0%B5"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ru.wikipedia.org/wiki/%D0%AD%D0%BB%D0%B5%D0%BA%D1%82%D1%80%D0%B8%D1%87%D0%B5%D1%81%D0%BA%D0%B8%D0%B5_%D1%82%D0%BE%D0%BA%D0%B8" TargetMode="External"/><Relationship Id="rId5" Type="http://schemas.openxmlformats.org/officeDocument/2006/relationships/hyperlink" Target="http://ru.wikipedia.org/wiki/%D0%AD%D0%BB%D0%B5%D0%BA%D1%82%D1%80%D0%B8%D1%87%D0%B5%D1%81%D0%BA%D0%B0%D1%8F_%D0%BF%D1%80%D0%BE%D0%B2%D0%BE%D0%B4%D0%B8%D0%BC%D0%BE%D1%81%D1%82%D1%8C" TargetMode="External"/><Relationship Id="rId10" Type="http://schemas.openxmlformats.org/officeDocument/2006/relationships/hyperlink" Target="http://ru.wikipedia.org/w/index.php?title=%D0%9C%D0%B0%D0%B3%D0%BD%D0%B8%D1%82%D0%BD%D0%B0%D1%8F_%D0%BF%D0%BB%D0%B0%D0%B2%D1%83%D1%87%D0%B5%D1%81%D1%82%D1%8C&amp;action=edit&amp;redlink=1" TargetMode="External"/><Relationship Id="rId4" Type="http://schemas.openxmlformats.org/officeDocument/2006/relationships/hyperlink" Target="http://ru.wikipedia.org/wiki/%D0%9F%D0%BB%D0%B0%D0%B7%D0%BC%D0%B0" TargetMode="External"/><Relationship Id="rId9" Type="http://schemas.openxmlformats.org/officeDocument/2006/relationships/hyperlink" Target="http://ru.wikipedia.org/wiki/%D0%9C%D0%B0%D0%B3%D0%BD%D0%B8%D1%82%D0%BD%D0%BE%D0%B5_%D0%B4%D0%B8%D0%BD%D0%B0%D0%BC%D0%B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D0%A1%D0%BE%D0%BB%D0%BD%D0%B5%D1%87%D0%BD%D1%8B%D0%B9_%D0%B2%D0%B5%D1%82%D0%B5%D1%80" TargetMode="External"/><Relationship Id="rId3" Type="http://schemas.openxmlformats.org/officeDocument/2006/relationships/image" Target="../media/image14.png"/><Relationship Id="rId7" Type="http://schemas.openxmlformats.org/officeDocument/2006/relationships/hyperlink" Target="http://ru.wikipedia.org/wiki/%D0%9A%D0%BE%D1%80%D0%BE%D0%BD%D0%B0%D0%BB%D1%8C%D0%BD%D1%8B%D0%B5_%D0%B2%D1%8B%D0%B1%D1%80%D0%BE%D1%81%D1%8B_%D0%BC%D0%B0%D1%81%D1%81%D1%8B"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ru.wikipedia.org/wiki/%D0%A1%D0%BE%D0%BB%D0%BD%D0%B5%D1%87%D0%BD%D1%8B%D0%B5_%D0%B2%D1%81%D0%BF%D1%8B%D1%88%D0%BA%D0%B8" TargetMode="External"/><Relationship Id="rId11" Type="http://schemas.openxmlformats.org/officeDocument/2006/relationships/hyperlink" Target="http://ru.wikipedia.org/wiki/%D0%93%D0%B5%D0%BE%D0%BC%D0%B0%D0%B3%D0%BD%D0%B8%D1%82%D0%BD%D0%B0%D1%8F_%D0%B1%D1%83%D1%80%D1%8F" TargetMode="External"/><Relationship Id="rId5" Type="http://schemas.openxmlformats.org/officeDocument/2006/relationships/hyperlink" Target="http://ru.wikipedia.org/wiki/%D0%A1%D0%BE%D0%BB%D0%BD%D0%B5%D1%87%D0%BD%D1%8B%D0%B5_%D0%BF%D1%8F%D1%82%D0%BD%D0%B0" TargetMode="External"/><Relationship Id="rId10" Type="http://schemas.openxmlformats.org/officeDocument/2006/relationships/hyperlink" Target="http://ru.wikipedia.org/wiki/%D0%93%D0%B5%D0%BE%D0%BC%D0%B0%D0%B3%D0%BD%D0%B8%D1%82%D0%BD%D0%B0%D1%8F_%D0%B0%D0%BA%D1%82%D0%B8%D0%B2%D0%BD%D0%BE%D1%81%D1%82%D1%8C" TargetMode="External"/><Relationship Id="rId4" Type="http://schemas.openxmlformats.org/officeDocument/2006/relationships/hyperlink" Target="http://ru.wikipedia.org/wiki/%D0%A4%D0%BE%D1%82%D0%BE%D1%81%D1%84%D0%B5%D1%80%D0%B0" TargetMode="External"/><Relationship Id="rId9" Type="http://schemas.openxmlformats.org/officeDocument/2006/relationships/hyperlink" Target="http://ru.wikipedia.org/wiki/%D0%A4%D0%BE%D1%80%D0%B1%D1%83%D1%88-%D1%8D%D1%84%D1%84%D0%B5%D0%BA%D1%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ru.wikipedia.org/w/index.php?title=%D0%A1%D1%82%D0%B0%D0%BD%D0%B4%D0%B0%D1%80%D1%82%D0%BD%D0%B0%D1%8F_%D1%81%D0%BE%D0%BB%D0%BD%D0%B5%D1%87%D0%BD%D0%B0%D1%8F_%D0%BC%D0%BE%D0%B4%D0%B5%D0%BB%D1%8C&amp;action=edit&amp;redlink=1"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ru.wikipedia.org/wiki/%D0%97%D0%B5%D0%BC%D0%BB%D1%8F" TargetMode="External"/><Relationship Id="rId5" Type="http://schemas.openxmlformats.org/officeDocument/2006/relationships/hyperlink" Target="http://ru.wikipedia.org/wiki/%D0%9D%D0%B5%D0%B9%D1%82%D1%80%D0%B8%D0%BD%D0%BE" TargetMode="External"/><Relationship Id="rId4" Type="http://schemas.openxmlformats.org/officeDocument/2006/relationships/hyperlink" Target="http://ru.wikipedia.org/wiki/%D0%AF%D0%B4%D0%B5%D1%80%D0%BD%D1%8B%D0%B5_%D1%80%D0%B5%D0%B0%D0%BA%D1%86%D0%B8%D0%B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D0%A4%D0%BE%D1%82%D0%BE%D1%81%D1%84%D0%B5%D1%80%D0%B0" TargetMode="External"/><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ru.wikipedia.org/wiki/%D0%A2%D0%B5%D0%BF%D0%BB%D0%BE%D0%BF%D0%B5%D1%80%D0%B5%D0%B4%D0%B0%D1%87%D0%B0" TargetMode="External"/><Relationship Id="rId5" Type="http://schemas.openxmlformats.org/officeDocument/2006/relationships/hyperlink" Target="http://ru.wikipedia.org/wiki/%D0%A1%D0%BE%D0%BB%D0%BD%D0%B5%D1%87%D0%BD%D0%B0%D1%8F_%D0%BA%D0%BE%D1%80%D0%BE%D0%BD%D0%B0" TargetMode="External"/><Relationship Id="rId4" Type="http://schemas.openxmlformats.org/officeDocument/2006/relationships/hyperlink" Target="http://ru.wikipedia.org/wiki/%D0%9A%D0%B5%D0%BB%D1%8C%D0%B2%D0%B8%D0%B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ru.wikipedia.org/wiki/%D0%9A%D0%B0%D1%81%D1%81%D0%B8%D0%BD%D0%B8,_%D0%94%D0%B6%D0%BE%D0%B2%D0%B0%D0%BD%D0%BD%D0%B8_%D0%94%D0%BE%D0%BC%D0%B5%D0%BD%D0%B8%D0%BA%D0%BE" TargetMode="External"/><Relationship Id="rId13" Type="http://schemas.openxmlformats.org/officeDocument/2006/relationships/hyperlink" Target="http://ru.wikipedia.org/wiki/%D0%9C%D0%B0%D1%83%D0%BD%D1%82-%D0%92%D0%B8%D0%BB%D1%81%D0%BE%D0%BD" TargetMode="External"/><Relationship Id="rId3" Type="http://schemas.openxmlformats.org/officeDocument/2006/relationships/image" Target="../media/image17.jpeg"/><Relationship Id="rId7" Type="http://schemas.openxmlformats.org/officeDocument/2006/relationships/hyperlink" Target="http://ru.wikipedia.org/wiki/%D0%9F%D1%80%D1%8F%D0%BC%D0%BE%D1%83%D0%B3%D0%BE%D0%BB%D1%8C%D0%BD%D1%8B%D0%B9_%D1%82%D1%80%D0%B5%D1%83%D0%B3%D0%BE%D0%BB%D1%8C%D0%BD%D0%B8%D0%BA" TargetMode="External"/><Relationship Id="rId12" Type="http://schemas.openxmlformats.org/officeDocument/2006/relationships/hyperlink" Target="http://ru.wikipedia.org/wiki/%D0%90%D0%BD%D0%B3%D0%BB%D0%B8%D0%B9%D1%81%D0%BA%D0%B8%D0%B9_%D1%8F%D0%B7%D1%8B%D0%BA"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ru.wikipedia.org/wiki/%D0%A4%D0%B0%D0%B7%D1%8B_%D0%9B%D1%83%D0%BD%D1%8B" TargetMode="External"/><Relationship Id="rId11" Type="http://schemas.openxmlformats.org/officeDocument/2006/relationships/hyperlink" Target="http://ru.wikipedia.org/wiki/%D0%A5%D0%B5%D0%B9%D0%BB,_%D0%94%D0%B6%D0%BE%D1%80%D0%B4%D0%B6_%D0%AD%D0%BB%D0%BB%D0%B5%D1%80%D0%B8" TargetMode="External"/><Relationship Id="rId5" Type="http://schemas.openxmlformats.org/officeDocument/2006/relationships/hyperlink" Target="http://ru.wikipedia.org/wiki/%D0%9B%D1%83%D0%BD%D0%B0" TargetMode="External"/><Relationship Id="rId10" Type="http://schemas.openxmlformats.org/officeDocument/2006/relationships/hyperlink" Target="http://ru.wikipedia.org/wiki/1672_%D0%B3%D0%BE%D0%B4" TargetMode="External"/><Relationship Id="rId4" Type="http://schemas.openxmlformats.org/officeDocument/2006/relationships/hyperlink" Target="http://ru.wikipedia.org/wiki/%D0%90%D1%80%D0%B8%D1%81%D1%82%D0%B0%D1%80%D1%85_%D0%A1%D0%B0%D0%BC%D0%BE%D1%81%D1%81%D0%BA%D0%B8%D0%B9" TargetMode="External"/><Relationship Id="rId9" Type="http://schemas.openxmlformats.org/officeDocument/2006/relationships/hyperlink" Target="http://ru.wikipedia.org/wiki/%D0%A0%D0%B8%D1%88%D0%B5,_%D0%96%D0%B0%D0%BD" TargetMode="External"/><Relationship Id="rId14" Type="http://schemas.openxmlformats.org/officeDocument/2006/relationships/hyperlink" Target="http://ru.wikipedia.org/wiki/%D0%9C%D0%B0%D0%B3%D0%BD%D0%B8%D1%82%D0%BD%D0%BE%D0%B5_%D0%BF%D0%BE%D0%BB%D0%B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ru.wikipedia.org/wiki/%D0%A0%D0%B0%D0%BA%D0%B5%D1%82%D0%B0" TargetMode="External"/><Relationship Id="rId13" Type="http://schemas.openxmlformats.org/officeDocument/2006/relationships/hyperlink" Target="http://ru.wikipedia.org/wiki/1960" TargetMode="External"/><Relationship Id="rId18" Type="http://schemas.openxmlformats.org/officeDocument/2006/relationships/hyperlink" Target="http://ru.wikipedia.org/wiki/1995_%D0%B3%D0%BE%D0%B4" TargetMode="External"/><Relationship Id="rId3" Type="http://schemas.openxmlformats.org/officeDocument/2006/relationships/image" Target="../media/image18.jpeg"/><Relationship Id="rId7" Type="http://schemas.openxmlformats.org/officeDocument/2006/relationships/hyperlink" Target="http://ru.wikipedia.org/wiki/%D0%90%D1%8D%D1%80%D0%BE%D1%81%D1%82%D0%B0%D1%82" TargetMode="External"/><Relationship Id="rId12" Type="http://schemas.openxmlformats.org/officeDocument/2006/relationships/hyperlink" Target="http://ru.wikipedia.org/wiki/%D0%9F%D0%B8%D0%BE%D0%BD%D0%B5%D1%80_(%D0%BF%D1%80%D0%BE%D0%B3%D1%80%D0%B0%D0%BC%D0%BC%D0%B0)" TargetMode="External"/><Relationship Id="rId17" Type="http://schemas.openxmlformats.org/officeDocument/2006/relationships/hyperlink" Target="http://ru.wikipedia.org/wiki/2_%D0%B4%D0%B5%D0%BA%D0%B0%D0%B1%D1%80%D1%8F" TargetMode="External"/><Relationship Id="rId2" Type="http://schemas.openxmlformats.org/officeDocument/2006/relationships/notesSlide" Target="../notesSlides/notesSlide15.xml"/><Relationship Id="rId16" Type="http://schemas.openxmlformats.org/officeDocument/2006/relationships/hyperlink" Target="http://ru.wikipedia.org/wiki/%D0%95%D0%B2%D1%80%D0%BE%D0%BF%D0%B5%D0%B9%D1%81%D0%BA%D0%BE%D0%B5_%D0%BA%D0%BE%D1%81%D0%BC%D0%B8%D1%87%D0%B5%D1%81%D0%BA%D0%BE%D0%B5_%D0%B0%D0%B3%D0%B5%D0%BD%D1%82%D1%81%D1%82%D0%B2%D0%BE" TargetMode="External"/><Relationship Id="rId1" Type="http://schemas.openxmlformats.org/officeDocument/2006/relationships/slideLayout" Target="../slideLayouts/slideLayout8.xml"/><Relationship Id="rId6" Type="http://schemas.openxmlformats.org/officeDocument/2006/relationships/hyperlink" Target="http://ru.wikipedia.org/wiki/%D0%A1%D0%BE%D0%BB%D0%BD%D0%B5%D1%87%D0%BD%D0%B0%D1%8F_%D0%BF%D0%BE%D1%81%D1%82%D0%BE%D1%8F%D0%BD%D0%BD%D0%B0%D1%8F" TargetMode="External"/><Relationship Id="rId11" Type="http://schemas.openxmlformats.org/officeDocument/2006/relationships/hyperlink" Target="http://ru.wikipedia.org/wiki/NASA" TargetMode="External"/><Relationship Id="rId5" Type="http://schemas.openxmlformats.org/officeDocument/2006/relationships/hyperlink" Target="http://ru.wikipedia.org/wiki/%D0%A0%D0%B5%D0%BD%D1%82%D0%B3%D0%B5%D0%BD%D0%BE%D0%B2%D1%81%D0%BA%D0%BE%D0%B5_%D0%B8%D0%B7%D0%BB%D1%83%D1%87%D0%B5%D0%BD%D0%B8%D0%B5" TargetMode="External"/><Relationship Id="rId15" Type="http://schemas.openxmlformats.org/officeDocument/2006/relationships/hyperlink" Target="http://ru.wikipedia.org/wiki/SOHO_(%D0%BA%D0%BE%D1%81%D0%BC%D0%B8%D1%87%D0%B5%D1%81%D0%BA%D0%B8%D0%B9_%D0%B0%D0%BF%D0%BF%D0%B0%D1%80%D0%B0%D1%82)" TargetMode="External"/><Relationship Id="rId10" Type="http://schemas.openxmlformats.org/officeDocument/2006/relationships/hyperlink" Target="http://ru.wikipedia.org/wiki/%D0%A1%D0%BF%D1%83%D1%82%D0%BD%D0%B8%D0%BA-2" TargetMode="External"/><Relationship Id="rId4" Type="http://schemas.openxmlformats.org/officeDocument/2006/relationships/hyperlink" Target="http://ru.wikipedia.org/wiki/%D0%A3%D0%BB%D1%8C%D1%82%D1%80%D0%B0%D1%84%D0%B8%D0%BE%D0%BB%D0%B5%D1%82%D0%BE%D0%B2%D0%BE%D0%B5_%D0%B8%D0%B7%D0%BB%D1%83%D1%87%D0%B5%D0%BD%D0%B8%D0%B5" TargetMode="External"/><Relationship Id="rId9" Type="http://schemas.openxmlformats.org/officeDocument/2006/relationships/hyperlink" Target="http://ru.wikipedia.org/wiki/%D0%9A%D0%BE%D1%81%D0%BC%D0%B8%D1%87%D0%B5%D1%81%D0%BA%D0%B8%D0%B9_%D0%B0%D0%BF%D0%BF%D0%B0%D1%80%D0%B0%D1%82" TargetMode="External"/><Relationship Id="rId14" Type="http://schemas.openxmlformats.org/officeDocument/2006/relationships/hyperlink" Target="http://ru.wikipedia.org/wiki/1968"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ru.wikipedia.org/wiki/%D0%AF%D1%80%D0%BA%D0%BE%D1%81%D1%82%D1%8C" TargetMode="External"/><Relationship Id="rId3" Type="http://schemas.openxmlformats.org/officeDocument/2006/relationships/image" Target="../media/image19.jpeg"/><Relationship Id="rId7" Type="http://schemas.openxmlformats.org/officeDocument/2006/relationships/hyperlink" Target="http://ru.wikipedia.org/wiki/%D0%9E%D0%B1%D1%81%D0%B5%D1%80%D0%B2%D0%B0%D1%82%D0%BE%D1%80%D0%B8%D1%8F"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ru.wikipedia.org/w/index.php?title=%D0%A1%D0%BE%D0%BB%D0%BD%D0%B5%D1%87%D0%BD%D1%8B%D0%B9_%D1%82%D0%B5%D0%BB%D0%B5%D1%81%D0%BA%D0%BE%D0%BF&amp;action=edit&amp;redlink=1" TargetMode="External"/><Relationship Id="rId5" Type="http://schemas.openxmlformats.org/officeDocument/2006/relationships/hyperlink" Target="http://ru.wikipedia.org/wiki/%D0%9B%D1%83%D0%BD%D0%B0" TargetMode="External"/><Relationship Id="rId4" Type="http://schemas.openxmlformats.org/officeDocument/2006/relationships/hyperlink" Target="http://ru.wikipedia.org/wiki/%D0%97%D0%B5%D0%BC%D0%BB%D1%8F" TargetMode="External"/><Relationship Id="rId9" Type="http://schemas.openxmlformats.org/officeDocument/2006/relationships/hyperlink" Target="http://ru.wikipedia.org/wiki/%D0%A1%D0%B2%D0%B5%D1%82%D0%BE%D1%81%D0%B8%D0%BB%D0%B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ru.wikipedia.org/wiki/%D0%9D%D0%BE%D0%B2%D0%BE%D0%BB%D1%83%D0%BD%D0%B8%D0%B5" TargetMode="External"/><Relationship Id="rId4" Type="http://schemas.openxmlformats.org/officeDocument/2006/relationships/hyperlink" Target="http://ru.wikipedia.org/wiki/%D0%9B%D1%83%D0%BD%D0%B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ru.wikipedia.org/wiki/%D0%92%D0%BE%D0%B7%D0%B4%D1%83%D1%85" TargetMode="External"/><Relationship Id="rId3" Type="http://schemas.openxmlformats.org/officeDocument/2006/relationships/image" Target="../media/image21.jpeg"/><Relationship Id="rId7" Type="http://schemas.openxmlformats.org/officeDocument/2006/relationships/hyperlink" Target="http://ru.wikipedia.org/wiki/%D0%A6%D0%B8%D1%80%D0%BA%D0%B0%D0%B4%D0%BD%D1%8B%D0%B9_%D1%80%D0%B8%D1%82%D0%BC"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ru.wikipedia.org/wiki/%D0%A1%D0%B2%D0%B5%D1%82" TargetMode="External"/><Relationship Id="rId11" Type="http://schemas.openxmlformats.org/officeDocument/2006/relationships/hyperlink" Target="http://ru.wikipedia.org/wiki/%D0%93%D0%B5%D0%BE%D0%BC%D0%B0%D0%B3%D0%BD%D0%B8%D1%82%D0%BD%D0%B0%D1%8F_%D0%B1%D1%83%D1%80%D1%8F" TargetMode="External"/><Relationship Id="rId5" Type="http://schemas.openxmlformats.org/officeDocument/2006/relationships/hyperlink" Target="http://ru.wikipedia.org/wiki/%D0%A0%D0%B0%D1%81%D1%82%D0%B5%D0%BD%D0%B8%D1%8F" TargetMode="External"/><Relationship Id="rId10" Type="http://schemas.openxmlformats.org/officeDocument/2006/relationships/hyperlink" Target="http://ru.wikipedia.org/wiki/%D0%9E%D0%B1%D0%BB%D0%B0%D0%BA%D0%B0" TargetMode="External"/><Relationship Id="rId4" Type="http://schemas.openxmlformats.org/officeDocument/2006/relationships/hyperlink" Target="http://ru.wikipedia.org/wiki/%D0%96%D0%B8%D0%B2%D0%BE%D1%82%D0%BD%D1%8B%D0%B5" TargetMode="External"/><Relationship Id="rId9" Type="http://schemas.openxmlformats.org/officeDocument/2006/relationships/hyperlink" Target="http://ru.wikipedia.org/wiki/%D0%A2%D1%80%D0%BE%D0%BF%D0%BE%D1%81%D1%84%D0%B5%D1%80%D0%B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9A%D0%B0%D1%80%D0%BB%D0%B8%D0%BA%D0%BE%D0%B2%D0%B0%D1%8F_%D0%BF%D0%BB%D0%B0%D0%BD%D0%B5%D1%82%D0%B0" TargetMode="External"/><Relationship Id="rId13" Type="http://schemas.openxmlformats.org/officeDocument/2006/relationships/hyperlink" Target="http://ru.wikipedia.org/wiki/%D0%9C%D0%B0%D1%81%D1%81%D0%B0" TargetMode="External"/><Relationship Id="rId3" Type="http://schemas.openxmlformats.org/officeDocument/2006/relationships/image" Target="../media/image5.jpeg"/><Relationship Id="rId7" Type="http://schemas.openxmlformats.org/officeDocument/2006/relationships/hyperlink" Target="http://ru.wikipedia.org/wiki/%D0%A1%D0%BF%D1%83%D1%82%D0%BD%D0%B8%D0%BA%D0%B8_%D0%BF%D0%BB%D0%B0%D0%BD%D0%B5%D1%82" TargetMode="External"/><Relationship Id="rId12" Type="http://schemas.openxmlformats.org/officeDocument/2006/relationships/hyperlink" Target="http://ru.wikipedia.org/wiki/%D0%9A%D0%BE%D1%81%D0%BC%D0%B8%D1%87%D0%B5%D1%81%D0%BA%D0%B0%D1%8F_%D0%BF%D1%8B%D0%BB%D1%8C"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ru.wikipedia.org/wiki/%D0%9F%D0%BB%D0%B0%D0%BD%D0%B5%D1%82%D0%B0" TargetMode="External"/><Relationship Id="rId11" Type="http://schemas.openxmlformats.org/officeDocument/2006/relationships/hyperlink" Target="http://ru.wikipedia.org/wiki/%D0%9A%D0%BE%D0%BC%D0%B5%D1%82%D0%B0" TargetMode="External"/><Relationship Id="rId5" Type="http://schemas.openxmlformats.org/officeDocument/2006/relationships/hyperlink" Target="http://ru.wikipedia.org/wiki/%D0%A1%D0%BE%D0%BB%D0%BD%D0%B5%D1%87%D0%BD%D0%B0%D1%8F_%D1%81%D0%B8%D1%81%D1%82%D0%B5%D0%BC%D0%B0" TargetMode="External"/><Relationship Id="rId10" Type="http://schemas.openxmlformats.org/officeDocument/2006/relationships/hyperlink" Target="http://ru.wikipedia.org/wiki/%D0%9C%D0%B5%D1%82%D0%B5%D0%BE%D1%80%D0%B8%D1%82" TargetMode="External"/><Relationship Id="rId4" Type="http://schemas.openxmlformats.org/officeDocument/2006/relationships/hyperlink" Target="http://ru.wikipedia.org/wiki/%D0%97%D0%B2%D0%B5%D0%B7%D0%B4%D0%B0" TargetMode="External"/><Relationship Id="rId9" Type="http://schemas.openxmlformats.org/officeDocument/2006/relationships/hyperlink" Target="http://ru.wikipedia.org/wiki/%D0%90%D1%81%D1%82%D0%B5%D1%80%D0%BE%D0%B8%D0%B4"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AD%D0%BD%D0%B4%D0%BE%D1%82%D0%B5%D1%80%D0%BC%D0%B8%D1%87%D0%B5%D1%81%D0%BA%D0%B8%D0%B5_%D1%80%D0%B5%D0%B0%D0%BA%D1%86%D0%B8%D0%B8" TargetMode="External"/><Relationship Id="rId3" Type="http://schemas.openxmlformats.org/officeDocument/2006/relationships/image" Target="../media/image6.gif"/><Relationship Id="rId7" Type="http://schemas.openxmlformats.org/officeDocument/2006/relationships/hyperlink" Target="http://ru.wikipedia.org/wiki/%D0%A3%D1%80%D0%B0%D0%BD_(%D1%8D%D0%BB%D0%B5%D0%BC%D0%B5%D0%BD%D1%82)"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ru.wikipedia.org/wiki/%D0%97%D0%BE%D0%BB%D0%BE%D1%82%D0%BE" TargetMode="External"/><Relationship Id="rId5" Type="http://schemas.openxmlformats.org/officeDocument/2006/relationships/hyperlink" Target="http://ru.wikipedia.org/wiki/%D0%A1%D0%B2%D0%B5%D1%80%D1%85%D0%BD%D0%BE%D0%B2%D0%B0%D1%8F_%D0%B7%D0%B2%D0%B5%D0%B7%D0%B4%D0%B0" TargetMode="External"/><Relationship Id="rId10" Type="http://schemas.openxmlformats.org/officeDocument/2006/relationships/hyperlink" Target="http://ru.wikipedia.org/wiki/%D0%9D%D0%B5%D0%B9%D1%82%D1%80%D0%BE%D0%BD" TargetMode="External"/><Relationship Id="rId4" Type="http://schemas.openxmlformats.org/officeDocument/2006/relationships/hyperlink" Target="http://ru.wikipedia.org/wiki/%D0%97%D0%B2%D1%91%D0%B7%D0%B4%D0%BD%D0%BE%D0%B5_%D0%BD%D0%B0%D1%81%D0%B5%D0%BB%D0%B5%D0%BD%D0%B8%D0%B5" TargetMode="External"/><Relationship Id="rId9" Type="http://schemas.openxmlformats.org/officeDocument/2006/relationships/hyperlink" Target="http://ru.wikipedia.org/wiki/%D0%AF%D0%B4%D0%B5%D1%80%D0%BD%D0%B0%D1%8F_%D1%80%D0%B5%D0%B0%D0%BA%D1%86%D0%B8%D1%8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9A%D0%BB%D0%B8%D0%BC%D0%B0%D1%82" TargetMode="External"/><Relationship Id="rId13" Type="http://schemas.openxmlformats.org/officeDocument/2006/relationships/hyperlink" Target="http://ru.wikipedia.org/wiki/%D0%90%D1%82%D0%BC%D0%BE%D1%81%D1%84%D0%B5%D1%80%D0%B0_%D0%97%D0%B5%D0%BC%D0%BB%D0%B8" TargetMode="External"/><Relationship Id="rId3" Type="http://schemas.openxmlformats.org/officeDocument/2006/relationships/image" Target="../media/image7.jpeg"/><Relationship Id="rId7" Type="http://schemas.openxmlformats.org/officeDocument/2006/relationships/hyperlink" Target="http://ru.wikipedia.org/wiki/%D0%A4%D0%BE%D1%82%D0%BE%D1%81%D0%B8%D0%BD%D1%82%D0%B5%D0%B7" TargetMode="External"/><Relationship Id="rId12" Type="http://schemas.openxmlformats.org/officeDocument/2006/relationships/hyperlink" Target="http://ru.wikipedia.org/wiki/%D0%A0%D1%8D%D0%BB%D0%B5%D0%B5%D0%B2%D1%81%D0%BA%D0%BE%D0%B5_%D1%80%D0%B0%D1%81%D1%81%D0%B5%D1%8F%D0%BD%D0%B8%D0%B5"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ru.wikipedia.org/wiki/%D0%97%D0%B5%D0%BC%D0%BB%D1%8F" TargetMode="External"/><Relationship Id="rId11" Type="http://schemas.openxmlformats.org/officeDocument/2006/relationships/hyperlink" Target="http://ru.wikipedia.org/wiki/%D0%96%D1%91%D0%BB%D1%82%D1%8B%D0%B9" TargetMode="External"/><Relationship Id="rId5" Type="http://schemas.openxmlformats.org/officeDocument/2006/relationships/hyperlink" Target="http://ru.wikipedia.org/wiki/%D0%96%D0%B8%D0%B7%D0%BD%D1%8C" TargetMode="External"/><Relationship Id="rId10" Type="http://schemas.openxmlformats.org/officeDocument/2006/relationships/hyperlink" Target="http://ru.wikipedia.org/wiki/%D0%9A%D0%B5%D0%BB%D1%8C%D0%B2%D0%B8%D0%BD" TargetMode="External"/><Relationship Id="rId4" Type="http://schemas.openxmlformats.org/officeDocument/2006/relationships/hyperlink" Target="http://ru.wikipedia.org/wiki/%D0%98%D0%B7%D0%BB%D1%83%D1%87%D0%B5%D0%BD%D0%B8%D0%B5" TargetMode="External"/><Relationship Id="rId9" Type="http://schemas.openxmlformats.org/officeDocument/2006/relationships/hyperlink" Target="http://ru.wikipedia.org/wiki/%D0%9F%D0%BB%D0%BE%D1%82%D0%BD%D0%BE%D1%81%D1%82%D1%8C"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D0%9D%D0%B8%D0%BA%D0%B5%D0%BB%D1%8C" TargetMode="External"/><Relationship Id="rId13" Type="http://schemas.openxmlformats.org/officeDocument/2006/relationships/hyperlink" Target="http://ru.wikipedia.org/wiki/%D0%9C%D0%B0%D0%B3%D0%BD%D0%B8%D0%B9" TargetMode="External"/><Relationship Id="rId3" Type="http://schemas.openxmlformats.org/officeDocument/2006/relationships/image" Target="../media/image8.jpeg"/><Relationship Id="rId7" Type="http://schemas.openxmlformats.org/officeDocument/2006/relationships/hyperlink" Target="http://ru.wikipedia.org/wiki/%D0%96%D0%B5%D0%BB%D0%B5%D0%B7%D0%BE" TargetMode="External"/><Relationship Id="rId12" Type="http://schemas.openxmlformats.org/officeDocument/2006/relationships/hyperlink" Target="http://ru.wikipedia.org/wiki/%D0%A1%D0%B5%D1%80%D0%B0" TargetMode="External"/><Relationship Id="rId17" Type="http://schemas.openxmlformats.org/officeDocument/2006/relationships/hyperlink" Target="http://ru.wikipedia.org/wiki/%D0%A5%D1%80%D0%BE%D0%BC" TargetMode="External"/><Relationship Id="rId2" Type="http://schemas.openxmlformats.org/officeDocument/2006/relationships/notesSlide" Target="../notesSlides/notesSlide5.xml"/><Relationship Id="rId16" Type="http://schemas.openxmlformats.org/officeDocument/2006/relationships/hyperlink" Target="http://ru.wikipedia.org/wiki/%D0%9A%D0%B0%D0%BB%D1%8C%D1%86%D0%B8%D0%B9" TargetMode="External"/><Relationship Id="rId1" Type="http://schemas.openxmlformats.org/officeDocument/2006/relationships/slideLayout" Target="../slideLayouts/slideLayout8.xml"/><Relationship Id="rId6" Type="http://schemas.openxmlformats.org/officeDocument/2006/relationships/hyperlink" Target="http://ru.wikipedia.org/wiki/%D0%A5%D0%B8%D0%BC%D0%B8%D1%87%D0%B5%D1%81%D0%BA%D0%B8%D0%B9_%D1%8D%D0%BB%D0%B5%D0%BC%D0%B5%D0%BD%D1%82" TargetMode="External"/><Relationship Id="rId11" Type="http://schemas.openxmlformats.org/officeDocument/2006/relationships/hyperlink" Target="http://ru.wikipedia.org/wiki/%D0%9A%D1%80%D0%B5%D0%BC%D0%BD%D0%B8%D0%B9" TargetMode="External"/><Relationship Id="rId5" Type="http://schemas.openxmlformats.org/officeDocument/2006/relationships/hyperlink" Target="http://ru.wikipedia.org/wiki/%D0%93%D0%B5%D0%BB%D0%B8%D0%B9" TargetMode="External"/><Relationship Id="rId15" Type="http://schemas.openxmlformats.org/officeDocument/2006/relationships/hyperlink" Target="http://ru.wikipedia.org/wiki/%D0%9D%D0%B5%D0%BE%D0%BD" TargetMode="External"/><Relationship Id="rId10" Type="http://schemas.openxmlformats.org/officeDocument/2006/relationships/hyperlink" Target="http://ru.wikipedia.org/wiki/%D0%90%D0%B7%D0%BE%D1%82" TargetMode="External"/><Relationship Id="rId4" Type="http://schemas.openxmlformats.org/officeDocument/2006/relationships/hyperlink" Target="http://ru.wikipedia.org/wiki/%D0%92%D0%BE%D0%B4%D0%BE%D1%80%D0%BE%D0%B4" TargetMode="External"/><Relationship Id="rId9" Type="http://schemas.openxmlformats.org/officeDocument/2006/relationships/hyperlink" Target="http://ru.wikipedia.org/wiki/%D0%9A%D0%B8%D1%81%D0%BB%D0%BE%D1%80%D0%BE%D0%B4" TargetMode="External"/><Relationship Id="rId14" Type="http://schemas.openxmlformats.org/officeDocument/2006/relationships/hyperlink" Target="http://ru.wikipedia.org/wiki/%D0%A3%D0%B3%D0%BB%D0%B5%D1%80%D0%BE%D0%B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ru.wikipedia.org/wiki/%D0%A2%D0%BE%D0%BD%D0%BD%D0%B0" TargetMode="External"/><Relationship Id="rId3" Type="http://schemas.openxmlformats.org/officeDocument/2006/relationships/image" Target="../media/image10.gif"/><Relationship Id="rId7" Type="http://schemas.openxmlformats.org/officeDocument/2006/relationships/hyperlink" Target="http://ru.wikipedia.org/wiki/%D0%93%D0%B5%D0%BB%D0%B8%D0%B9" TargetMode="External"/><Relationship Id="rId12" Type="http://schemas.openxmlformats.org/officeDocument/2006/relationships/hyperlink" Target="http://ru.wikipedia.org/wiki/%D0%92%D0%B5%D0%BD%D0%B5%D1%80%D0%B0"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ru.wikipedia.org/wiki/%D0%92%D0%BE%D0%B4%D0%BE%D1%80%D0%BE%D0%B4" TargetMode="External"/><Relationship Id="rId11" Type="http://schemas.openxmlformats.org/officeDocument/2006/relationships/hyperlink" Target="http://ru.wikipedia.org/wiki/%D0%9D%D0%B5%D0%B9%D1%82%D1%80%D0%B8%D0%BD%D0%BE" TargetMode="External"/><Relationship Id="rId5" Type="http://schemas.openxmlformats.org/officeDocument/2006/relationships/hyperlink" Target="http://ru.wikipedia.org/wiki/%D0%A2%D0%B5%D1%80%D0%BC%D0%BE%D1%8F%D0%B4%D0%B5%D1%80%D0%BD%D0%B0%D1%8F_%D1%80%D0%B5%D0%B0%D0%BA%D1%86%D0%B8%D1%8F" TargetMode="External"/><Relationship Id="rId10" Type="http://schemas.openxmlformats.org/officeDocument/2006/relationships/hyperlink" Target="http://ru.wikipedia.org/wiki/%D0%AD%D0%BD%D0%B5%D1%80%D0%B3%D0%B8%D1%8F" TargetMode="External"/><Relationship Id="rId4" Type="http://schemas.openxmlformats.org/officeDocument/2006/relationships/hyperlink" Target="http://ru.wikipedia.org/wiki/%D1%EE%EB%ED%F6%E5#.D0.A1.D0.BE.D0.BB.D0.BD.D0.B5.D1.87.D0.BD.D0.BE.D0.B5_.D1.8F.D0.B4.D1.80.D0.BE" TargetMode="External"/><Relationship Id="rId9" Type="http://schemas.openxmlformats.org/officeDocument/2006/relationships/hyperlink" Target="http://ru.wikipedia.org/wiki/%D0%92%D0%B5%D1%89%D0%B5%D1%81%D1%82%D0%B2%D0%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ru.wikipedia.org/wiki/%D0%9A%D0%B8%D0%BD%D0%B5%D1%82%D0%B8%D1%87%D0%B5%D1%81%D0%BA%D0%B0%D1%8F_%D1%8D%D0%BD%D0%B5%D1%80%D0%B3%D0%B8%D1%8F" TargetMode="External"/><Relationship Id="rId4" Type="http://schemas.openxmlformats.org/officeDocument/2006/relationships/hyperlink" Target="http://ru.wikipedia.org/wiki/%D0%A4%D0%BE%D1%82%D0%BE%D1%81%D1%84%D0%B5%D1%80%D0%B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8%D0%BE%D0%BD" TargetMode="External"/><Relationship Id="rId3" Type="http://schemas.openxmlformats.org/officeDocument/2006/relationships/image" Target="../media/image12.jpeg"/><Relationship Id="rId7" Type="http://schemas.openxmlformats.org/officeDocument/2006/relationships/hyperlink" Target="http://ru.wikipedia.org/wiki/%D0%A1%D0%BE%D0%BB%D0%BD%D0%B5%D1%87%D0%BD%D1%8B%D0%B9_%D0%B2%D0%B5%D1%82%D0%B5%D1%8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ru.wikipedia.org/wiki/%D0%A1%D0%BE%D0%BB%D0%BD%D0%B5%D1%87%D0%BD%D0%B0%D1%8F_%D0%BA%D0%BE%D1%80%D0%BE%D0%BD%D0%B0" TargetMode="External"/><Relationship Id="rId5" Type="http://schemas.openxmlformats.org/officeDocument/2006/relationships/hyperlink" Target="http://ru.wikipedia.org/wiki/%D0%9F%D1%80%D0%BE%D1%82%D1%83%D0%B1%D0%B5%D1%80%D0%B0%D0%BD%D0%B5%D1%86" TargetMode="External"/><Relationship Id="rId4" Type="http://schemas.openxmlformats.org/officeDocument/2006/relationships/hyperlink" Target="http://ru.wikipedia.org/wiki/%D0%9A%D0%B8%D0%BB%D0%BE%D0%BC%D0%B5%D1%82%D1%80" TargetMode="External"/><Relationship Id="rId9" Type="http://schemas.openxmlformats.org/officeDocument/2006/relationships/hyperlink" Target="http://ru.wikipedia.org/wiki/%D0%93%D0%B5%D0%BB%D0%B8%D0%BE%D1%81%D1%84%D0%B5%D1%80%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3743" y="-775487"/>
            <a:ext cx="9418320" cy="4041648"/>
          </a:xfrm>
        </p:spPr>
        <p:txBody>
          <a:bodyPr/>
          <a:lstStyle/>
          <a:p>
            <a:r>
              <a:rPr lang="ru-RU"/>
              <a:t>Солнце </a:t>
            </a:r>
          </a:p>
        </p:txBody>
      </p:sp>
      <p:sp>
        <p:nvSpPr>
          <p:cNvPr id="3" name="Подзаголовок 2"/>
          <p:cNvSpPr>
            <a:spLocks noGrp="1"/>
          </p:cNvSpPr>
          <p:nvPr>
            <p:ph type="subTitle" idx="1"/>
          </p:nvPr>
        </p:nvSpPr>
        <p:spPr>
          <a:xfrm>
            <a:off x="5259620" y="4850336"/>
            <a:ext cx="9418320" cy="1691640"/>
          </a:xfrm>
        </p:spPr>
        <p:txBody>
          <a:bodyPr/>
          <a:lstStyle/>
          <a:p>
            <a:endParaRPr lang="ru-RU"/>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2566" y="878282"/>
            <a:ext cx="3718455" cy="1371600"/>
          </a:xfrm>
        </p:spPr>
        <p:txBody>
          <a:bodyPr>
            <a:normAutofit fontScale="90000"/>
          </a:bodyPr>
          <a:lstStyle/>
          <a:p>
            <a:r>
              <a:rPr lang="ru-RU"/>
              <a:t>Магнитные поля Солнца.</a:t>
            </a:r>
            <a:br>
              <a:rPr lang="ru-RU"/>
            </a:br>
            <a:r>
              <a:rPr lang="ru-RU">
                <a:solidFill>
                  <a:srgbClr val="252525"/>
                </a:solidFill>
              </a:rPr>
              <a:t>Крупномасштабное (</a:t>
            </a:r>
            <a:r>
              <a:rPr lang="ru-RU" i="1">
                <a:solidFill>
                  <a:srgbClr val="252525"/>
                </a:solidFill>
              </a:rPr>
              <a:t>общее</a:t>
            </a:r>
            <a:r>
              <a:rPr lang="ru-RU">
                <a:solidFill>
                  <a:srgbClr val="252525"/>
                </a:solidFill>
              </a:rPr>
              <a:t> или </a:t>
            </a:r>
            <a:r>
              <a:rPr lang="ru-RU" i="1">
                <a:solidFill>
                  <a:srgbClr val="252525"/>
                </a:solidFill>
              </a:rPr>
              <a:t>глобальное</a:t>
            </a:r>
            <a:r>
              <a:rPr lang="ru-RU">
                <a:solidFill>
                  <a:srgbClr val="252525"/>
                </a:solidFill>
                <a:latin typeface="Garamond"/>
              </a:rPr>
              <a:t>), </a:t>
            </a:r>
            <a:r>
              <a:rPr lang="ru-RU">
                <a:solidFill>
                  <a:srgbClr val="252525"/>
                </a:solidFill>
              </a:rPr>
              <a:t>Средне- и мелкомасштабные (</a:t>
            </a:r>
            <a:r>
              <a:rPr lang="ru-RU" i="1">
                <a:solidFill>
                  <a:srgbClr val="252525"/>
                </a:solidFill>
              </a:rPr>
              <a:t>локальные</a:t>
            </a:r>
            <a:r>
              <a:rPr lang="ru-RU">
                <a:solidFill>
                  <a:srgbClr val="252525"/>
                </a:solidFill>
              </a:rPr>
              <a:t>) поля Солнца</a:t>
            </a:r>
          </a:p>
        </p:txBody>
      </p:sp>
      <p:pic>
        <p:nvPicPr>
          <p:cNvPr id="5" name="Объект 4" descr="0922ba80c50a5e55cb224fe5af5412f1.jpg"/>
          <p:cNvPicPr>
            <a:picLocks noGrp="1" noChangeAspect="1"/>
          </p:cNvPicPr>
          <p:nvPr>
            <p:ph idx="1"/>
          </p:nvPr>
        </p:nvPicPr>
        <p:blipFill>
          <a:blip r:embed="rId3"/>
          <a:stretch>
            <a:fillRect/>
          </a:stretch>
        </p:blipFill>
        <p:spPr>
          <a:xfrm>
            <a:off x="5521774" y="813868"/>
            <a:ext cx="5238348" cy="5237718"/>
          </a:xfrm>
        </p:spPr>
      </p:pic>
      <p:sp>
        <p:nvSpPr>
          <p:cNvPr id="4" name="Текст 3"/>
          <p:cNvSpPr>
            <a:spLocks noGrp="1"/>
          </p:cNvSpPr>
          <p:nvPr>
            <p:ph type="body" sz="half" idx="2"/>
          </p:nvPr>
        </p:nvSpPr>
        <p:spPr>
          <a:xfrm>
            <a:off x="803467" y="2401244"/>
            <a:ext cx="4371500" cy="4027929"/>
          </a:xfrm>
        </p:spPr>
        <p:txBody>
          <a:bodyPr>
            <a:normAutofit/>
          </a:bodyPr>
          <a:lstStyle/>
          <a:p>
            <a:r>
              <a:rPr lang="ru-RU">
                <a:solidFill>
                  <a:srgbClr val="252525"/>
                </a:solidFill>
                <a:latin typeface="Garamond" charset="0"/>
              </a:rPr>
              <a:t>Так как солнечная </a:t>
            </a:r>
            <a:r>
              <a:rPr lang="ru-RU">
                <a:solidFill>
                  <a:srgbClr val="0B0080"/>
                </a:solidFill>
                <a:latin typeface="Garamond" charset="0"/>
                <a:hlinkClick r:id="rId4"/>
              </a:rPr>
              <a:t>плазма</a:t>
            </a:r>
            <a:r>
              <a:rPr lang="ru-RU">
                <a:solidFill>
                  <a:srgbClr val="252525"/>
                </a:solidFill>
                <a:latin typeface="Garamond" charset="0"/>
              </a:rPr>
              <a:t> имеет достаточно высокую </a:t>
            </a:r>
            <a:r>
              <a:rPr lang="ru-RU">
                <a:solidFill>
                  <a:srgbClr val="0B0080"/>
                </a:solidFill>
                <a:latin typeface="Garamond" charset="0"/>
                <a:hlinkClick r:id="rId5"/>
              </a:rPr>
              <a:t>электропроводность</a:t>
            </a:r>
            <a:r>
              <a:rPr lang="ru-RU">
                <a:solidFill>
                  <a:srgbClr val="252525"/>
                </a:solidFill>
                <a:latin typeface="Garamond" charset="0"/>
              </a:rPr>
              <a:t>, в ней могут возникать </a:t>
            </a:r>
            <a:r>
              <a:rPr lang="ru-RU">
                <a:solidFill>
                  <a:srgbClr val="0B0080"/>
                </a:solidFill>
                <a:latin typeface="Garamond" charset="0"/>
                <a:hlinkClick r:id="rId6"/>
              </a:rPr>
              <a:t>электрические токи</a:t>
            </a:r>
            <a:r>
              <a:rPr lang="ru-RU">
                <a:solidFill>
                  <a:srgbClr val="252525"/>
                </a:solidFill>
                <a:latin typeface="Garamond" charset="0"/>
              </a:rPr>
              <a:t> и, как следствие, </a:t>
            </a:r>
            <a:r>
              <a:rPr lang="ru-RU">
                <a:solidFill>
                  <a:srgbClr val="0B0080"/>
                </a:solidFill>
                <a:latin typeface="Garamond" charset="0"/>
                <a:hlinkClick r:id="rId7"/>
              </a:rPr>
              <a:t>магнитные поля</a:t>
            </a:r>
            <a:r>
              <a:rPr lang="ru-RU">
                <a:solidFill>
                  <a:srgbClr val="252525"/>
                </a:solidFill>
                <a:latin typeface="Garamond" charset="0"/>
              </a:rPr>
              <a:t>. Непосредственно наблюдаемые в солнечной фотосфере магнитные поля принято разделять на два типа, в соответствии с их масштабом.Согласно современным представлениям, разделяемым большей частью исследователей, магнитное поле Солнца генерируется в нижней части </a:t>
            </a:r>
            <a:r>
              <a:rPr lang="ru-RU">
                <a:solidFill>
                  <a:srgbClr val="0B0080"/>
                </a:solidFill>
                <a:latin typeface="Garamond" charset="0"/>
                <a:hlinkClick r:id="rId8"/>
              </a:rPr>
              <a:t>конвективной зоны</a:t>
            </a:r>
            <a:r>
              <a:rPr lang="ru-RU">
                <a:solidFill>
                  <a:srgbClr val="252525"/>
                </a:solidFill>
                <a:latin typeface="Garamond" charset="0"/>
              </a:rPr>
              <a:t> с помощью механизма </a:t>
            </a:r>
            <a:r>
              <a:rPr lang="ru-RU">
                <a:solidFill>
                  <a:srgbClr val="0B0080"/>
                </a:solidFill>
                <a:latin typeface="Garamond" charset="0"/>
                <a:hlinkClick r:id="rId9"/>
              </a:rPr>
              <a:t>гидромагнитного конвективного динамо</a:t>
            </a:r>
            <a:r>
              <a:rPr lang="ru-RU">
                <a:solidFill>
                  <a:srgbClr val="252525"/>
                </a:solidFill>
                <a:latin typeface="Garamond" charset="0"/>
              </a:rPr>
              <a:t>, а затем всплывает в фотосферу под воздействием </a:t>
            </a:r>
            <a:r>
              <a:rPr lang="ru-RU">
                <a:solidFill>
                  <a:srgbClr val="A55858"/>
                </a:solidFill>
                <a:latin typeface="Garamond" charset="0"/>
                <a:hlinkClick r:id="rId10"/>
              </a:rPr>
              <a:t>магнитной плавучести</a:t>
            </a:r>
            <a:r>
              <a:rPr lang="ru-RU">
                <a:solidFill>
                  <a:srgbClr val="252525"/>
                </a:solidFill>
                <a:latin typeface="Garamond" charset="0"/>
              </a:rPr>
              <a:t>. Этим же механизмом объясняется 22-летняя цикличность солнечного магнитного поля.</a:t>
            </a:r>
          </a:p>
        </p:txBody>
      </p:sp>
    </p:spTree>
    <p:extLst>
      <p:ext uri="{BB962C8B-B14F-4D97-AF65-F5344CB8AC3E}">
        <p14:creationId xmlns:p14="http://schemas.microsoft.com/office/powerpoint/2010/main" val="29336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715" y="411116"/>
            <a:ext cx="3718455" cy="1371600"/>
          </a:xfrm>
        </p:spPr>
        <p:txBody>
          <a:bodyPr/>
          <a:lstStyle/>
          <a:p>
            <a:r>
              <a:rPr lang="ru-RU"/>
              <a:t>Солнечная активность и солнечный цикл</a:t>
            </a:r>
            <a:br>
              <a:rPr lang="ru-RU"/>
            </a:br>
            <a:endParaRPr lang="ru-RU"/>
          </a:p>
        </p:txBody>
      </p:sp>
      <p:pic>
        <p:nvPicPr>
          <p:cNvPr id="5" name="Объект 4" descr="Mass_eject.png"/>
          <p:cNvPicPr>
            <a:picLocks noGrp="1" noChangeAspect="1"/>
          </p:cNvPicPr>
          <p:nvPr>
            <p:ph idx="1"/>
          </p:nvPr>
        </p:nvPicPr>
        <p:blipFill>
          <a:blip r:embed="rId3"/>
          <a:stretch>
            <a:fillRect/>
          </a:stretch>
        </p:blipFill>
        <p:spPr>
          <a:xfrm>
            <a:off x="5381466" y="988086"/>
            <a:ext cx="5657375" cy="4884124"/>
          </a:xfrm>
        </p:spPr>
      </p:pic>
      <p:sp>
        <p:nvSpPr>
          <p:cNvPr id="4" name="Текст 3"/>
          <p:cNvSpPr>
            <a:spLocks noGrp="1"/>
          </p:cNvSpPr>
          <p:nvPr>
            <p:ph type="body" sz="half" idx="2"/>
          </p:nvPr>
        </p:nvSpPr>
        <p:spPr>
          <a:xfrm>
            <a:off x="710042" y="1934077"/>
            <a:ext cx="4464560" cy="4231444"/>
          </a:xfrm>
        </p:spPr>
        <p:txBody>
          <a:bodyPr>
            <a:normAutofit fontScale="92500"/>
          </a:bodyPr>
          <a:lstStyle/>
          <a:p>
            <a:r>
              <a:rPr lang="ru-RU">
                <a:solidFill>
                  <a:srgbClr val="252525"/>
                </a:solidFill>
                <a:latin typeface="Garamond" charset="0"/>
              </a:rPr>
              <a:t>Комплекс явлений, вызванных генерацией сильных магнитных полей на Солнце, называют солнечной активностью. Эти поля проявляются в </a:t>
            </a:r>
            <a:r>
              <a:rPr lang="ru-RU">
                <a:solidFill>
                  <a:srgbClr val="0B0080"/>
                </a:solidFill>
                <a:latin typeface="Garamond" charset="0"/>
                <a:hlinkClick r:id="rId4"/>
              </a:rPr>
              <a:t>фотосфере</a:t>
            </a:r>
            <a:r>
              <a:rPr lang="ru-RU">
                <a:solidFill>
                  <a:srgbClr val="252525"/>
                </a:solidFill>
                <a:latin typeface="Garamond" charset="0"/>
              </a:rPr>
              <a:t> как </a:t>
            </a:r>
            <a:r>
              <a:rPr lang="ru-RU">
                <a:solidFill>
                  <a:srgbClr val="0B0080"/>
                </a:solidFill>
                <a:latin typeface="Garamond" charset="0"/>
                <a:hlinkClick r:id="rId5"/>
              </a:rPr>
              <a:t>солнечные пятна</a:t>
            </a:r>
            <a:r>
              <a:rPr lang="ru-RU">
                <a:solidFill>
                  <a:srgbClr val="252525"/>
                </a:solidFill>
                <a:latin typeface="Garamond" charset="0"/>
              </a:rPr>
              <a:t> и вызывают такие явления, как </a:t>
            </a:r>
            <a:r>
              <a:rPr lang="ru-RU">
                <a:solidFill>
                  <a:srgbClr val="0B0080"/>
                </a:solidFill>
                <a:latin typeface="Garamond" charset="0"/>
                <a:hlinkClick r:id="rId6"/>
              </a:rPr>
              <a:t>солнечные вспышки</a:t>
            </a:r>
            <a:r>
              <a:rPr lang="ru-RU">
                <a:solidFill>
                  <a:srgbClr val="252525"/>
                </a:solidFill>
                <a:latin typeface="Garamond" charset="0"/>
              </a:rPr>
              <a:t>, генерацию потоков ускоренных частиц, изменения в уровнях электромагнитного излучения Солнца в различных диапазонах, </a:t>
            </a:r>
            <a:r>
              <a:rPr lang="ru-RU">
                <a:solidFill>
                  <a:srgbClr val="0B0080"/>
                </a:solidFill>
                <a:latin typeface="Garamond" charset="0"/>
                <a:hlinkClick r:id="rId7"/>
              </a:rPr>
              <a:t>корональные выбросы массы</a:t>
            </a:r>
            <a:r>
              <a:rPr lang="ru-RU">
                <a:solidFill>
                  <a:srgbClr val="252525"/>
                </a:solidFill>
                <a:latin typeface="Garamond" charset="0"/>
              </a:rPr>
              <a:t>, возмущения </a:t>
            </a:r>
            <a:r>
              <a:rPr lang="ru-RU">
                <a:solidFill>
                  <a:srgbClr val="0B0080"/>
                </a:solidFill>
                <a:latin typeface="Garamond" charset="0"/>
                <a:hlinkClick r:id="rId8"/>
              </a:rPr>
              <a:t>солнечного ветра</a:t>
            </a:r>
            <a:r>
              <a:rPr lang="ru-RU">
                <a:solidFill>
                  <a:srgbClr val="252525"/>
                </a:solidFill>
                <a:latin typeface="Garamond" charset="0"/>
              </a:rPr>
              <a:t>, вариации потоков галактических космических лучей (</a:t>
            </a:r>
            <a:r>
              <a:rPr lang="ru-RU">
                <a:solidFill>
                  <a:srgbClr val="0B0080"/>
                </a:solidFill>
                <a:latin typeface="Garamond" charset="0"/>
                <a:hlinkClick r:id="rId9"/>
              </a:rPr>
              <a:t>Форбуш-эффект</a:t>
            </a:r>
            <a:r>
              <a:rPr lang="ru-RU">
                <a:solidFill>
                  <a:srgbClr val="252525"/>
                </a:solidFill>
                <a:latin typeface="Garamond" charset="0"/>
              </a:rPr>
              <a:t>) и т. д.</a:t>
            </a:r>
          </a:p>
          <a:p>
            <a:r>
              <a:rPr lang="ru-RU">
                <a:solidFill>
                  <a:srgbClr val="252525"/>
                </a:solidFill>
                <a:latin typeface="Garamond" charset="0"/>
              </a:rPr>
              <a:t>С солнечной активностью связаны также вариации </a:t>
            </a:r>
            <a:r>
              <a:rPr lang="ru-RU">
                <a:solidFill>
                  <a:srgbClr val="0B0080"/>
                </a:solidFill>
                <a:latin typeface="Garamond" charset="0"/>
                <a:hlinkClick r:id="rId10"/>
              </a:rPr>
              <a:t>геомагнитной активности</a:t>
            </a:r>
            <a:r>
              <a:rPr lang="ru-RU">
                <a:solidFill>
                  <a:srgbClr val="252525"/>
                </a:solidFill>
                <a:latin typeface="Garamond" charset="0"/>
              </a:rPr>
              <a:t> (в том числе и </a:t>
            </a:r>
            <a:r>
              <a:rPr lang="ru-RU">
                <a:solidFill>
                  <a:srgbClr val="0B0080"/>
                </a:solidFill>
                <a:latin typeface="Garamond" charset="0"/>
                <a:hlinkClick r:id="rId11"/>
              </a:rPr>
              <a:t>магнитные бури</a:t>
            </a:r>
            <a:r>
              <a:rPr lang="ru-RU">
                <a:solidFill>
                  <a:srgbClr val="252525"/>
                </a:solidFill>
                <a:latin typeface="Garamond" charset="0"/>
              </a:rPr>
              <a:t>), которые являются следствием достигающих Земли возмущений межпланетной среды, вызванных, в свою очередь, активными явлениями на Солнце.</a:t>
            </a:r>
          </a:p>
          <a:p>
            <a:endParaRPr lang="ru-RU"/>
          </a:p>
        </p:txBody>
      </p:sp>
    </p:spTree>
    <p:extLst>
      <p:ext uri="{BB962C8B-B14F-4D97-AF65-F5344CB8AC3E}">
        <p14:creationId xmlns:p14="http://schemas.microsoft.com/office/powerpoint/2010/main" val="1945610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621" y="-37364"/>
            <a:ext cx="3718455" cy="1371600"/>
          </a:xfrm>
        </p:spPr>
        <p:txBody>
          <a:bodyPr/>
          <a:lstStyle/>
          <a:p>
            <a:r>
              <a:rPr lang="ru-RU"/>
              <a:t>Теоретические проблемы</a:t>
            </a:r>
            <a:br>
              <a:rPr lang="ru-RU"/>
            </a:br>
            <a:endParaRPr lang="ru-RU"/>
          </a:p>
        </p:txBody>
      </p:sp>
      <p:pic>
        <p:nvPicPr>
          <p:cNvPr id="5" name="Объект 4" descr="hoang-hon-dep-ngo-ngang-khap-the-gioi-9-28.jpg"/>
          <p:cNvPicPr>
            <a:picLocks noGrp="1" noChangeAspect="1"/>
          </p:cNvPicPr>
          <p:nvPr>
            <p:ph idx="1"/>
          </p:nvPr>
        </p:nvPicPr>
        <p:blipFill>
          <a:blip r:embed="rId3"/>
          <a:stretch>
            <a:fillRect/>
          </a:stretch>
        </p:blipFill>
        <p:spPr>
          <a:xfrm>
            <a:off x="5446713" y="1131266"/>
            <a:ext cx="6080360" cy="4558334"/>
          </a:xfrm>
        </p:spPr>
      </p:pic>
      <p:sp>
        <p:nvSpPr>
          <p:cNvPr id="4" name="Текст 3"/>
          <p:cNvSpPr>
            <a:spLocks noGrp="1"/>
          </p:cNvSpPr>
          <p:nvPr>
            <p:ph type="body" sz="half" idx="2"/>
          </p:nvPr>
        </p:nvSpPr>
        <p:spPr>
          <a:xfrm>
            <a:off x="1191925" y="1017261"/>
            <a:ext cx="3907440" cy="5276850"/>
          </a:xfrm>
        </p:spPr>
        <p:txBody>
          <a:bodyPr>
            <a:normAutofit fontScale="77500" lnSpcReduction="20000"/>
          </a:bodyPr>
          <a:lstStyle/>
          <a:p>
            <a:r>
              <a:rPr lang="ru-RU" sz="2600">
                <a:solidFill>
                  <a:srgbClr val="FF0000"/>
                </a:solidFill>
              </a:rPr>
              <a:t>Проблема солнечных нейтрино</a:t>
            </a:r>
          </a:p>
          <a:p>
            <a:r>
              <a:rPr lang="ru-RU" sz="2600" i="1">
                <a:solidFill>
                  <a:srgbClr val="FF0000"/>
                </a:solidFill>
                <a:latin typeface="Garamond" charset="0"/>
                <a:hlinkClick r:id="rId4"/>
              </a:rPr>
              <a:t>Ядерные реакции</a:t>
            </a:r>
            <a:r>
              <a:rPr lang="ru-RU" sz="2600" i="1">
                <a:solidFill>
                  <a:srgbClr val="FF0000"/>
                </a:solidFill>
                <a:latin typeface="Garamond" charset="0"/>
              </a:rPr>
              <a:t>, происходящие в ядре Солнца, приводят к образованию большого количества </a:t>
            </a:r>
            <a:r>
              <a:rPr lang="ru-RU" sz="2600" i="1">
                <a:solidFill>
                  <a:srgbClr val="FF0000"/>
                </a:solidFill>
                <a:latin typeface="Garamond" charset="0"/>
                <a:hlinkClick r:id="rId5"/>
              </a:rPr>
              <a:t>электронных нейтрино</a:t>
            </a:r>
            <a:r>
              <a:rPr lang="ru-RU" sz="2600" i="1">
                <a:solidFill>
                  <a:srgbClr val="FF0000"/>
                </a:solidFill>
                <a:latin typeface="Garamond" charset="0"/>
              </a:rPr>
              <a:t>. При этом измерения потока нейтрино на </a:t>
            </a:r>
            <a:r>
              <a:rPr lang="ru-RU" sz="2600" i="1">
                <a:solidFill>
                  <a:srgbClr val="FF0000"/>
                </a:solidFill>
                <a:latin typeface="Garamond" charset="0"/>
                <a:hlinkClick r:id="rId6"/>
              </a:rPr>
              <a:t>Земле</a:t>
            </a:r>
            <a:r>
              <a:rPr lang="ru-RU" sz="2600" i="1">
                <a:solidFill>
                  <a:srgbClr val="FF0000"/>
                </a:solidFill>
                <a:latin typeface="Garamond" charset="0"/>
              </a:rPr>
              <a:t>, которые постоянно производятся с конца 1960-х годов, показали, что количество регистрируемых солнечных электронных нейтрино приблизительно в два-три раза меньше, чем предсказывает </a:t>
            </a:r>
            <a:r>
              <a:rPr lang="ru-RU" sz="2600" i="1">
                <a:solidFill>
                  <a:srgbClr val="FF0000"/>
                </a:solidFill>
                <a:latin typeface="Garamond" charset="0"/>
                <a:hlinkClick r:id="rId7"/>
              </a:rPr>
              <a:t>стандартная солнечная модель</a:t>
            </a:r>
            <a:r>
              <a:rPr lang="ru-RU" sz="2600" i="1">
                <a:solidFill>
                  <a:srgbClr val="FF0000"/>
                </a:solidFill>
                <a:latin typeface="Garamond" charset="0"/>
              </a:rPr>
              <a:t>, описывающая процессы в Солнце. Это рассогласование между экспериментом и теорией получило название «проблема солнечных нейтрино»</a:t>
            </a:r>
            <a:r>
              <a:rPr lang="ru-RU" sz="2600">
                <a:solidFill>
                  <a:srgbClr val="FF0000"/>
                </a:solidFill>
                <a:latin typeface="Garamond" charset="0"/>
              </a:rPr>
              <a:t> и более 30 лет было одной из загадок солнечной физики.</a:t>
            </a:r>
          </a:p>
          <a:p>
            <a:r>
              <a:rPr lang="ru-RU">
                <a:solidFill>
                  <a:srgbClr val="252525"/>
                </a:solidFill>
                <a:latin typeface="Garamond" charset="0"/>
              </a:rPr>
              <a:t>     </a:t>
            </a:r>
          </a:p>
        </p:txBody>
      </p:sp>
    </p:spTree>
    <p:extLst>
      <p:ext uri="{BB962C8B-B14F-4D97-AF65-F5344CB8AC3E}">
        <p14:creationId xmlns:p14="http://schemas.microsoft.com/office/powerpoint/2010/main" val="27307296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207" y="308339"/>
            <a:ext cx="3718455" cy="1371600"/>
          </a:xfrm>
        </p:spPr>
        <p:txBody>
          <a:bodyPr/>
          <a:lstStyle/>
          <a:p>
            <a:r>
              <a:rPr lang="ru-RU">
                <a:solidFill>
                  <a:srgbClr val="252525"/>
                </a:solidFill>
                <a:latin typeface="Garamond" charset="0"/>
              </a:rPr>
              <a:t>Проблема нагрева короны</a:t>
            </a:r>
            <a:r>
              <a:rPr lang="ru-RU">
                <a:latin typeface="Garamond" charset="0"/>
              </a:rPr>
              <a:t> </a:t>
            </a:r>
          </a:p>
        </p:txBody>
      </p:sp>
      <p:sp>
        <p:nvSpPr>
          <p:cNvPr id="4" name="Текст 3"/>
          <p:cNvSpPr>
            <a:spLocks noGrp="1"/>
          </p:cNvSpPr>
          <p:nvPr>
            <p:ph type="body" sz="half" idx="2"/>
          </p:nvPr>
        </p:nvSpPr>
        <p:spPr>
          <a:xfrm>
            <a:off x="467136" y="1597718"/>
            <a:ext cx="4641905" cy="4464759"/>
          </a:xfrm>
        </p:spPr>
        <p:txBody>
          <a:bodyPr>
            <a:normAutofit/>
          </a:bodyPr>
          <a:lstStyle/>
          <a:p>
            <a:endParaRPr lang="ru-RU">
              <a:solidFill>
                <a:srgbClr val="252525"/>
              </a:solidFill>
              <a:latin typeface="Garamond" charset="0"/>
            </a:endParaRPr>
          </a:p>
          <a:p>
            <a:r>
              <a:rPr lang="ru-RU">
                <a:solidFill>
                  <a:srgbClr val="252525"/>
                </a:solidFill>
                <a:latin typeface="Garamond" charset="0"/>
              </a:rPr>
              <a:t>Над видимой поверхностью Солнца (</a:t>
            </a:r>
            <a:r>
              <a:rPr lang="ru-RU">
                <a:solidFill>
                  <a:srgbClr val="252525"/>
                </a:solidFill>
                <a:latin typeface="Garamond" charset="0"/>
                <a:hlinkClick r:id="rId3"/>
              </a:rPr>
              <a:t>фотосферой</a:t>
            </a:r>
            <a:r>
              <a:rPr lang="ru-RU">
                <a:solidFill>
                  <a:srgbClr val="252525"/>
                </a:solidFill>
                <a:latin typeface="Garamond" charset="0"/>
              </a:rPr>
              <a:t>), имеющей температуру около 6000 </a:t>
            </a:r>
            <a:r>
              <a:rPr lang="ru-RU">
                <a:solidFill>
                  <a:srgbClr val="252525"/>
                </a:solidFill>
                <a:latin typeface="Garamond" charset="0"/>
                <a:hlinkClick r:id="rId4"/>
              </a:rPr>
              <a:t>К</a:t>
            </a:r>
            <a:r>
              <a:rPr lang="ru-RU">
                <a:solidFill>
                  <a:srgbClr val="252525"/>
                </a:solidFill>
                <a:latin typeface="Garamond" charset="0"/>
              </a:rPr>
              <a:t>, находится </a:t>
            </a:r>
            <a:r>
              <a:rPr lang="ru-RU">
                <a:solidFill>
                  <a:srgbClr val="252525"/>
                </a:solidFill>
                <a:latin typeface="Garamond" charset="0"/>
                <a:hlinkClick r:id="rId5"/>
              </a:rPr>
              <a:t>солнечная корона</a:t>
            </a:r>
            <a:r>
              <a:rPr lang="ru-RU">
                <a:solidFill>
                  <a:srgbClr val="252525"/>
                </a:solidFill>
                <a:latin typeface="Garamond" charset="0"/>
              </a:rPr>
              <a:t> с температурой более 1 000 000 К. Можно показать, что прямого </a:t>
            </a:r>
            <a:r>
              <a:rPr lang="ru-RU">
                <a:solidFill>
                  <a:srgbClr val="252525"/>
                </a:solidFill>
                <a:latin typeface="Garamond" charset="0"/>
                <a:hlinkClick r:id="rId6"/>
              </a:rPr>
              <a:t>потока тепла</a:t>
            </a:r>
            <a:r>
              <a:rPr lang="ru-RU">
                <a:solidFill>
                  <a:srgbClr val="252525"/>
                </a:solidFill>
                <a:latin typeface="Garamond" charset="0"/>
              </a:rPr>
              <a:t> из фотосферы недостаточно для того, чтобы привести к такой высокой температуре короны. Современные исследователи сконцентрировали основное внимание на механизм нагревания с помощью солнечных вспышек. Один из возможных кандидатов в источники нагрева короны — непрерывно происходящие мелкомасштабные вспышки, хотя окончательная ясность в этом вопросе ещё не достигнута.</a:t>
            </a:r>
            <a:r>
              <a:rPr lang="ru-RU">
                <a:latin typeface="Garamond" charset="0"/>
              </a:rPr>
              <a:t> </a:t>
            </a:r>
          </a:p>
          <a:p>
            <a:endParaRPr lang="ru-RU"/>
          </a:p>
        </p:txBody>
      </p:sp>
      <p:pic>
        <p:nvPicPr>
          <p:cNvPr id="7" name="Объект 6" descr="xybix_org_589.jpg"/>
          <p:cNvPicPr>
            <a:picLocks noGrp="1" noChangeAspect="1"/>
          </p:cNvPicPr>
          <p:nvPr>
            <p:ph idx="1"/>
          </p:nvPr>
        </p:nvPicPr>
        <p:blipFill>
          <a:blip r:embed="rId7"/>
          <a:stretch>
            <a:fillRect/>
          </a:stretch>
        </p:blipFill>
        <p:spPr>
          <a:xfrm>
            <a:off x="5091941" y="1308329"/>
            <a:ext cx="6399964" cy="3999678"/>
          </a:xfrm>
        </p:spPr>
      </p:pic>
    </p:spTree>
    <p:extLst>
      <p:ext uri="{BB962C8B-B14F-4D97-AF65-F5344CB8AC3E}">
        <p14:creationId xmlns:p14="http://schemas.microsoft.com/office/powerpoint/2010/main" val="283106361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519" y="231502"/>
            <a:ext cx="3718455" cy="1371600"/>
          </a:xfrm>
        </p:spPr>
        <p:txBody>
          <a:bodyPr/>
          <a:lstStyle/>
          <a:p>
            <a:r>
              <a:rPr lang="ru-RU"/>
              <a:t>Исследования Солнца</a:t>
            </a:r>
            <a:br>
              <a:rPr lang="ru-RU"/>
            </a:br>
            <a:endParaRPr lang="ru-RU"/>
          </a:p>
        </p:txBody>
      </p:sp>
      <p:pic>
        <p:nvPicPr>
          <p:cNvPr id="5" name="Объект 4" descr="0b2259ea48f1db0a0dae330dc2c2382c.jpg"/>
          <p:cNvPicPr>
            <a:picLocks noGrp="1" noChangeAspect="1"/>
          </p:cNvPicPr>
          <p:nvPr>
            <p:ph idx="1"/>
          </p:nvPr>
        </p:nvPicPr>
        <p:blipFill>
          <a:blip r:embed="rId3"/>
          <a:stretch>
            <a:fillRect/>
          </a:stretch>
        </p:blipFill>
        <p:spPr>
          <a:xfrm>
            <a:off x="5331661" y="1086070"/>
            <a:ext cx="5856378" cy="4396506"/>
          </a:xfrm>
        </p:spPr>
      </p:pic>
      <p:sp>
        <p:nvSpPr>
          <p:cNvPr id="4" name="Текст 3"/>
          <p:cNvSpPr>
            <a:spLocks noGrp="1"/>
          </p:cNvSpPr>
          <p:nvPr>
            <p:ph type="body" sz="half" idx="2"/>
          </p:nvPr>
        </p:nvSpPr>
        <p:spPr>
          <a:xfrm>
            <a:off x="473742" y="1353621"/>
            <a:ext cx="4914078" cy="5090463"/>
          </a:xfrm>
        </p:spPr>
        <p:txBody>
          <a:bodyPr>
            <a:normAutofit fontScale="70000" lnSpcReduction="20000"/>
          </a:bodyPr>
          <a:lstStyle/>
          <a:p>
            <a:r>
              <a:rPr lang="ru-RU" sz="2400">
                <a:solidFill>
                  <a:srgbClr val="252525"/>
                </a:solidFill>
                <a:latin typeface="Garamond" charset="0"/>
              </a:rPr>
              <a:t>Первым расстояние от Земли до Солнца пытался вычислить </a:t>
            </a:r>
            <a:r>
              <a:rPr lang="ru-RU" sz="2400">
                <a:solidFill>
                  <a:srgbClr val="0B0080"/>
                </a:solidFill>
                <a:latin typeface="Garamond" charset="0"/>
                <a:hlinkClick r:id="rId4"/>
              </a:rPr>
              <a:t>Аристарх Самосский</a:t>
            </a:r>
            <a:r>
              <a:rPr lang="ru-RU" sz="2400">
                <a:solidFill>
                  <a:srgbClr val="252525"/>
                </a:solidFill>
                <a:latin typeface="Garamond" charset="0"/>
              </a:rPr>
              <a:t>, измеряя угол между Солнцем и </a:t>
            </a:r>
            <a:r>
              <a:rPr lang="ru-RU" sz="2400">
                <a:solidFill>
                  <a:srgbClr val="0B0080"/>
                </a:solidFill>
                <a:latin typeface="Garamond" charset="0"/>
                <a:hlinkClick r:id="rId5"/>
              </a:rPr>
              <a:t>Луной</a:t>
            </a:r>
            <a:r>
              <a:rPr lang="ru-RU" sz="2400">
                <a:solidFill>
                  <a:srgbClr val="252525"/>
                </a:solidFill>
                <a:latin typeface="Garamond" charset="0"/>
              </a:rPr>
              <a:t> в </a:t>
            </a:r>
            <a:r>
              <a:rPr lang="ru-RU" sz="2400">
                <a:solidFill>
                  <a:srgbClr val="0B0080"/>
                </a:solidFill>
                <a:latin typeface="Garamond" charset="0"/>
                <a:hlinkClick r:id="rId6"/>
              </a:rPr>
              <a:t>фазу</a:t>
            </a:r>
            <a:r>
              <a:rPr lang="ru-RU" sz="2400">
                <a:solidFill>
                  <a:srgbClr val="252525"/>
                </a:solidFill>
                <a:latin typeface="Garamond" charset="0"/>
              </a:rPr>
              <a:t> первой или последней четверти и определяя из соответствующего </a:t>
            </a:r>
            <a:r>
              <a:rPr lang="ru-RU" sz="2400">
                <a:solidFill>
                  <a:srgbClr val="0B0080"/>
                </a:solidFill>
                <a:latin typeface="Garamond" charset="0"/>
                <a:hlinkClick r:id="rId7"/>
              </a:rPr>
              <a:t>прямоугольного треугольника</a:t>
            </a:r>
            <a:r>
              <a:rPr lang="ru-RU" sz="2400">
                <a:solidFill>
                  <a:srgbClr val="252525"/>
                </a:solidFill>
                <a:latin typeface="Garamond" charset="0"/>
              </a:rPr>
              <a:t> отношение расстояния от Земли до Луны к расстоянию от Земли до Солнца. Первую более или менее приемлемую оценку расстояния от Земли до Солнца способом параллакса получили </a:t>
            </a:r>
            <a:r>
              <a:rPr lang="ru-RU" sz="2400">
                <a:solidFill>
                  <a:srgbClr val="0B0080"/>
                </a:solidFill>
                <a:latin typeface="Garamond" charset="0"/>
                <a:hlinkClick r:id="rId8"/>
              </a:rPr>
              <a:t>Джованни Доменико Кассини</a:t>
            </a:r>
            <a:r>
              <a:rPr lang="ru-RU" sz="2400">
                <a:solidFill>
                  <a:srgbClr val="252525"/>
                </a:solidFill>
                <a:latin typeface="Garamond" charset="0"/>
              </a:rPr>
              <a:t> и </a:t>
            </a:r>
            <a:r>
              <a:rPr lang="ru-RU" sz="2400">
                <a:solidFill>
                  <a:srgbClr val="0B0080"/>
                </a:solidFill>
                <a:latin typeface="Garamond" charset="0"/>
                <a:hlinkClick r:id="rId9"/>
              </a:rPr>
              <a:t>Жан Рише</a:t>
            </a:r>
            <a:r>
              <a:rPr lang="ru-RU" sz="2400">
                <a:solidFill>
                  <a:srgbClr val="252525"/>
                </a:solidFill>
                <a:latin typeface="Garamond" charset="0"/>
              </a:rPr>
              <a:t> в </a:t>
            </a:r>
            <a:r>
              <a:rPr lang="ru-RU" sz="2400">
                <a:solidFill>
                  <a:srgbClr val="0B0080"/>
                </a:solidFill>
                <a:latin typeface="Garamond" charset="0"/>
                <a:hlinkClick r:id="rId10"/>
              </a:rPr>
              <a:t>1672 году</a:t>
            </a:r>
            <a:r>
              <a:rPr lang="ru-RU" sz="2400">
                <a:solidFill>
                  <a:srgbClr val="252525"/>
                </a:solidFill>
                <a:latin typeface="Garamond" charset="0"/>
              </a:rPr>
              <a:t> (140 млн км).В 1905 году </a:t>
            </a:r>
            <a:r>
              <a:rPr lang="ru-RU" sz="2400">
                <a:solidFill>
                  <a:srgbClr val="0B0080"/>
                </a:solidFill>
                <a:latin typeface="Garamond" charset="0"/>
                <a:hlinkClick r:id="rId11"/>
              </a:rPr>
              <a:t>Джордж Эллери Хейл</a:t>
            </a:r>
            <a:r>
              <a:rPr lang="ru-RU" sz="2400">
                <a:solidFill>
                  <a:srgbClr val="252525"/>
                </a:solidFill>
                <a:latin typeface="Garamond" charset="0"/>
              </a:rPr>
              <a:t> (</a:t>
            </a:r>
            <a:r>
              <a:rPr lang="ru-RU" sz="2400">
                <a:solidFill>
                  <a:srgbClr val="0B0080"/>
                </a:solidFill>
                <a:latin typeface="Garamond" charset="0"/>
                <a:hlinkClick r:id="rId12"/>
              </a:rPr>
              <a:t>англ.</a:t>
            </a:r>
            <a:r>
              <a:rPr lang="ru-RU" sz="2400">
                <a:solidFill>
                  <a:srgbClr val="252525"/>
                </a:solidFill>
                <a:latin typeface="Garamond" charset="0"/>
              </a:rPr>
              <a:t> </a:t>
            </a:r>
            <a:r>
              <a:rPr lang="ru-RU" sz="2400" i="1">
                <a:solidFill>
                  <a:srgbClr val="252525"/>
                </a:solidFill>
                <a:latin typeface="Garamond" charset="0"/>
              </a:rPr>
              <a:t>George Ellery Hale</a:t>
            </a:r>
            <a:r>
              <a:rPr lang="ru-RU" sz="2400">
                <a:solidFill>
                  <a:srgbClr val="252525"/>
                </a:solidFill>
                <a:latin typeface="Garamond" charset="0"/>
              </a:rPr>
              <a:t>) в обсерватории </a:t>
            </a:r>
            <a:r>
              <a:rPr lang="ru-RU" sz="2400">
                <a:solidFill>
                  <a:srgbClr val="0B0080"/>
                </a:solidFill>
                <a:latin typeface="Garamond" charset="0"/>
                <a:hlinkClick r:id="rId13"/>
              </a:rPr>
              <a:t>Маунт-Вилсон</a:t>
            </a:r>
            <a:r>
              <a:rPr lang="ru-RU" sz="2400">
                <a:solidFill>
                  <a:srgbClr val="252525"/>
                </a:solidFill>
                <a:latin typeface="Garamond" charset="0"/>
              </a:rPr>
              <a:t> установил первый солнечный телескоп в построенной небольшой обсерватории, и занялся поиском ответа на происхождение пятен на Солнце, открытых Галилеем.  Джордж Хейл открыл, что пятна на Солнце вызваны магнитным полем, поскольку оно приводит к снижению температуры поверхности. Именно </a:t>
            </a:r>
            <a:r>
              <a:rPr lang="ru-RU" sz="2400">
                <a:solidFill>
                  <a:srgbClr val="0B0080"/>
                </a:solidFill>
                <a:latin typeface="Garamond" charset="0"/>
                <a:hlinkClick r:id="rId14"/>
              </a:rPr>
              <a:t>магнитное поле</a:t>
            </a:r>
            <a:r>
              <a:rPr lang="ru-RU" sz="2400">
                <a:solidFill>
                  <a:srgbClr val="252525"/>
                </a:solidFill>
                <a:latin typeface="Garamond" charset="0"/>
              </a:rPr>
              <a:t> на поверхности Солнца вызывает солнечные ветры — извержение плазмы солнечной короны на сотни тысяч километров в пространство.</a:t>
            </a:r>
          </a:p>
        </p:txBody>
      </p:sp>
    </p:spTree>
    <p:extLst>
      <p:ext uri="{BB962C8B-B14F-4D97-AF65-F5344CB8AC3E}">
        <p14:creationId xmlns:p14="http://schemas.microsoft.com/office/powerpoint/2010/main" val="2794002268"/>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744" y="340076"/>
            <a:ext cx="3718455" cy="1371600"/>
          </a:xfrm>
        </p:spPr>
        <p:txBody>
          <a:bodyPr/>
          <a:lstStyle/>
          <a:p>
            <a:r>
              <a:rPr lang="ru-RU"/>
              <a:t>Космические исследования Солнца</a:t>
            </a:r>
            <a:br>
              <a:rPr lang="ru-RU"/>
            </a:br>
            <a:endParaRPr lang="ru-RU"/>
          </a:p>
        </p:txBody>
      </p:sp>
      <p:pic>
        <p:nvPicPr>
          <p:cNvPr id="5" name="Объект 4" descr="solar-orbiter-satellite-500.jpg"/>
          <p:cNvPicPr>
            <a:picLocks noGrp="1" noChangeAspect="1"/>
          </p:cNvPicPr>
          <p:nvPr>
            <p:ph idx="1"/>
          </p:nvPr>
        </p:nvPicPr>
        <p:blipFill>
          <a:blip r:embed="rId3"/>
          <a:stretch>
            <a:fillRect/>
          </a:stretch>
        </p:blipFill>
        <p:spPr>
          <a:xfrm>
            <a:off x="5445882" y="1015521"/>
            <a:ext cx="5908484" cy="4432156"/>
          </a:xfrm>
        </p:spPr>
      </p:pic>
      <p:sp>
        <p:nvSpPr>
          <p:cNvPr id="4" name="Текст 3"/>
          <p:cNvSpPr>
            <a:spLocks noGrp="1"/>
          </p:cNvSpPr>
          <p:nvPr>
            <p:ph type="body" sz="half" idx="2"/>
          </p:nvPr>
        </p:nvSpPr>
        <p:spPr>
          <a:xfrm>
            <a:off x="473742" y="1309118"/>
            <a:ext cx="5035225" cy="4849479"/>
          </a:xfrm>
        </p:spPr>
        <p:txBody>
          <a:bodyPr>
            <a:normAutofit lnSpcReduction="10000"/>
          </a:bodyPr>
          <a:lstStyle/>
          <a:p>
            <a:r>
              <a:rPr lang="ru-RU">
                <a:solidFill>
                  <a:srgbClr val="FF0000"/>
                </a:solidFill>
                <a:latin typeface="Garamond" charset="0"/>
              </a:rPr>
              <a:t>Если нужно получить очень чёткое изображение Солнца, исследовать его </a:t>
            </a:r>
            <a:r>
              <a:rPr lang="ru-RU">
                <a:solidFill>
                  <a:srgbClr val="FF0000"/>
                </a:solidFill>
                <a:latin typeface="Garamond" charset="0"/>
                <a:hlinkClick r:id="rId4"/>
              </a:rPr>
              <a:t>ультрафиолетовое</a:t>
            </a:r>
            <a:r>
              <a:rPr lang="ru-RU">
                <a:solidFill>
                  <a:srgbClr val="FF0000"/>
                </a:solidFill>
                <a:latin typeface="Garamond" charset="0"/>
              </a:rPr>
              <a:t> или </a:t>
            </a:r>
            <a:r>
              <a:rPr lang="ru-RU">
                <a:solidFill>
                  <a:srgbClr val="FF0000"/>
                </a:solidFill>
                <a:latin typeface="Garamond" charset="0"/>
                <a:hlinkClick r:id="rId5"/>
              </a:rPr>
              <a:t>рентгеновское излучение</a:t>
            </a:r>
            <a:r>
              <a:rPr lang="ru-RU">
                <a:solidFill>
                  <a:srgbClr val="FF0000"/>
                </a:solidFill>
                <a:latin typeface="Garamond" charset="0"/>
              </a:rPr>
              <a:t>, точно измерить </a:t>
            </a:r>
            <a:r>
              <a:rPr lang="ru-RU">
                <a:solidFill>
                  <a:srgbClr val="FF0000"/>
                </a:solidFill>
                <a:latin typeface="Garamond" charset="0"/>
                <a:hlinkClick r:id="rId6"/>
              </a:rPr>
              <a:t>солнечную постоянную</a:t>
            </a:r>
            <a:r>
              <a:rPr lang="ru-RU">
                <a:solidFill>
                  <a:srgbClr val="FF0000"/>
                </a:solidFill>
                <a:latin typeface="Garamond" charset="0"/>
              </a:rPr>
              <a:t>, то наблюдения и съёмки проводят с </a:t>
            </a:r>
            <a:r>
              <a:rPr lang="ru-RU">
                <a:solidFill>
                  <a:srgbClr val="FF0000"/>
                </a:solidFill>
                <a:latin typeface="Garamond" charset="0"/>
                <a:hlinkClick r:id="rId7"/>
              </a:rPr>
              <a:t>аэростатов</a:t>
            </a:r>
            <a:r>
              <a:rPr lang="ru-RU">
                <a:solidFill>
                  <a:srgbClr val="FF0000"/>
                </a:solidFill>
                <a:latin typeface="Garamond" charset="0"/>
              </a:rPr>
              <a:t>, </a:t>
            </a:r>
            <a:r>
              <a:rPr lang="ru-RU">
                <a:solidFill>
                  <a:srgbClr val="FF0000"/>
                </a:solidFill>
                <a:latin typeface="Garamond" charset="0"/>
                <a:hlinkClick r:id="rId8"/>
              </a:rPr>
              <a:t>ракет</a:t>
            </a:r>
            <a:r>
              <a:rPr lang="ru-RU">
                <a:solidFill>
                  <a:srgbClr val="FF0000"/>
                </a:solidFill>
                <a:latin typeface="Garamond" charset="0"/>
              </a:rPr>
              <a:t>, </a:t>
            </a:r>
            <a:r>
              <a:rPr lang="ru-RU">
                <a:solidFill>
                  <a:srgbClr val="FF0000"/>
                </a:solidFill>
                <a:latin typeface="Garamond" charset="0"/>
                <a:hlinkClick r:id="rId9"/>
              </a:rPr>
              <a:t>спутников и космических станций</a:t>
            </a:r>
            <a:r>
              <a:rPr lang="ru-RU">
                <a:solidFill>
                  <a:srgbClr val="FF0000"/>
                </a:solidFill>
                <a:latin typeface="Garamond" charset="0"/>
              </a:rPr>
              <a:t>.Фактически первые внеатмосферные наблюдения Солнца были проведены вторым искусственным спутником Земли «</a:t>
            </a:r>
            <a:r>
              <a:rPr lang="ru-RU">
                <a:solidFill>
                  <a:srgbClr val="FF0000"/>
                </a:solidFill>
                <a:latin typeface="Garamond" charset="0"/>
                <a:hlinkClick r:id="rId10"/>
              </a:rPr>
              <a:t>Спутник-2</a:t>
            </a:r>
            <a:r>
              <a:rPr lang="ru-RU">
                <a:solidFill>
                  <a:srgbClr val="FF0000"/>
                </a:solidFill>
                <a:latin typeface="Garamond" charset="0"/>
              </a:rPr>
              <a:t>» в 1957 году.Другими космическими аппаратами, исследовавшими солнечный ветер, были созданные </a:t>
            </a:r>
            <a:r>
              <a:rPr lang="ru-RU">
                <a:solidFill>
                  <a:srgbClr val="FF0000"/>
                </a:solidFill>
                <a:latin typeface="Garamond" charset="0"/>
                <a:hlinkClick r:id="rId11"/>
              </a:rPr>
              <a:t>NASA</a:t>
            </a:r>
            <a:r>
              <a:rPr lang="ru-RU">
                <a:solidFill>
                  <a:srgbClr val="FF0000"/>
                </a:solidFill>
                <a:latin typeface="Garamond" charset="0"/>
              </a:rPr>
              <a:t> спутники серии «</a:t>
            </a:r>
            <a:r>
              <a:rPr lang="ru-RU">
                <a:solidFill>
                  <a:srgbClr val="FF0000"/>
                </a:solidFill>
                <a:latin typeface="Garamond" charset="0"/>
                <a:hlinkClick r:id="rId12"/>
              </a:rPr>
              <a:t>Пионер</a:t>
            </a:r>
            <a:r>
              <a:rPr lang="ru-RU">
                <a:solidFill>
                  <a:srgbClr val="FF0000"/>
                </a:solidFill>
                <a:latin typeface="Garamond" charset="0"/>
              </a:rPr>
              <a:t>» с номерами 5—9, запущенные между </a:t>
            </a:r>
            <a:r>
              <a:rPr lang="ru-RU">
                <a:solidFill>
                  <a:srgbClr val="FF0000"/>
                </a:solidFill>
                <a:latin typeface="Garamond" charset="0"/>
                <a:hlinkClick r:id="rId13"/>
              </a:rPr>
              <a:t>1960</a:t>
            </a:r>
            <a:r>
              <a:rPr lang="ru-RU">
                <a:solidFill>
                  <a:srgbClr val="FF0000"/>
                </a:solidFill>
                <a:latin typeface="Garamond" charset="0"/>
              </a:rPr>
              <a:t> и </a:t>
            </a:r>
            <a:r>
              <a:rPr lang="ru-RU">
                <a:solidFill>
                  <a:srgbClr val="FF0000"/>
                </a:solidFill>
                <a:latin typeface="Garamond" charset="0"/>
                <a:hlinkClick r:id="rId14"/>
              </a:rPr>
              <a:t>1968</a:t>
            </a:r>
            <a:r>
              <a:rPr lang="ru-RU">
                <a:solidFill>
                  <a:srgbClr val="FF0000"/>
                </a:solidFill>
                <a:latin typeface="Garamond" charset="0"/>
              </a:rPr>
              <a:t> годами. Эти спутники обращались вокруг Солнца вблизи орбиты Земли и выполнили детальные измерения параметров солнечного ветра.Очень важной для исследований Солнца является программа </a:t>
            </a:r>
            <a:r>
              <a:rPr lang="ru-RU">
                <a:solidFill>
                  <a:srgbClr val="FF0000"/>
                </a:solidFill>
                <a:latin typeface="Garamond" charset="0"/>
                <a:hlinkClick r:id="rId15"/>
              </a:rPr>
              <a:t>SOHO</a:t>
            </a:r>
            <a:r>
              <a:rPr lang="ru-RU">
                <a:solidFill>
                  <a:srgbClr val="FF0000"/>
                </a:solidFill>
                <a:latin typeface="Garamond" charset="0"/>
              </a:rPr>
              <a:t> (</a:t>
            </a:r>
            <a:r>
              <a:rPr lang="ru-RU" i="1">
                <a:solidFill>
                  <a:srgbClr val="FF0000"/>
                </a:solidFill>
                <a:latin typeface="Garamond" charset="0"/>
              </a:rPr>
              <a:t>SOlar and Heliospheric Observatory</a:t>
            </a:r>
            <a:r>
              <a:rPr lang="ru-RU">
                <a:solidFill>
                  <a:srgbClr val="FF0000"/>
                </a:solidFill>
                <a:latin typeface="Garamond" charset="0"/>
              </a:rPr>
              <a:t>), организованная совместно </a:t>
            </a:r>
            <a:r>
              <a:rPr lang="ru-RU">
                <a:solidFill>
                  <a:srgbClr val="FF0000"/>
                </a:solidFill>
                <a:latin typeface="Garamond" charset="0"/>
                <a:hlinkClick r:id="rId16"/>
              </a:rPr>
              <a:t>Европейским космическим агентством</a:t>
            </a:r>
            <a:r>
              <a:rPr lang="ru-RU">
                <a:solidFill>
                  <a:srgbClr val="FF0000"/>
                </a:solidFill>
                <a:latin typeface="Garamond" charset="0"/>
              </a:rPr>
              <a:t> и </a:t>
            </a:r>
            <a:r>
              <a:rPr lang="ru-RU">
                <a:solidFill>
                  <a:srgbClr val="FF0000"/>
                </a:solidFill>
                <a:latin typeface="Garamond" charset="0"/>
                <a:hlinkClick r:id="rId11"/>
              </a:rPr>
              <a:t>NASA</a:t>
            </a:r>
            <a:r>
              <a:rPr lang="ru-RU">
                <a:solidFill>
                  <a:srgbClr val="FF0000"/>
                </a:solidFill>
                <a:latin typeface="Garamond" charset="0"/>
              </a:rPr>
              <a:t>. Запущенны</a:t>
            </a:r>
            <a:r>
              <a:rPr lang="ru-RU">
                <a:solidFill>
                  <a:srgbClr val="252525"/>
                </a:solidFill>
                <a:latin typeface="Garamond" charset="0"/>
              </a:rPr>
              <a:t>й </a:t>
            </a:r>
            <a:r>
              <a:rPr lang="ru-RU">
                <a:solidFill>
                  <a:srgbClr val="0B0080"/>
                </a:solidFill>
                <a:latin typeface="Garamond" charset="0"/>
                <a:hlinkClick r:id="rId17"/>
              </a:rPr>
              <a:t>2 декабря</a:t>
            </a:r>
            <a:r>
              <a:rPr lang="ru-RU">
                <a:solidFill>
                  <a:srgbClr val="252525"/>
                </a:solidFill>
                <a:latin typeface="Garamond" charset="0"/>
              </a:rPr>
              <a:t> </a:t>
            </a:r>
            <a:r>
              <a:rPr lang="ru-RU">
                <a:solidFill>
                  <a:srgbClr val="0B0080"/>
                </a:solidFill>
                <a:latin typeface="Garamond" charset="0"/>
                <a:hlinkClick r:id="rId18"/>
              </a:rPr>
              <a:t>1995 года</a:t>
            </a:r>
            <a:r>
              <a:rPr lang="ru-RU">
                <a:solidFill>
                  <a:srgbClr val="252525"/>
                </a:solidFill>
                <a:latin typeface="Garamond" charset="0"/>
              </a:rPr>
              <a:t> космический аппарат SOHO вместо планируемых двух лет работает уже более десяти (2009).</a:t>
            </a:r>
          </a:p>
        </p:txBody>
      </p:sp>
    </p:spTree>
    <p:extLst>
      <p:ext uri="{BB962C8B-B14F-4D97-AF65-F5344CB8AC3E}">
        <p14:creationId xmlns:p14="http://schemas.microsoft.com/office/powerpoint/2010/main" val="3975251227"/>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196" y="819641"/>
            <a:ext cx="3718455" cy="1371600"/>
          </a:xfrm>
        </p:spPr>
        <p:txBody>
          <a:bodyPr/>
          <a:lstStyle/>
          <a:p>
            <a:r>
              <a:rPr lang="ru-RU"/>
              <a:t>Наблюдения Солнца и опасность для зрения</a:t>
            </a:r>
            <a:br>
              <a:rPr lang="ru-RU"/>
            </a:br>
            <a:endParaRPr lang="ru-RU"/>
          </a:p>
        </p:txBody>
      </p:sp>
      <p:pic>
        <p:nvPicPr>
          <p:cNvPr id="5" name="Объект 4" descr="958_large.jpg"/>
          <p:cNvPicPr>
            <a:picLocks noGrp="1" noChangeAspect="1"/>
          </p:cNvPicPr>
          <p:nvPr>
            <p:ph idx="1"/>
          </p:nvPr>
        </p:nvPicPr>
        <p:blipFill>
          <a:blip r:embed="rId3"/>
          <a:stretch>
            <a:fillRect/>
          </a:stretch>
        </p:blipFill>
        <p:spPr>
          <a:xfrm>
            <a:off x="5303836" y="1102101"/>
            <a:ext cx="6012234" cy="4357994"/>
          </a:xfrm>
        </p:spPr>
      </p:pic>
      <p:sp>
        <p:nvSpPr>
          <p:cNvPr id="4" name="Текст 3"/>
          <p:cNvSpPr>
            <a:spLocks noGrp="1"/>
          </p:cNvSpPr>
          <p:nvPr>
            <p:ph type="body" sz="half" idx="2"/>
          </p:nvPr>
        </p:nvSpPr>
        <p:spPr>
          <a:xfrm>
            <a:off x="1025841" y="2265153"/>
            <a:ext cx="4185091" cy="3970705"/>
          </a:xfrm>
        </p:spPr>
        <p:txBody>
          <a:bodyPr>
            <a:normAutofit fontScale="92500" lnSpcReduction="10000"/>
          </a:bodyPr>
          <a:lstStyle/>
          <a:p>
            <a:r>
              <a:rPr lang="ru-RU">
                <a:solidFill>
                  <a:srgbClr val="252525"/>
                </a:solidFill>
                <a:latin typeface="Comic Sans MS"/>
              </a:rPr>
              <a:t>Солнце — далеко не самая мощная звезда из всех существующих, но оно находится относительно близко к </a:t>
            </a:r>
            <a:r>
              <a:rPr lang="ru-RU">
                <a:solidFill>
                  <a:srgbClr val="0B0080"/>
                </a:solidFill>
                <a:latin typeface="Comic Sans MS"/>
                <a:hlinkClick r:id="rId4"/>
              </a:rPr>
              <a:t>Земле</a:t>
            </a:r>
            <a:r>
              <a:rPr lang="ru-RU">
                <a:solidFill>
                  <a:srgbClr val="252525"/>
                </a:solidFill>
                <a:latin typeface="Comic Sans MS"/>
              </a:rPr>
              <a:t> и поэтому светит очень ярко — в 400 000 раз ярче полной </a:t>
            </a:r>
            <a:r>
              <a:rPr lang="ru-RU">
                <a:solidFill>
                  <a:srgbClr val="0B0080"/>
                </a:solidFill>
                <a:latin typeface="Comic Sans MS"/>
                <a:hlinkClick r:id="rId5"/>
              </a:rPr>
              <a:t>Луны</a:t>
            </a:r>
            <a:r>
              <a:rPr lang="ru-RU">
                <a:solidFill>
                  <a:srgbClr val="252525"/>
                </a:solidFill>
                <a:latin typeface="Comic Sans MS"/>
              </a:rPr>
              <a:t>. Поэтому невооружённым глазом, а тем более в бинокль или телескоп, смотреть на Солнце днём крайне опасно — это наносит необратимый вред зрению. Для эффективного наблюдения Солнца существуют специальные, так называемые </a:t>
            </a:r>
            <a:r>
              <a:rPr lang="ru-RU">
                <a:solidFill>
                  <a:srgbClr val="A55858"/>
                </a:solidFill>
                <a:latin typeface="Comic Sans MS"/>
                <a:hlinkClick r:id="rId6"/>
              </a:rPr>
              <a:t>солнечные телескопы</a:t>
            </a:r>
            <a:r>
              <a:rPr lang="ru-RU">
                <a:solidFill>
                  <a:srgbClr val="252525"/>
                </a:solidFill>
                <a:latin typeface="Comic Sans MS"/>
              </a:rPr>
              <a:t>, которые установлены во многих </a:t>
            </a:r>
            <a:r>
              <a:rPr lang="ru-RU">
                <a:solidFill>
                  <a:srgbClr val="0B0080"/>
                </a:solidFill>
                <a:latin typeface="Comic Sans MS"/>
                <a:hlinkClick r:id="rId7"/>
              </a:rPr>
              <a:t>обсерваториях</a:t>
            </a:r>
            <a:r>
              <a:rPr lang="ru-RU">
                <a:solidFill>
                  <a:srgbClr val="252525"/>
                </a:solidFill>
                <a:latin typeface="Comic Sans MS"/>
              </a:rPr>
              <a:t> мира. Наблюдения Солнца имеют ту особенность, что</a:t>
            </a:r>
            <a:r>
              <a:rPr lang="ru-RU">
                <a:solidFill>
                  <a:srgbClr val="0B0080"/>
                </a:solidFill>
                <a:latin typeface="Comic Sans MS"/>
                <a:hlinkClick r:id="rId8"/>
              </a:rPr>
              <a:t>яркость</a:t>
            </a:r>
            <a:r>
              <a:rPr lang="ru-RU">
                <a:solidFill>
                  <a:srgbClr val="252525"/>
                </a:solidFill>
                <a:latin typeface="Comic Sans MS"/>
              </a:rPr>
              <a:t> Солнца велика, а следовательно, </a:t>
            </a:r>
            <a:r>
              <a:rPr lang="ru-RU">
                <a:solidFill>
                  <a:srgbClr val="0B0080"/>
                </a:solidFill>
                <a:latin typeface="Comic Sans MS"/>
                <a:hlinkClick r:id="rId9"/>
              </a:rPr>
              <a:t>светосила</a:t>
            </a:r>
            <a:r>
              <a:rPr lang="ru-RU">
                <a:solidFill>
                  <a:srgbClr val="252525"/>
                </a:solidFill>
                <a:latin typeface="Comic Sans MS"/>
              </a:rPr>
              <a:t> солнечных телескопов может быть небольшой.</a:t>
            </a:r>
            <a:r>
              <a:rPr lang="ru-RU">
                <a:solidFill>
                  <a:srgbClr val="252525"/>
                </a:solidFill>
                <a:latin typeface="Garamond" charset="0"/>
              </a:rPr>
              <a:t> </a:t>
            </a:r>
          </a:p>
        </p:txBody>
      </p:sp>
    </p:spTree>
    <p:extLst>
      <p:ext uri="{BB962C8B-B14F-4D97-AF65-F5344CB8AC3E}">
        <p14:creationId xmlns:p14="http://schemas.microsoft.com/office/powerpoint/2010/main" val="128891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286" y="371162"/>
            <a:ext cx="3718455" cy="1371600"/>
          </a:xfrm>
        </p:spPr>
        <p:txBody>
          <a:bodyPr/>
          <a:lstStyle/>
          <a:p>
            <a:r>
              <a:rPr lang="ru-RU"/>
              <a:t>Солнечные затмения</a:t>
            </a:r>
            <a:br>
              <a:rPr lang="ru-RU"/>
            </a:br>
            <a:endParaRPr lang="ru-RU"/>
          </a:p>
        </p:txBody>
      </p:sp>
      <p:pic>
        <p:nvPicPr>
          <p:cNvPr id="5" name="Объект 4" descr="eclipse5.jpg"/>
          <p:cNvPicPr>
            <a:picLocks noGrp="1" noChangeAspect="1"/>
          </p:cNvPicPr>
          <p:nvPr>
            <p:ph idx="1"/>
          </p:nvPr>
        </p:nvPicPr>
        <p:blipFill>
          <a:blip r:embed="rId3"/>
          <a:stretch>
            <a:fillRect/>
          </a:stretch>
        </p:blipFill>
        <p:spPr>
          <a:xfrm>
            <a:off x="5313477" y="1085887"/>
            <a:ext cx="6239119" cy="4342569"/>
          </a:xfrm>
        </p:spPr>
      </p:pic>
      <p:sp>
        <p:nvSpPr>
          <p:cNvPr id="4" name="Текст 3"/>
          <p:cNvSpPr>
            <a:spLocks noGrp="1"/>
          </p:cNvSpPr>
          <p:nvPr>
            <p:ph type="body" sz="half" idx="2"/>
          </p:nvPr>
        </p:nvSpPr>
        <p:spPr>
          <a:xfrm>
            <a:off x="820249" y="1904995"/>
            <a:ext cx="4437330" cy="4167542"/>
          </a:xfrm>
        </p:spPr>
        <p:txBody>
          <a:bodyPr>
            <a:normAutofit fontScale="77500" lnSpcReduction="20000"/>
          </a:bodyPr>
          <a:lstStyle/>
          <a:p>
            <a:r>
              <a:rPr lang="ru-RU" sz="2600">
                <a:solidFill>
                  <a:srgbClr val="0070C0"/>
                </a:solidFill>
                <a:latin typeface="Garamond" charset="0"/>
              </a:rPr>
              <a:t>Возникает данное явление из-за того, что </a:t>
            </a:r>
            <a:r>
              <a:rPr lang="ru-RU" sz="2600">
                <a:solidFill>
                  <a:srgbClr val="0070C0"/>
                </a:solidFill>
                <a:latin typeface="Garamond" charset="0"/>
                <a:hlinkClick r:id="rId4"/>
              </a:rPr>
              <a:t>Луна</a:t>
            </a:r>
            <a:r>
              <a:rPr lang="ru-RU" sz="2600">
                <a:solidFill>
                  <a:srgbClr val="0070C0"/>
                </a:solidFill>
                <a:latin typeface="Garamond" charset="0"/>
              </a:rPr>
              <a:t> закрывает (затмевает) полностью или частично Солнце от наблюдателя на Земле. Солнечное затмение возможно только в </a:t>
            </a:r>
            <a:r>
              <a:rPr lang="ru-RU" sz="2600">
                <a:solidFill>
                  <a:srgbClr val="0070C0"/>
                </a:solidFill>
                <a:latin typeface="Garamond" charset="0"/>
                <a:hlinkClick r:id="rId5"/>
              </a:rPr>
              <a:t>новолуния</a:t>
            </a:r>
            <a:r>
              <a:rPr lang="ru-RU" sz="2600">
                <a:solidFill>
                  <a:srgbClr val="0070C0"/>
                </a:solidFill>
                <a:latin typeface="Garamond" charset="0"/>
              </a:rPr>
              <a:t>, когда сторона Луны, обращённая к Земле, не освещена, и сама Луна не видна.В год на Земле может происходить от 2 до 5 солнечных затмений, из которых не более двух — полные или кольцеобразные.В среднем за сто лет происходит 237 солнечных затмений, из которых 160 — частные, 63 — полные, 14 — кольцеобразные.</a:t>
            </a:r>
          </a:p>
        </p:txBody>
      </p:sp>
    </p:spTree>
    <p:extLst>
      <p:ext uri="{BB962C8B-B14F-4D97-AF65-F5344CB8AC3E}">
        <p14:creationId xmlns:p14="http://schemas.microsoft.com/office/powerpoint/2010/main" val="235548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493" y="213461"/>
            <a:ext cx="3718455" cy="1371600"/>
          </a:xfrm>
        </p:spPr>
        <p:txBody>
          <a:bodyPr/>
          <a:lstStyle/>
          <a:p>
            <a:r>
              <a:rPr lang="ru-RU"/>
              <a:t>Солнце и Земля</a:t>
            </a:r>
            <a:br>
              <a:rPr lang="ru-RU"/>
            </a:br>
            <a:endParaRPr lang="ru-RU"/>
          </a:p>
        </p:txBody>
      </p:sp>
      <p:pic>
        <p:nvPicPr>
          <p:cNvPr id="5" name="Объект 4" descr="0_86148_ee1517e6_XL.jpg"/>
          <p:cNvPicPr>
            <a:picLocks noGrp="1" noChangeAspect="1"/>
          </p:cNvPicPr>
          <p:nvPr>
            <p:ph idx="1"/>
          </p:nvPr>
        </p:nvPicPr>
        <p:blipFill>
          <a:blip r:embed="rId3"/>
          <a:stretch>
            <a:fillRect/>
          </a:stretch>
        </p:blipFill>
        <p:spPr>
          <a:xfrm>
            <a:off x="5232134" y="1541967"/>
            <a:ext cx="6393512" cy="3618314"/>
          </a:xfrm>
        </p:spPr>
      </p:pic>
      <p:sp>
        <p:nvSpPr>
          <p:cNvPr id="4" name="Текст 3"/>
          <p:cNvSpPr>
            <a:spLocks noGrp="1"/>
          </p:cNvSpPr>
          <p:nvPr>
            <p:ph type="body" sz="half" idx="2"/>
          </p:nvPr>
        </p:nvSpPr>
        <p:spPr>
          <a:xfrm>
            <a:off x="713848" y="1618858"/>
            <a:ext cx="4539151" cy="4596915"/>
          </a:xfrm>
        </p:spPr>
        <p:txBody>
          <a:bodyPr>
            <a:normAutofit fontScale="47500" lnSpcReduction="20000"/>
          </a:bodyPr>
          <a:lstStyle/>
          <a:p>
            <a:r>
              <a:rPr lang="ru-RU" sz="3600">
                <a:solidFill>
                  <a:srgbClr val="FF0000"/>
                </a:solidFill>
                <a:latin typeface="Garamond" charset="0"/>
              </a:rPr>
              <a:t>Для людей, </a:t>
            </a:r>
            <a:r>
              <a:rPr lang="ru-RU" sz="3600">
                <a:solidFill>
                  <a:srgbClr val="FF0000"/>
                </a:solidFill>
                <a:latin typeface="Garamond" charset="0"/>
                <a:hlinkClick r:id="rId4"/>
              </a:rPr>
              <a:t>животных</a:t>
            </a:r>
            <a:r>
              <a:rPr lang="ru-RU" sz="3600">
                <a:solidFill>
                  <a:srgbClr val="FF0000"/>
                </a:solidFill>
                <a:latin typeface="Garamond" charset="0"/>
              </a:rPr>
              <a:t> и </a:t>
            </a:r>
            <a:r>
              <a:rPr lang="ru-RU" sz="3600">
                <a:solidFill>
                  <a:srgbClr val="FF0000"/>
                </a:solidFill>
                <a:latin typeface="Garamond" charset="0"/>
                <a:hlinkClick r:id="rId5"/>
              </a:rPr>
              <a:t>растений</a:t>
            </a:r>
            <a:r>
              <a:rPr lang="ru-RU" sz="3600">
                <a:solidFill>
                  <a:srgbClr val="FF0000"/>
                </a:solidFill>
                <a:latin typeface="Garamond" charset="0"/>
              </a:rPr>
              <a:t> солнечный </a:t>
            </a:r>
            <a:r>
              <a:rPr lang="ru-RU" sz="3600">
                <a:solidFill>
                  <a:srgbClr val="FF0000"/>
                </a:solidFill>
                <a:latin typeface="Garamond" charset="0"/>
                <a:hlinkClick r:id="rId6"/>
              </a:rPr>
              <a:t>свет</a:t>
            </a:r>
            <a:r>
              <a:rPr lang="ru-RU" sz="3600">
                <a:solidFill>
                  <a:srgbClr val="FF0000"/>
                </a:solidFill>
                <a:latin typeface="Garamond" charset="0"/>
              </a:rPr>
              <a:t> является очень важным. У значительной их части свет вызывает изменение </a:t>
            </a:r>
            <a:r>
              <a:rPr lang="ru-RU" sz="3600">
                <a:solidFill>
                  <a:srgbClr val="FF0000"/>
                </a:solidFill>
                <a:latin typeface="Garamond" charset="0"/>
                <a:hlinkClick r:id="rId7"/>
              </a:rPr>
              <a:t>циркадного ритма</a:t>
            </a:r>
            <a:r>
              <a:rPr lang="ru-RU" sz="3600">
                <a:solidFill>
                  <a:srgbClr val="FF0000"/>
                </a:solidFill>
                <a:latin typeface="Garamond"/>
              </a:rPr>
              <a:t>.</a:t>
            </a:r>
            <a:r>
              <a:rPr lang="ru-RU" sz="3600">
                <a:solidFill>
                  <a:srgbClr val="FF0000"/>
                </a:solidFill>
                <a:latin typeface="Garamond" charset="0"/>
              </a:rPr>
              <a:t>Земная поверхность и нижние слои </a:t>
            </a:r>
            <a:r>
              <a:rPr lang="ru-RU" sz="3600">
                <a:solidFill>
                  <a:srgbClr val="FF0000"/>
                </a:solidFill>
                <a:latin typeface="Garamond" charset="0"/>
                <a:hlinkClick r:id="rId8"/>
              </a:rPr>
              <a:t>воздуха</a:t>
            </a:r>
            <a:r>
              <a:rPr lang="ru-RU" sz="3600">
                <a:solidFill>
                  <a:srgbClr val="FF0000"/>
                </a:solidFill>
                <a:latin typeface="Garamond" charset="0"/>
              </a:rPr>
              <a:t> — </a:t>
            </a:r>
            <a:r>
              <a:rPr lang="ru-RU" sz="3600">
                <a:solidFill>
                  <a:srgbClr val="FF0000"/>
                </a:solidFill>
                <a:latin typeface="Garamond" charset="0"/>
                <a:hlinkClick r:id="rId9"/>
              </a:rPr>
              <a:t>тропосфера</a:t>
            </a:r>
            <a:r>
              <a:rPr lang="ru-RU" sz="3600">
                <a:solidFill>
                  <a:srgbClr val="FF0000"/>
                </a:solidFill>
                <a:latin typeface="Garamond" charset="0"/>
              </a:rPr>
              <a:t>, где образуются </a:t>
            </a:r>
            <a:r>
              <a:rPr lang="ru-RU" sz="3600">
                <a:solidFill>
                  <a:srgbClr val="FF0000"/>
                </a:solidFill>
                <a:latin typeface="Garamond" charset="0"/>
                <a:hlinkClick r:id="rId10"/>
              </a:rPr>
              <a:t>облака</a:t>
            </a:r>
            <a:r>
              <a:rPr lang="ru-RU" sz="3600">
                <a:solidFill>
                  <a:srgbClr val="FF0000"/>
                </a:solidFill>
                <a:latin typeface="Garamond" charset="0"/>
              </a:rPr>
              <a:t> и возникают другие метеорологические явления, непосредственно получают энергию от Солнца. Основной приток энергии в систему атмосфера — Земля обеспечивается излучением Солнца в спектральном диапазоне от 0,1 до 4 мкм.Также с солнечным ветром связанно множество других природных явлений, в частности, </a:t>
            </a:r>
            <a:r>
              <a:rPr lang="ru-RU" sz="3600">
                <a:solidFill>
                  <a:srgbClr val="FF0000"/>
                </a:solidFill>
                <a:latin typeface="Garamond" charset="0"/>
                <a:hlinkClick r:id="rId11"/>
              </a:rPr>
              <a:t>магнитные бури</a:t>
            </a:r>
            <a:r>
              <a:rPr lang="ru-RU" sz="3600">
                <a:solidFill>
                  <a:srgbClr val="FF0000"/>
                </a:solidFill>
                <a:latin typeface="Garamond" charset="0"/>
              </a:rPr>
              <a:t>. Магнитные бури, в свою очередь, могут воздействовать на земные организмы. Животные существуют за счёт поедания растений, которые накапливают энергию Солнца в виде энергии химических соединений, и дыхания выделяемым. ими кислородом.</a:t>
            </a:r>
          </a:p>
        </p:txBody>
      </p:sp>
    </p:spTree>
    <p:extLst>
      <p:ext uri="{BB962C8B-B14F-4D97-AF65-F5344CB8AC3E}">
        <p14:creationId xmlns:p14="http://schemas.microsoft.com/office/powerpoint/2010/main" val="176778176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5853" y="1252015"/>
            <a:ext cx="9601196" cy="1303867"/>
          </a:xfrm>
        </p:spPr>
        <p:txBody>
          <a:bodyPr/>
          <a:lstStyle/>
          <a:p>
            <a:r>
              <a:rPr lang="ru-RU" sz="7200"/>
              <a:t>Спасибо за внимание:) </a:t>
            </a:r>
          </a:p>
        </p:txBody>
      </p:sp>
    </p:spTree>
    <p:extLst>
      <p:ext uri="{BB962C8B-B14F-4D97-AF65-F5344CB8AC3E}">
        <p14:creationId xmlns:p14="http://schemas.microsoft.com/office/powerpoint/2010/main" val="3567700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876" y="-487366"/>
            <a:ext cx="3200400" cy="1600197"/>
          </a:xfrm>
        </p:spPr>
        <p:txBody>
          <a:bodyPr>
            <a:normAutofit/>
          </a:bodyPr>
          <a:lstStyle/>
          <a:p>
            <a:r>
              <a:rPr lang="ru-RU" sz="3600">
                <a:solidFill>
                  <a:srgbClr val="FF0000"/>
                </a:solidFill>
                <a:latin typeface=""/>
              </a:rPr>
              <a:t>СОЛНЦЕ</a:t>
            </a:r>
            <a:endParaRPr lang="ru-RU" sz="3600">
              <a:solidFill>
                <a:srgbClr val="FF0000"/>
              </a:solidFill>
              <a:latin typeface="Century Schoolbook" charset="0"/>
            </a:endParaRPr>
          </a:p>
        </p:txBody>
      </p:sp>
      <p:pic>
        <p:nvPicPr>
          <p:cNvPr id="5" name="Объект 4" descr="pamantul-ar-putea-intra-intr-o-epoca-de-gheata-dupa-2020-166484.jpg"/>
          <p:cNvPicPr>
            <a:picLocks noGrp="1" noChangeAspect="1"/>
          </p:cNvPicPr>
          <p:nvPr>
            <p:ph idx="1"/>
          </p:nvPr>
        </p:nvPicPr>
        <p:blipFill>
          <a:blip r:embed="rId3"/>
          <a:stretch>
            <a:fillRect/>
          </a:stretch>
        </p:blipFill>
        <p:spPr>
          <a:xfrm>
            <a:off x="4661931" y="981058"/>
            <a:ext cx="6327416" cy="4754104"/>
          </a:xfrm>
        </p:spPr>
      </p:pic>
      <p:sp>
        <p:nvSpPr>
          <p:cNvPr id="4" name="Текст 3"/>
          <p:cNvSpPr>
            <a:spLocks noGrp="1"/>
          </p:cNvSpPr>
          <p:nvPr>
            <p:ph type="body" sz="half" idx="2"/>
          </p:nvPr>
        </p:nvSpPr>
        <p:spPr>
          <a:xfrm>
            <a:off x="859522" y="1205298"/>
            <a:ext cx="3237770" cy="3894089"/>
          </a:xfrm>
        </p:spPr>
        <p:txBody>
          <a:bodyPr>
            <a:noAutofit/>
          </a:bodyPr>
          <a:lstStyle/>
          <a:p>
            <a:r>
              <a:rPr lang="ru-RU" sz="2000" b="1">
                <a:solidFill>
                  <a:srgbClr val="000000"/>
                </a:solidFill>
                <a:latin typeface="Century Schoolbook" charset="0"/>
              </a:rPr>
              <a:t>Со́лнце</a:t>
            </a:r>
            <a:r>
              <a:rPr lang="ru-RU" sz="2000">
                <a:solidFill>
                  <a:srgbClr val="000000"/>
                </a:solidFill>
                <a:latin typeface="Century Schoolbook" charset="0"/>
              </a:rPr>
              <a:t>  — единственная </a:t>
            </a:r>
            <a:r>
              <a:rPr lang="ru-RU" sz="2000">
                <a:solidFill>
                  <a:srgbClr val="000000"/>
                </a:solidFill>
                <a:latin typeface="Century Schoolbook" charset="0"/>
                <a:hlinkClick r:id="rId4"/>
              </a:rPr>
              <a:t>звезда</a:t>
            </a:r>
            <a:r>
              <a:rPr lang="ru-RU" sz="2000">
                <a:solidFill>
                  <a:srgbClr val="000000"/>
                </a:solidFill>
                <a:latin typeface="Century Schoolbook" charset="0"/>
              </a:rPr>
              <a:t> </a:t>
            </a:r>
            <a:r>
              <a:rPr lang="ru-RU" sz="2000">
                <a:solidFill>
                  <a:srgbClr val="000000"/>
                </a:solidFill>
                <a:latin typeface="Century Schoolbook" charset="0"/>
                <a:hlinkClick r:id="rId5"/>
              </a:rPr>
              <a:t>Солнечной системы</a:t>
            </a:r>
            <a:r>
              <a:rPr lang="ru-RU" sz="2000">
                <a:solidFill>
                  <a:srgbClr val="000000"/>
                </a:solidFill>
                <a:latin typeface="Century Schoolbook" charset="0"/>
              </a:rPr>
              <a:t>. Вокруг Солнца обращаются другие объекты этой системы: </a:t>
            </a:r>
            <a:r>
              <a:rPr lang="ru-RU" sz="2000">
                <a:solidFill>
                  <a:srgbClr val="000000"/>
                </a:solidFill>
                <a:latin typeface="Century Schoolbook" charset="0"/>
                <a:hlinkClick r:id="rId6"/>
              </a:rPr>
              <a:t>планеты</a:t>
            </a:r>
            <a:r>
              <a:rPr lang="ru-RU" sz="2000">
                <a:solidFill>
                  <a:srgbClr val="000000"/>
                </a:solidFill>
                <a:latin typeface="Century Schoolbook" charset="0"/>
              </a:rPr>
              <a:t> и их </a:t>
            </a:r>
            <a:r>
              <a:rPr lang="ru-RU" sz="2000">
                <a:solidFill>
                  <a:srgbClr val="000000"/>
                </a:solidFill>
                <a:latin typeface="Century Schoolbook" charset="0"/>
                <a:hlinkClick r:id="rId7"/>
              </a:rPr>
              <a:t>спутники</a:t>
            </a:r>
            <a:r>
              <a:rPr lang="ru-RU" sz="2000">
                <a:solidFill>
                  <a:srgbClr val="000000"/>
                </a:solidFill>
                <a:latin typeface="Century Schoolbook" charset="0"/>
              </a:rPr>
              <a:t>, </a:t>
            </a:r>
            <a:r>
              <a:rPr lang="ru-RU" sz="2000">
                <a:solidFill>
                  <a:srgbClr val="000000"/>
                </a:solidFill>
                <a:latin typeface="Century Schoolbook" charset="0"/>
                <a:hlinkClick r:id="rId8"/>
              </a:rPr>
              <a:t>карликовые планеты</a:t>
            </a:r>
            <a:r>
              <a:rPr lang="ru-RU" sz="2000">
                <a:solidFill>
                  <a:srgbClr val="000000"/>
                </a:solidFill>
                <a:latin typeface="Century Schoolbook" charset="0"/>
              </a:rPr>
              <a:t> и их спутники, </a:t>
            </a:r>
            <a:r>
              <a:rPr lang="ru-RU" sz="2000">
                <a:solidFill>
                  <a:srgbClr val="000000"/>
                </a:solidFill>
                <a:latin typeface="Century Schoolbook" charset="0"/>
                <a:hlinkClick r:id="rId9"/>
              </a:rPr>
              <a:t>астероиды</a:t>
            </a:r>
            <a:r>
              <a:rPr lang="ru-RU" sz="2000">
                <a:solidFill>
                  <a:srgbClr val="000000"/>
                </a:solidFill>
                <a:latin typeface="Century Schoolbook" charset="0"/>
              </a:rPr>
              <a:t>, </a:t>
            </a:r>
            <a:r>
              <a:rPr lang="ru-RU" sz="2000">
                <a:solidFill>
                  <a:srgbClr val="000000"/>
                </a:solidFill>
                <a:latin typeface="Century Schoolbook" charset="0"/>
                <a:hlinkClick r:id="rId10"/>
              </a:rPr>
              <a:t>метеориты</a:t>
            </a:r>
            <a:r>
              <a:rPr lang="ru-RU" sz="2000">
                <a:solidFill>
                  <a:srgbClr val="000000"/>
                </a:solidFill>
                <a:latin typeface="Century Schoolbook" charset="0"/>
              </a:rPr>
              <a:t>,</a:t>
            </a:r>
            <a:r>
              <a:rPr lang="ru-RU" sz="2000">
                <a:solidFill>
                  <a:srgbClr val="000000"/>
                </a:solidFill>
                <a:latin typeface="Century Schoolbook" charset="0"/>
                <a:hlinkClick r:id="rId11"/>
              </a:rPr>
              <a:t>кометы</a:t>
            </a:r>
            <a:r>
              <a:rPr lang="ru-RU" sz="2000">
                <a:solidFill>
                  <a:srgbClr val="000000"/>
                </a:solidFill>
                <a:latin typeface="Century Schoolbook" charset="0"/>
              </a:rPr>
              <a:t> и </a:t>
            </a:r>
            <a:r>
              <a:rPr lang="ru-RU" sz="2000">
                <a:solidFill>
                  <a:srgbClr val="000000"/>
                </a:solidFill>
                <a:latin typeface="Century Schoolbook" charset="0"/>
                <a:hlinkClick r:id="rId12"/>
              </a:rPr>
              <a:t>космическая пыль</a:t>
            </a:r>
            <a:r>
              <a:rPr lang="ru-RU" sz="2000">
                <a:solidFill>
                  <a:srgbClr val="000000"/>
                </a:solidFill>
                <a:latin typeface="Century Schoolbook" charset="0"/>
              </a:rPr>
              <a:t>. </a:t>
            </a:r>
            <a:r>
              <a:rPr lang="ru-RU" sz="2000">
                <a:solidFill>
                  <a:srgbClr val="000000"/>
                </a:solidFill>
                <a:latin typeface="Century Schoolbook" charset="0"/>
                <a:hlinkClick r:id="rId13"/>
              </a:rPr>
              <a:t>Масса</a:t>
            </a:r>
            <a:r>
              <a:rPr lang="ru-RU" sz="2000">
                <a:solidFill>
                  <a:srgbClr val="000000"/>
                </a:solidFill>
                <a:latin typeface="Century Schoolbook" charset="0"/>
              </a:rPr>
              <a:t> Солнца составляет 99,866 % от суммарной массы всей Солнечной системы</a:t>
            </a:r>
          </a:p>
        </p:txBody>
      </p:sp>
    </p:spTree>
    <p:extLst>
      <p:ext uri="{BB962C8B-B14F-4D97-AF65-F5344CB8AC3E}">
        <p14:creationId xmlns:p14="http://schemas.microsoft.com/office/powerpoint/2010/main" val="2050067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9237" y="6633770"/>
            <a:ext cx="3200400" cy="1600197"/>
          </a:xfrm>
        </p:spPr>
        <p:txBody>
          <a:bodyPr/>
          <a:lstStyle/>
          <a:p>
            <a:endParaRPr lang="ru-RU"/>
          </a:p>
        </p:txBody>
      </p:sp>
      <p:pic>
        <p:nvPicPr>
          <p:cNvPr id="5" name="Объект 4" descr="0b033b65f2974c0dfd328db6761cb5df.jpg"/>
          <p:cNvPicPr>
            <a:picLocks noGrp="1" noChangeAspect="1"/>
          </p:cNvPicPr>
          <p:nvPr>
            <p:ph idx="1"/>
          </p:nvPr>
        </p:nvPicPr>
        <p:blipFill>
          <a:blip r:embed="rId3"/>
          <a:stretch>
            <a:fillRect/>
          </a:stretch>
        </p:blipFill>
        <p:spPr>
          <a:xfrm>
            <a:off x="5512101" y="700759"/>
            <a:ext cx="5486400" cy="5486400"/>
          </a:xfrm>
        </p:spPr>
      </p:pic>
      <p:sp>
        <p:nvSpPr>
          <p:cNvPr id="4" name="Текст 3"/>
          <p:cNvSpPr>
            <a:spLocks noGrp="1"/>
          </p:cNvSpPr>
          <p:nvPr>
            <p:ph type="body" sz="half" idx="2"/>
          </p:nvPr>
        </p:nvSpPr>
        <p:spPr>
          <a:xfrm>
            <a:off x="966882" y="567940"/>
            <a:ext cx="3780841" cy="5792120"/>
          </a:xfrm>
        </p:spPr>
        <p:txBody>
          <a:bodyPr>
            <a:normAutofit fontScale="40000" lnSpcReduction="20000"/>
          </a:bodyPr>
          <a:lstStyle/>
          <a:p>
            <a:r>
              <a:rPr lang="ru-RU" sz="4800">
                <a:solidFill>
                  <a:srgbClr val="0070C0"/>
                </a:solidFill>
                <a:latin typeface="Century Schoolbook" charset="0"/>
              </a:rPr>
              <a:t>Солнце принадлежит к первому типу </a:t>
            </a:r>
            <a:r>
              <a:rPr lang="ru-RU" sz="4800">
                <a:solidFill>
                  <a:srgbClr val="0070C0"/>
                </a:solidFill>
                <a:latin typeface="Century Schoolbook" charset="0"/>
                <a:hlinkClick r:id="rId4"/>
              </a:rPr>
              <a:t>звёздного населения</a:t>
            </a:r>
            <a:r>
              <a:rPr lang="ru-RU" sz="4800">
                <a:solidFill>
                  <a:srgbClr val="0070C0"/>
                </a:solidFill>
                <a:latin typeface="Century Schoolbook" charset="0"/>
              </a:rPr>
              <a:t>. Одна из распространённых теорий возникновения Солнечной системы предполагает, что её формирование было вызвано взрывами одной или нескольких </a:t>
            </a:r>
            <a:r>
              <a:rPr lang="ru-RU" sz="4800">
                <a:solidFill>
                  <a:srgbClr val="0070C0"/>
                </a:solidFill>
                <a:latin typeface="Century Schoolbook" charset="0"/>
                <a:hlinkClick r:id="rId5"/>
              </a:rPr>
              <a:t>сверхновых звёзд</a:t>
            </a:r>
            <a:r>
              <a:rPr lang="ru-RU" sz="4800">
                <a:solidFill>
                  <a:srgbClr val="0070C0"/>
                </a:solidFill>
                <a:latin typeface="Century Schoolbook"/>
              </a:rPr>
              <a:t>. </a:t>
            </a:r>
            <a:r>
              <a:rPr lang="ru-RU" sz="4800">
                <a:solidFill>
                  <a:srgbClr val="0070C0"/>
                </a:solidFill>
                <a:latin typeface="Century Schoolbook" charset="0"/>
              </a:rPr>
              <a:t>Это предположение основано, в частности, на том, что в веществе Солнечной системы содержится аномально большая доля </a:t>
            </a:r>
            <a:r>
              <a:rPr lang="ru-RU" sz="4800">
                <a:solidFill>
                  <a:srgbClr val="0070C0"/>
                </a:solidFill>
                <a:latin typeface="Century Schoolbook" charset="0"/>
                <a:hlinkClick r:id="rId6"/>
              </a:rPr>
              <a:t>золота</a:t>
            </a:r>
            <a:r>
              <a:rPr lang="ru-RU" sz="4800">
                <a:solidFill>
                  <a:srgbClr val="0070C0"/>
                </a:solidFill>
                <a:latin typeface="Century Schoolbook" charset="0"/>
              </a:rPr>
              <a:t> и </a:t>
            </a:r>
            <a:r>
              <a:rPr lang="ru-RU" sz="4800">
                <a:solidFill>
                  <a:srgbClr val="0070C0"/>
                </a:solidFill>
                <a:latin typeface="Century Schoolbook" charset="0"/>
                <a:hlinkClick r:id="rId7"/>
              </a:rPr>
              <a:t>урана</a:t>
            </a:r>
            <a:r>
              <a:rPr lang="ru-RU" sz="4800">
                <a:solidFill>
                  <a:srgbClr val="0070C0"/>
                </a:solidFill>
                <a:latin typeface="Century Schoolbook" charset="0"/>
              </a:rPr>
              <a:t>, которые могли бы быть результатом </a:t>
            </a:r>
            <a:r>
              <a:rPr lang="ru-RU" sz="4800">
                <a:solidFill>
                  <a:srgbClr val="0070C0"/>
                </a:solidFill>
                <a:latin typeface="Century Schoolbook" charset="0"/>
                <a:hlinkClick r:id="rId8"/>
              </a:rPr>
              <a:t>эндотермических реакций</a:t>
            </a:r>
            <a:r>
              <a:rPr lang="ru-RU" sz="4800">
                <a:solidFill>
                  <a:srgbClr val="0070C0"/>
                </a:solidFill>
                <a:latin typeface="Century Schoolbook" charset="0"/>
              </a:rPr>
              <a:t>, вызванных этим взрывом, или </a:t>
            </a:r>
            <a:r>
              <a:rPr lang="ru-RU" sz="4800">
                <a:solidFill>
                  <a:srgbClr val="0070C0"/>
                </a:solidFill>
                <a:latin typeface="Century Schoolbook" charset="0"/>
                <a:hlinkClick r:id="rId9"/>
              </a:rPr>
              <a:t>ядерного превращения элементов</a:t>
            </a:r>
            <a:r>
              <a:rPr lang="ru-RU" sz="4800">
                <a:solidFill>
                  <a:srgbClr val="0070C0"/>
                </a:solidFill>
                <a:latin typeface="Century Schoolbook" charset="0"/>
              </a:rPr>
              <a:t> путём поглощения</a:t>
            </a:r>
            <a:r>
              <a:rPr lang="ru-RU" sz="3600">
                <a:solidFill>
                  <a:srgbClr val="0070C0"/>
                </a:solidFill>
                <a:latin typeface="Century Schoolbook" charset="0"/>
              </a:rPr>
              <a:t> </a:t>
            </a:r>
            <a:r>
              <a:rPr lang="ru-RU" sz="3600">
                <a:solidFill>
                  <a:srgbClr val="0070C0"/>
                </a:solidFill>
                <a:latin typeface="Century Schoolbook" charset="0"/>
                <a:hlinkClick r:id="rId10"/>
              </a:rPr>
              <a:t>нейтронов</a:t>
            </a:r>
            <a:r>
              <a:rPr lang="ru-RU" sz="3600">
                <a:solidFill>
                  <a:srgbClr val="0070C0"/>
                </a:solidFill>
                <a:latin typeface="Century Schoolbook" charset="0"/>
              </a:rPr>
              <a:t> веществом массивной звезды второго поколения.</a:t>
            </a:r>
          </a:p>
        </p:txBody>
      </p:sp>
    </p:spTree>
    <p:extLst>
      <p:ext uri="{BB962C8B-B14F-4D97-AF65-F5344CB8AC3E}">
        <p14:creationId xmlns:p14="http://schemas.microsoft.com/office/powerpoint/2010/main" val="1687859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196" y="6615083"/>
            <a:ext cx="3200400" cy="1600197"/>
          </a:xfrm>
        </p:spPr>
        <p:txBody>
          <a:bodyPr/>
          <a:lstStyle/>
          <a:p>
            <a:endParaRPr lang="ru-RU"/>
          </a:p>
        </p:txBody>
      </p:sp>
      <p:pic>
        <p:nvPicPr>
          <p:cNvPr id="5" name="Объект 4" descr="86176206_large_3387964_Dyhovnoe_333_763_jpg500.jpg"/>
          <p:cNvPicPr>
            <a:picLocks noGrp="1" noChangeAspect="1"/>
          </p:cNvPicPr>
          <p:nvPr>
            <p:ph idx="1"/>
          </p:nvPr>
        </p:nvPicPr>
        <p:blipFill>
          <a:blip r:embed="rId3"/>
          <a:stretch>
            <a:fillRect/>
          </a:stretch>
        </p:blipFill>
        <p:spPr>
          <a:xfrm>
            <a:off x="4895494" y="831565"/>
            <a:ext cx="6528106" cy="4902009"/>
          </a:xfrm>
        </p:spPr>
      </p:pic>
      <p:sp>
        <p:nvSpPr>
          <p:cNvPr id="4" name="Текст 3"/>
          <p:cNvSpPr>
            <a:spLocks noGrp="1"/>
          </p:cNvSpPr>
          <p:nvPr>
            <p:ph type="body" sz="half" idx="2"/>
          </p:nvPr>
        </p:nvSpPr>
        <p:spPr>
          <a:xfrm>
            <a:off x="705191" y="634832"/>
            <a:ext cx="4163191" cy="6137123"/>
          </a:xfrm>
        </p:spPr>
        <p:txBody>
          <a:bodyPr>
            <a:normAutofit fontScale="70000" lnSpcReduction="20000"/>
          </a:bodyPr>
          <a:lstStyle/>
          <a:p>
            <a:r>
              <a:rPr lang="ru-RU" sz="2800">
                <a:solidFill>
                  <a:srgbClr val="FF0000"/>
                </a:solidFill>
                <a:latin typeface="Century Schoolbook" charset="0"/>
              </a:rPr>
              <a:t>Солнечное </a:t>
            </a:r>
            <a:r>
              <a:rPr lang="ru-RU" sz="2800">
                <a:solidFill>
                  <a:srgbClr val="FF0000"/>
                </a:solidFill>
                <a:latin typeface="Century Schoolbook" charset="0"/>
                <a:hlinkClick r:id="rId4"/>
              </a:rPr>
              <a:t>излучение</a:t>
            </a:r>
            <a:r>
              <a:rPr lang="ru-RU" sz="2800">
                <a:solidFill>
                  <a:srgbClr val="FF0000"/>
                </a:solidFill>
                <a:latin typeface="Century Schoolbook" charset="0"/>
              </a:rPr>
              <a:t> поддерживает </a:t>
            </a:r>
            <a:r>
              <a:rPr lang="ru-RU" sz="2800">
                <a:solidFill>
                  <a:srgbClr val="FF0000"/>
                </a:solidFill>
                <a:latin typeface="Century Schoolbook" charset="0"/>
                <a:hlinkClick r:id="rId5"/>
              </a:rPr>
              <a:t>жизнь</a:t>
            </a:r>
            <a:r>
              <a:rPr lang="ru-RU" sz="2800">
                <a:solidFill>
                  <a:srgbClr val="FF0000"/>
                </a:solidFill>
                <a:latin typeface="Century Schoolbook" charset="0"/>
              </a:rPr>
              <a:t> на </a:t>
            </a:r>
            <a:r>
              <a:rPr lang="ru-RU" sz="2800">
                <a:solidFill>
                  <a:srgbClr val="FF0000"/>
                </a:solidFill>
                <a:latin typeface="Century Schoolbook" charset="0"/>
                <a:hlinkClick r:id="rId6"/>
              </a:rPr>
              <a:t>Земле</a:t>
            </a:r>
            <a:r>
              <a:rPr lang="ru-RU" sz="2800">
                <a:solidFill>
                  <a:srgbClr val="FF0000"/>
                </a:solidFill>
                <a:latin typeface="Century Schoolbook" charset="0"/>
              </a:rPr>
              <a:t> (свет необходим для начальных стадий </a:t>
            </a:r>
            <a:r>
              <a:rPr lang="ru-RU" sz="2800">
                <a:solidFill>
                  <a:srgbClr val="FF0000"/>
                </a:solidFill>
                <a:latin typeface="Century Schoolbook" charset="0"/>
                <a:hlinkClick r:id="rId7"/>
              </a:rPr>
              <a:t>фотосинтеза</a:t>
            </a:r>
            <a:r>
              <a:rPr lang="ru-RU" sz="2800">
                <a:solidFill>
                  <a:srgbClr val="FF0000"/>
                </a:solidFill>
                <a:latin typeface="Century Schoolbook" charset="0"/>
              </a:rPr>
              <a:t>), определяет </a:t>
            </a:r>
            <a:r>
              <a:rPr lang="ru-RU" sz="2800">
                <a:solidFill>
                  <a:srgbClr val="FF0000"/>
                </a:solidFill>
                <a:latin typeface="Century Schoolbook" charset="0"/>
                <a:hlinkClick r:id="rId8"/>
              </a:rPr>
              <a:t>климат</a:t>
            </a:r>
            <a:r>
              <a:rPr lang="ru-RU" sz="2800">
                <a:solidFill>
                  <a:srgbClr val="FF0000"/>
                </a:solidFill>
                <a:latin typeface="Century Schoolbook" charset="0"/>
              </a:rPr>
              <a:t>. Средняя </a:t>
            </a:r>
            <a:r>
              <a:rPr lang="ru-RU" sz="2800">
                <a:solidFill>
                  <a:srgbClr val="FF0000"/>
                </a:solidFill>
                <a:latin typeface="Century Schoolbook" charset="0"/>
                <a:hlinkClick r:id="rId9"/>
              </a:rPr>
              <a:t>плотность</a:t>
            </a:r>
            <a:r>
              <a:rPr lang="ru-RU" sz="2800">
                <a:solidFill>
                  <a:srgbClr val="FF0000"/>
                </a:solidFill>
                <a:latin typeface="Century Schoolbook" charset="0"/>
              </a:rPr>
              <a:t> Солнца составляет 1,4 г/см³.Температура поверхности Солнца достигает 6000</a:t>
            </a:r>
            <a:r>
              <a:rPr lang="ru-RU" sz="2800">
                <a:solidFill>
                  <a:srgbClr val="FF0000"/>
                </a:solidFill>
                <a:latin typeface="Century Schoolbook" charset="0"/>
                <a:hlinkClick r:id="rId10"/>
              </a:rPr>
              <a:t>К</a:t>
            </a:r>
            <a:r>
              <a:rPr lang="ru-RU" sz="2800">
                <a:solidFill>
                  <a:srgbClr val="FF0000"/>
                </a:solidFill>
                <a:latin typeface="Century Schoolbook" charset="0"/>
              </a:rPr>
              <a:t>. Поэтому Солнце светит почти белым светом, но прямой свет Солнца у поверхности нашей планеты приобретает некоторый </a:t>
            </a:r>
            <a:r>
              <a:rPr lang="ru-RU" sz="2800">
                <a:solidFill>
                  <a:srgbClr val="FF0000"/>
                </a:solidFill>
                <a:latin typeface="Century Schoolbook" charset="0"/>
                <a:hlinkClick r:id="rId11"/>
              </a:rPr>
              <a:t>жёлтый</a:t>
            </a:r>
            <a:r>
              <a:rPr lang="ru-RU" sz="2800">
                <a:solidFill>
                  <a:srgbClr val="FF0000"/>
                </a:solidFill>
                <a:latin typeface="Century Schoolbook" charset="0"/>
              </a:rPr>
              <a:t> оттенок из-за более сильного </a:t>
            </a:r>
            <a:r>
              <a:rPr lang="ru-RU" sz="2800">
                <a:solidFill>
                  <a:srgbClr val="FF0000"/>
                </a:solidFill>
                <a:latin typeface="Century Schoolbook" charset="0"/>
                <a:hlinkClick r:id="rId12"/>
              </a:rPr>
              <a:t>рассеяния</a:t>
            </a:r>
            <a:r>
              <a:rPr lang="ru-RU" sz="2800">
                <a:solidFill>
                  <a:srgbClr val="FF0000"/>
                </a:solidFill>
                <a:latin typeface="Century Schoolbook" charset="0"/>
              </a:rPr>
              <a:t> и поглощения коротковолновой части спектра </a:t>
            </a:r>
            <a:r>
              <a:rPr lang="ru-RU" sz="2800">
                <a:solidFill>
                  <a:srgbClr val="FF0000"/>
                </a:solidFill>
                <a:latin typeface="Century Schoolbook" charset="0"/>
                <a:hlinkClick r:id="rId13"/>
              </a:rPr>
              <a:t>атмосферой Земли</a:t>
            </a:r>
            <a:r>
              <a:rPr lang="ru-RU" sz="2800">
                <a:solidFill>
                  <a:srgbClr val="FF0000"/>
                </a:solidFill>
                <a:latin typeface="Century Schoolbook" charset="0"/>
              </a:rPr>
              <a:t> (при ясном небе, вместе с голубым рассеянным светом от неба, солнечный свет вновь даёт белое освещение).</a:t>
            </a:r>
          </a:p>
        </p:txBody>
      </p:sp>
    </p:spTree>
    <p:extLst>
      <p:ext uri="{BB962C8B-B14F-4D97-AF65-F5344CB8AC3E}">
        <p14:creationId xmlns:p14="http://schemas.microsoft.com/office/powerpoint/2010/main" val="285470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025" y="5092121"/>
            <a:ext cx="3200400" cy="1600197"/>
          </a:xfrm>
        </p:spPr>
        <p:txBody>
          <a:bodyPr/>
          <a:lstStyle/>
          <a:p>
            <a:endParaRPr lang="ru-RU"/>
          </a:p>
        </p:txBody>
      </p:sp>
      <p:pic>
        <p:nvPicPr>
          <p:cNvPr id="5" name="Объект 4" descr="Space_Solar_flare_026150_29.jpg"/>
          <p:cNvPicPr>
            <a:picLocks noGrp="1" noChangeAspect="1"/>
          </p:cNvPicPr>
          <p:nvPr>
            <p:ph idx="1"/>
          </p:nvPr>
        </p:nvPicPr>
        <p:blipFill>
          <a:blip r:embed="rId3"/>
          <a:stretch>
            <a:fillRect/>
          </a:stretch>
        </p:blipFill>
        <p:spPr>
          <a:xfrm>
            <a:off x="4437710" y="1149238"/>
            <a:ext cx="6080125" cy="4560093"/>
          </a:xfrm>
        </p:spPr>
      </p:pic>
      <p:sp>
        <p:nvSpPr>
          <p:cNvPr id="4" name="Текст 3"/>
          <p:cNvSpPr>
            <a:spLocks noGrp="1"/>
          </p:cNvSpPr>
          <p:nvPr>
            <p:ph type="body" sz="half" idx="2"/>
          </p:nvPr>
        </p:nvSpPr>
        <p:spPr>
          <a:xfrm>
            <a:off x="595930" y="997125"/>
            <a:ext cx="3882368" cy="5089381"/>
          </a:xfrm>
        </p:spPr>
        <p:txBody>
          <a:bodyPr>
            <a:normAutofit fontScale="40000" lnSpcReduction="20000"/>
          </a:bodyPr>
          <a:lstStyle/>
          <a:p>
            <a:r>
              <a:rPr lang="ru-RU" sz="4800">
                <a:solidFill>
                  <a:srgbClr val="C00000"/>
                </a:solidFill>
                <a:latin typeface="Century Schoolbook" charset="0"/>
              </a:rPr>
              <a:t>Солнце состоит из </a:t>
            </a:r>
            <a:r>
              <a:rPr lang="ru-RU" sz="4800">
                <a:solidFill>
                  <a:srgbClr val="C00000"/>
                </a:solidFill>
                <a:latin typeface="Century Schoolbook" charset="0"/>
                <a:hlinkClick r:id="rId4"/>
              </a:rPr>
              <a:t>водорода</a:t>
            </a:r>
            <a:r>
              <a:rPr lang="ru-RU" sz="4800">
                <a:solidFill>
                  <a:srgbClr val="C00000"/>
                </a:solidFill>
                <a:latin typeface="Century Schoolbook" charset="0"/>
              </a:rPr>
              <a:t> , </a:t>
            </a:r>
            <a:r>
              <a:rPr lang="ru-RU" sz="4800">
                <a:solidFill>
                  <a:srgbClr val="C00000"/>
                </a:solidFill>
                <a:latin typeface="Century Schoolbook" charset="0"/>
                <a:hlinkClick r:id="rId5"/>
              </a:rPr>
              <a:t>гелия</a:t>
            </a:r>
            <a:r>
              <a:rPr lang="ru-RU" sz="4800">
                <a:solidFill>
                  <a:srgbClr val="C00000"/>
                </a:solidFill>
                <a:latin typeface="Century Schoolbook" charset="0"/>
              </a:rPr>
              <a:t> и других </a:t>
            </a:r>
            <a:r>
              <a:rPr lang="ru-RU" sz="4800">
                <a:solidFill>
                  <a:srgbClr val="C00000"/>
                </a:solidFill>
                <a:latin typeface="Century Schoolbook" charset="0"/>
                <a:hlinkClick r:id="rId6"/>
              </a:rPr>
              <a:t>элементов</a:t>
            </a:r>
            <a:r>
              <a:rPr lang="ru-RU" sz="4800">
                <a:solidFill>
                  <a:srgbClr val="C00000"/>
                </a:solidFill>
                <a:latin typeface="Century Schoolbook" charset="0"/>
              </a:rPr>
              <a:t> с меньшей концентрацией:</a:t>
            </a:r>
            <a:r>
              <a:rPr lang="ru-RU" sz="4800">
                <a:solidFill>
                  <a:srgbClr val="C00000"/>
                </a:solidFill>
                <a:latin typeface="Century Schoolbook" charset="0"/>
                <a:hlinkClick r:id="rId7"/>
              </a:rPr>
              <a:t>железа</a:t>
            </a:r>
            <a:r>
              <a:rPr lang="ru-RU" sz="4800">
                <a:solidFill>
                  <a:srgbClr val="C00000"/>
                </a:solidFill>
                <a:latin typeface="Century Schoolbook" charset="0"/>
              </a:rPr>
              <a:t>, </a:t>
            </a:r>
            <a:r>
              <a:rPr lang="ru-RU" sz="4800">
                <a:solidFill>
                  <a:srgbClr val="C00000"/>
                </a:solidFill>
                <a:latin typeface="Century Schoolbook" charset="0"/>
                <a:hlinkClick r:id="rId8"/>
              </a:rPr>
              <a:t>никеля</a:t>
            </a:r>
            <a:r>
              <a:rPr lang="ru-RU" sz="4800">
                <a:solidFill>
                  <a:srgbClr val="C00000"/>
                </a:solidFill>
                <a:latin typeface="Century Schoolbook" charset="0"/>
              </a:rPr>
              <a:t>, </a:t>
            </a:r>
            <a:r>
              <a:rPr lang="ru-RU" sz="4800">
                <a:solidFill>
                  <a:srgbClr val="C00000"/>
                </a:solidFill>
                <a:latin typeface="Century Schoolbook" charset="0"/>
                <a:hlinkClick r:id="rId9"/>
              </a:rPr>
              <a:t>кислорода</a:t>
            </a:r>
            <a:r>
              <a:rPr lang="ru-RU" sz="4800">
                <a:solidFill>
                  <a:srgbClr val="C00000"/>
                </a:solidFill>
                <a:latin typeface="Century Schoolbook" charset="0"/>
              </a:rPr>
              <a:t>, </a:t>
            </a:r>
            <a:r>
              <a:rPr lang="ru-RU" sz="4800">
                <a:solidFill>
                  <a:srgbClr val="C00000"/>
                </a:solidFill>
                <a:latin typeface="Century Schoolbook" charset="0"/>
                <a:hlinkClick r:id="rId10"/>
              </a:rPr>
              <a:t>азота</a:t>
            </a:r>
            <a:r>
              <a:rPr lang="ru-RU" sz="4800">
                <a:solidFill>
                  <a:srgbClr val="C00000"/>
                </a:solidFill>
                <a:latin typeface="Century Schoolbook" charset="0"/>
              </a:rPr>
              <a:t>, </a:t>
            </a:r>
            <a:r>
              <a:rPr lang="ru-RU" sz="4800">
                <a:solidFill>
                  <a:srgbClr val="C00000"/>
                </a:solidFill>
                <a:latin typeface="Century Schoolbook" charset="0"/>
                <a:hlinkClick r:id="rId11"/>
              </a:rPr>
              <a:t>кремния</a:t>
            </a:r>
            <a:r>
              <a:rPr lang="ru-RU" sz="4800">
                <a:solidFill>
                  <a:srgbClr val="C00000"/>
                </a:solidFill>
                <a:latin typeface="Century Schoolbook" charset="0"/>
              </a:rPr>
              <a:t>, </a:t>
            </a:r>
            <a:r>
              <a:rPr lang="ru-RU" sz="4800">
                <a:solidFill>
                  <a:srgbClr val="C00000"/>
                </a:solidFill>
                <a:latin typeface="Century Schoolbook" charset="0"/>
                <a:hlinkClick r:id="rId12"/>
              </a:rPr>
              <a:t>серы</a:t>
            </a:r>
            <a:r>
              <a:rPr lang="ru-RU" sz="4800">
                <a:solidFill>
                  <a:srgbClr val="C00000"/>
                </a:solidFill>
                <a:latin typeface="Century Schoolbook" charset="0"/>
              </a:rPr>
              <a:t>, </a:t>
            </a:r>
            <a:r>
              <a:rPr lang="ru-RU" sz="4800">
                <a:solidFill>
                  <a:srgbClr val="C00000"/>
                </a:solidFill>
                <a:latin typeface="Century Schoolbook" charset="0"/>
                <a:hlinkClick r:id="rId13"/>
              </a:rPr>
              <a:t>магния</a:t>
            </a:r>
            <a:r>
              <a:rPr lang="ru-RU" sz="4800">
                <a:solidFill>
                  <a:srgbClr val="C00000"/>
                </a:solidFill>
                <a:latin typeface="Century Schoolbook" charset="0"/>
              </a:rPr>
              <a:t>, </a:t>
            </a:r>
            <a:r>
              <a:rPr lang="ru-RU" sz="4800">
                <a:solidFill>
                  <a:srgbClr val="C00000"/>
                </a:solidFill>
                <a:latin typeface="Century Schoolbook" charset="0"/>
                <a:hlinkClick r:id="rId14"/>
              </a:rPr>
              <a:t>углерода</a:t>
            </a:r>
            <a:r>
              <a:rPr lang="ru-RU" sz="4800">
                <a:solidFill>
                  <a:srgbClr val="C00000"/>
                </a:solidFill>
                <a:latin typeface="Century Schoolbook" charset="0"/>
              </a:rPr>
              <a:t>, </a:t>
            </a:r>
            <a:r>
              <a:rPr lang="ru-RU" sz="4800">
                <a:solidFill>
                  <a:srgbClr val="C00000"/>
                </a:solidFill>
                <a:latin typeface="Century Schoolbook" charset="0"/>
                <a:hlinkClick r:id="rId15"/>
              </a:rPr>
              <a:t>неона</a:t>
            </a:r>
            <a:r>
              <a:rPr lang="ru-RU" sz="4800">
                <a:solidFill>
                  <a:srgbClr val="C00000"/>
                </a:solidFill>
                <a:latin typeface="Century Schoolbook" charset="0"/>
              </a:rPr>
              <a:t>, </a:t>
            </a:r>
            <a:r>
              <a:rPr lang="ru-RU" sz="4800">
                <a:solidFill>
                  <a:srgbClr val="C00000"/>
                </a:solidFill>
                <a:latin typeface="Century Schoolbook" charset="0"/>
                <a:hlinkClick r:id="rId16"/>
              </a:rPr>
              <a:t>кальция</a:t>
            </a:r>
            <a:r>
              <a:rPr lang="ru-RU" sz="4800">
                <a:solidFill>
                  <a:srgbClr val="C00000"/>
                </a:solidFill>
                <a:latin typeface="Century Schoolbook" charset="0"/>
              </a:rPr>
              <a:t> и </a:t>
            </a:r>
            <a:r>
              <a:rPr lang="ru-RU" sz="4800">
                <a:solidFill>
                  <a:srgbClr val="C00000"/>
                </a:solidFill>
                <a:latin typeface="Century Schoolbook" charset="0"/>
                <a:hlinkClick r:id="rId17"/>
              </a:rPr>
              <a:t>хрома</a:t>
            </a:r>
            <a:r>
              <a:rPr lang="ru-RU" sz="4800">
                <a:solidFill>
                  <a:srgbClr val="C00000"/>
                </a:solidFill>
                <a:latin typeface="Century Schoolbook" charset="0"/>
              </a:rPr>
              <a:t>. На 1 млн атомов водорода приходится 98 000 атомов гелия, 851 атом кислорода, 398 атомов углерода, 123 атома неона, 100 атомов азота, 47 атомов железа, 38 атомов магния, 35 атомов кремния, 16 атомов серы, 4 атома аргона, 3 атома алюминия, по 2 атома никеля, натрия и кальция, а также совсем немного всех прочих элементов.</a:t>
            </a:r>
          </a:p>
        </p:txBody>
      </p:sp>
    </p:spTree>
    <p:extLst>
      <p:ext uri="{BB962C8B-B14F-4D97-AF65-F5344CB8AC3E}">
        <p14:creationId xmlns:p14="http://schemas.microsoft.com/office/powerpoint/2010/main" val="26954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2046" y="5381764"/>
            <a:ext cx="9126027" cy="338137"/>
          </a:xfrm>
        </p:spPr>
        <p:txBody>
          <a:bodyPr>
            <a:normAutofit fontScale="90000"/>
          </a:bodyPr>
          <a:lstStyle/>
          <a:p>
            <a:r>
              <a:rPr lang="ru-RU">
                <a:solidFill>
                  <a:srgbClr val="000000"/>
                </a:solidFill>
                <a:latin typeface="Century Schoolbook" charset="0"/>
              </a:rPr>
              <a:t>Текущий возраст Солнца, равен приблизительно 4,57 млрд лет.</a:t>
            </a:r>
          </a:p>
        </p:txBody>
      </p:sp>
      <p:pic>
        <p:nvPicPr>
          <p:cNvPr id="5" name="Объект 4" descr="780px-Solar-evolution.png"/>
          <p:cNvPicPr>
            <a:picLocks noGrp="1" noChangeAspect="1"/>
          </p:cNvPicPr>
          <p:nvPr>
            <p:ph idx="1"/>
          </p:nvPr>
        </p:nvPicPr>
        <p:blipFill>
          <a:blip r:embed="rId3"/>
          <a:stretch>
            <a:fillRect/>
          </a:stretch>
        </p:blipFill>
        <p:spPr>
          <a:xfrm>
            <a:off x="831494" y="906312"/>
            <a:ext cx="10032252" cy="4202743"/>
          </a:xfrm>
        </p:spPr>
      </p:pic>
      <p:sp>
        <p:nvSpPr>
          <p:cNvPr id="4" name="Текст 3"/>
          <p:cNvSpPr>
            <a:spLocks noGrp="1"/>
          </p:cNvSpPr>
          <p:nvPr>
            <p:ph type="body" sz="half" idx="2"/>
          </p:nvPr>
        </p:nvSpPr>
        <p:spPr>
          <a:xfrm>
            <a:off x="6418327" y="6437560"/>
            <a:ext cx="7871664" cy="1511543"/>
          </a:xfrm>
        </p:spPr>
        <p:txBody>
          <a:bodyPr/>
          <a:lstStyle/>
          <a:p>
            <a:endParaRPr lang="ru-RU"/>
          </a:p>
        </p:txBody>
      </p:sp>
    </p:spTree>
    <p:extLst>
      <p:ext uri="{BB962C8B-B14F-4D97-AF65-F5344CB8AC3E}">
        <p14:creationId xmlns:p14="http://schemas.microsoft.com/office/powerpoint/2010/main" val="38877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317" y="6073170"/>
            <a:ext cx="3200400" cy="1600197"/>
          </a:xfrm>
        </p:spPr>
        <p:txBody>
          <a:bodyPr/>
          <a:lstStyle/>
          <a:p>
            <a:endParaRPr lang="ru-RU"/>
          </a:p>
        </p:txBody>
      </p:sp>
      <p:pic>
        <p:nvPicPr>
          <p:cNvPr id="5" name="Объект 4" descr="091ddf61feb6a07300834ce43ba18492.jpg"/>
          <p:cNvPicPr>
            <a:picLocks noGrp="1" noChangeAspect="1"/>
          </p:cNvPicPr>
          <p:nvPr>
            <p:ph idx="1"/>
          </p:nvPr>
        </p:nvPicPr>
        <p:blipFill>
          <a:blip r:embed="rId3"/>
          <a:stretch>
            <a:fillRect/>
          </a:stretch>
        </p:blipFill>
        <p:spPr>
          <a:xfrm>
            <a:off x="5521444" y="943685"/>
            <a:ext cx="6080125" cy="4564770"/>
          </a:xfrm>
        </p:spPr>
      </p:pic>
      <p:sp>
        <p:nvSpPr>
          <p:cNvPr id="4" name="Текст 3"/>
          <p:cNvSpPr>
            <a:spLocks noGrp="1"/>
          </p:cNvSpPr>
          <p:nvPr>
            <p:ph type="body" sz="half" idx="2"/>
          </p:nvPr>
        </p:nvSpPr>
        <p:spPr>
          <a:xfrm>
            <a:off x="383053" y="1233328"/>
            <a:ext cx="5040659" cy="5361152"/>
          </a:xfrm>
        </p:spPr>
        <p:txBody>
          <a:bodyPr>
            <a:normAutofit fontScale="40000" lnSpcReduction="20000"/>
          </a:bodyPr>
          <a:lstStyle/>
          <a:p>
            <a:r>
              <a:rPr lang="ru-RU" sz="4800">
                <a:solidFill>
                  <a:srgbClr val="000000"/>
                </a:solidFill>
                <a:latin typeface="Century Schoolbook" charset="0"/>
              </a:rPr>
              <a:t>На современном этапе в</a:t>
            </a:r>
            <a:r>
              <a:rPr lang="ru-RU" sz="4800">
                <a:solidFill>
                  <a:srgbClr val="000000"/>
                </a:solidFill>
                <a:latin typeface="Century Schoolbook" charset="0"/>
                <a:hlinkClick r:id="rId4"/>
              </a:rPr>
              <a:t>солнечном ядре</a:t>
            </a:r>
            <a:r>
              <a:rPr lang="ru-RU" sz="4800">
                <a:solidFill>
                  <a:srgbClr val="000000"/>
                </a:solidFill>
                <a:latin typeface="Century Schoolbook" charset="0"/>
              </a:rPr>
              <a:t> идут </a:t>
            </a:r>
            <a:r>
              <a:rPr lang="ru-RU" sz="4800">
                <a:solidFill>
                  <a:srgbClr val="000000"/>
                </a:solidFill>
                <a:latin typeface="Century Schoolbook" charset="0"/>
                <a:hlinkClick r:id="rId5"/>
              </a:rPr>
              <a:t>термоядерные реакции</a:t>
            </a:r>
            <a:r>
              <a:rPr lang="ru-RU" sz="4800">
                <a:solidFill>
                  <a:srgbClr val="000000"/>
                </a:solidFill>
                <a:latin typeface="Century Schoolbook" charset="0"/>
              </a:rPr>
              <a:t> превращения </a:t>
            </a:r>
            <a:r>
              <a:rPr lang="ru-RU" sz="4800">
                <a:solidFill>
                  <a:srgbClr val="000000"/>
                </a:solidFill>
                <a:latin typeface="Century Schoolbook" charset="0"/>
                <a:hlinkClick r:id="rId6"/>
              </a:rPr>
              <a:t>водорода</a:t>
            </a:r>
            <a:r>
              <a:rPr lang="ru-RU" sz="4800">
                <a:solidFill>
                  <a:srgbClr val="000000"/>
                </a:solidFill>
                <a:latin typeface="Century Schoolbook" charset="0"/>
              </a:rPr>
              <a:t> в </a:t>
            </a:r>
            <a:r>
              <a:rPr lang="ru-RU" sz="4800">
                <a:solidFill>
                  <a:srgbClr val="000000"/>
                </a:solidFill>
                <a:latin typeface="Century Schoolbook" charset="0"/>
                <a:hlinkClick r:id="rId7"/>
              </a:rPr>
              <a:t>гелий</a:t>
            </a:r>
            <a:r>
              <a:rPr lang="ru-RU" sz="4800">
                <a:solidFill>
                  <a:srgbClr val="000000"/>
                </a:solidFill>
                <a:latin typeface="Century Schoolbook" charset="0"/>
              </a:rPr>
              <a:t>. Каждую секунду в ядре Солнца около 4 млн </a:t>
            </a:r>
            <a:r>
              <a:rPr lang="ru-RU" sz="4800">
                <a:solidFill>
                  <a:srgbClr val="000000"/>
                </a:solidFill>
                <a:latin typeface="Century Schoolbook" charset="0"/>
                <a:hlinkClick r:id="rId8"/>
              </a:rPr>
              <a:t>тонн</a:t>
            </a:r>
            <a:r>
              <a:rPr lang="ru-RU" sz="4800">
                <a:solidFill>
                  <a:srgbClr val="000000"/>
                </a:solidFill>
                <a:latin typeface="Century Schoolbook" charset="0"/>
              </a:rPr>
              <a:t> </a:t>
            </a:r>
            <a:r>
              <a:rPr lang="ru-RU" sz="4800">
                <a:solidFill>
                  <a:srgbClr val="000000"/>
                </a:solidFill>
                <a:latin typeface="Century Schoolbook" charset="0"/>
                <a:hlinkClick r:id="rId9"/>
              </a:rPr>
              <a:t>вещества</a:t>
            </a:r>
            <a:r>
              <a:rPr lang="ru-RU" sz="4800">
                <a:solidFill>
                  <a:srgbClr val="000000"/>
                </a:solidFill>
                <a:latin typeface="Century Schoolbook" charset="0"/>
              </a:rPr>
              <a:t> превращается в лучистую </a:t>
            </a:r>
            <a:r>
              <a:rPr lang="ru-RU" sz="4800">
                <a:solidFill>
                  <a:srgbClr val="000000"/>
                </a:solidFill>
                <a:latin typeface="Century Schoolbook" charset="0"/>
                <a:hlinkClick r:id="rId10"/>
              </a:rPr>
              <a:t>энергию</a:t>
            </a:r>
            <a:r>
              <a:rPr lang="ru-RU" sz="4800">
                <a:solidFill>
                  <a:srgbClr val="000000"/>
                </a:solidFill>
                <a:latin typeface="Century Schoolbook" charset="0"/>
              </a:rPr>
              <a:t>, в результате чего генерируется солнечное излучение и поток солнечных</a:t>
            </a:r>
            <a:r>
              <a:rPr lang="ru-RU" sz="4800">
                <a:solidFill>
                  <a:srgbClr val="000000"/>
                </a:solidFill>
                <a:latin typeface=""/>
                <a:hlinkClick r:id="rId11"/>
              </a:rPr>
              <a:t>нейтрино</a:t>
            </a:r>
            <a:r>
              <a:rPr lang="ru-RU" sz="4800">
                <a:solidFill>
                  <a:srgbClr val="000000"/>
                </a:solidFill>
                <a:latin typeface="Century Schoolbook" charset="0"/>
              </a:rPr>
              <a:t>.Через 3,5 млрд лет яркость Солнца возрастёт на 40 %. К тому времени условия на Земле будут подобны условиям на </a:t>
            </a:r>
            <a:r>
              <a:rPr lang="ru-RU" sz="4800">
                <a:solidFill>
                  <a:srgbClr val="000000"/>
                </a:solidFill>
                <a:latin typeface="Century Schoolbook" charset="0"/>
                <a:hlinkClick r:id="rId12"/>
              </a:rPr>
              <a:t>Венере</a:t>
            </a:r>
            <a:r>
              <a:rPr lang="ru-RU" sz="4800">
                <a:solidFill>
                  <a:srgbClr val="000000"/>
                </a:solidFill>
                <a:latin typeface="Century Schoolbook" charset="0"/>
              </a:rPr>
              <a:t> сегодня: вода с поверхности планеты исчезнет полностью и улетучится в космос. Эта катастрофа приведёт к окончательному уничтожению всех форм жизни на Земле. По мере того, как водородное топливо в солнечном ядре</a:t>
            </a:r>
            <a:r>
              <a:rPr lang="ru-RU" sz="3600">
                <a:solidFill>
                  <a:srgbClr val="000000"/>
                </a:solidFill>
                <a:latin typeface="Century Schoolbook" charset="0"/>
              </a:rPr>
              <a:t> будет выгорать, его внешняя оболочка будет расширяться, а ядро — сжиматься и нагреваться.</a:t>
            </a:r>
          </a:p>
        </p:txBody>
      </p:sp>
    </p:spTree>
    <p:extLst>
      <p:ext uri="{BB962C8B-B14F-4D97-AF65-F5344CB8AC3E}">
        <p14:creationId xmlns:p14="http://schemas.microsoft.com/office/powerpoint/2010/main" val="1159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963" y="288925"/>
            <a:ext cx="3620813" cy="1600200"/>
          </a:xfrm>
        </p:spPr>
        <p:txBody>
          <a:bodyPr/>
          <a:lstStyle/>
          <a:p>
            <a:r>
              <a:rPr lang="ru-RU" sz="4800">
                <a:latin typeface="Century Schoolbook"/>
              </a:rPr>
              <a:t>Структура</a:t>
            </a:r>
          </a:p>
        </p:txBody>
      </p:sp>
      <p:pic>
        <p:nvPicPr>
          <p:cNvPr id="5" name="Объект 4" descr="SunLayers-rus.png"/>
          <p:cNvPicPr>
            <a:picLocks noGrp="1" noChangeAspect="1"/>
          </p:cNvPicPr>
          <p:nvPr>
            <p:ph idx="1"/>
          </p:nvPr>
        </p:nvPicPr>
        <p:blipFill>
          <a:blip r:embed="rId3"/>
          <a:stretch>
            <a:fillRect/>
          </a:stretch>
        </p:blipFill>
        <p:spPr>
          <a:xfrm>
            <a:off x="4475081" y="532579"/>
            <a:ext cx="6711886" cy="4866309"/>
          </a:xfrm>
        </p:spPr>
      </p:pic>
      <p:sp>
        <p:nvSpPr>
          <p:cNvPr id="4" name="Текст 3"/>
          <p:cNvSpPr>
            <a:spLocks noGrp="1"/>
          </p:cNvSpPr>
          <p:nvPr>
            <p:ph type="body" sz="half" idx="2"/>
          </p:nvPr>
        </p:nvSpPr>
        <p:spPr>
          <a:xfrm>
            <a:off x="691356" y="1943421"/>
            <a:ext cx="3461990" cy="4351912"/>
          </a:xfrm>
        </p:spPr>
        <p:txBody>
          <a:bodyPr>
            <a:normAutofit fontScale="40000" lnSpcReduction="20000"/>
          </a:bodyPr>
          <a:lstStyle/>
          <a:p>
            <a:r>
              <a:rPr lang="ru-RU" sz="4800">
                <a:solidFill>
                  <a:srgbClr val="00B050"/>
                </a:solidFill>
                <a:latin typeface="Century Schoolbook" charset="0"/>
              </a:rPr>
              <a:t>В центре Солнца находится солнечное ядро. Фотосфера — это видимая поверхность Солнца, которая и является основным источником излучения. Солнце окружает солнечная корона, которая имеет очень высокую температуру, однако она крайне разрежена, поэтому видима невооружённым глазом только во время полного солнечного затмения.</a:t>
            </a:r>
          </a:p>
        </p:txBody>
      </p:sp>
      <p:sp>
        <p:nvSpPr>
          <p:cNvPr id="6" name="Прямоугольник 5"/>
          <p:cNvSpPr/>
          <p:nvPr/>
        </p:nvSpPr>
        <p:spPr>
          <a:xfrm>
            <a:off x="4867467" y="4905255"/>
            <a:ext cx="6043411" cy="1409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a:solidFill>
                  <a:srgbClr val="000000"/>
                </a:solidFill>
                <a:latin typeface="Century Schoolbook" charset="0"/>
              </a:rPr>
              <a:t>Ядро — единственное место на Солнце, в котором энергия и тепло получается от термоядерной реакции, остальная часть звезды нагрета этой энергией. Вся энергия ядра последовательно проходит сквозь слои, вплоть до </a:t>
            </a:r>
            <a:r>
              <a:rPr lang="ru-RU" sz="1400">
                <a:solidFill>
                  <a:srgbClr val="000000"/>
                </a:solidFill>
                <a:latin typeface="Century Schoolbook" charset="0"/>
                <a:hlinkClick r:id="rId4"/>
              </a:rPr>
              <a:t>фотосферы</a:t>
            </a:r>
            <a:r>
              <a:rPr lang="ru-RU" sz="1400">
                <a:solidFill>
                  <a:srgbClr val="000000"/>
                </a:solidFill>
                <a:latin typeface="Century Schoolbook" charset="0"/>
              </a:rPr>
              <a:t>, с которой излучается в виде солнечного света и </a:t>
            </a:r>
            <a:r>
              <a:rPr lang="ru-RU" sz="1400">
                <a:solidFill>
                  <a:srgbClr val="000000"/>
                </a:solidFill>
                <a:latin typeface="Century Schoolbook" charset="0"/>
                <a:hlinkClick r:id="rId5"/>
              </a:rPr>
              <a:t>кинетической энергии</a:t>
            </a:r>
          </a:p>
        </p:txBody>
      </p:sp>
    </p:spTree>
    <p:extLst>
      <p:ext uri="{BB962C8B-B14F-4D97-AF65-F5344CB8AC3E}">
        <p14:creationId xmlns:p14="http://schemas.microsoft.com/office/powerpoint/2010/main" val="39062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970" y="513892"/>
            <a:ext cx="5540465" cy="1371600"/>
          </a:xfrm>
        </p:spPr>
        <p:txBody>
          <a:bodyPr>
            <a:normAutofit/>
          </a:bodyPr>
          <a:lstStyle/>
          <a:p>
            <a:r>
              <a:rPr lang="ru-RU" sz="3600"/>
              <a:t>Атмосфера Солнца</a:t>
            </a:r>
            <a:r>
              <a:rPr lang="ru-RU" sz="2600"/>
              <a:t/>
            </a:r>
            <a:br>
              <a:rPr lang="ru-RU" sz="2600"/>
            </a:br>
            <a:r>
              <a:rPr lang="ru-RU"/>
              <a:t/>
            </a:r>
            <a:br>
              <a:rPr lang="ru-RU"/>
            </a:br>
            <a:endParaRPr lang="ru-RU"/>
          </a:p>
        </p:txBody>
      </p:sp>
      <p:pic>
        <p:nvPicPr>
          <p:cNvPr id="5" name="Объект 4" descr="На-Солнце-впервые-в-этом-году-зафиксированы-вспышки-класса-X.jpg"/>
          <p:cNvPicPr>
            <a:picLocks noGrp="1" noChangeAspect="1"/>
          </p:cNvPicPr>
          <p:nvPr>
            <p:ph idx="1"/>
          </p:nvPr>
        </p:nvPicPr>
        <p:blipFill>
          <a:blip r:embed="rId3"/>
          <a:stretch>
            <a:fillRect/>
          </a:stretch>
        </p:blipFill>
        <p:spPr>
          <a:xfrm>
            <a:off x="5222875" y="888282"/>
            <a:ext cx="6205712" cy="4655268"/>
          </a:xfrm>
        </p:spPr>
      </p:pic>
      <p:sp>
        <p:nvSpPr>
          <p:cNvPr id="4" name="Текст 3"/>
          <p:cNvSpPr>
            <a:spLocks noGrp="1"/>
          </p:cNvSpPr>
          <p:nvPr>
            <p:ph type="body" sz="half" idx="2"/>
          </p:nvPr>
        </p:nvSpPr>
        <p:spPr>
          <a:xfrm>
            <a:off x="663329" y="2018167"/>
            <a:ext cx="4660681" cy="4157424"/>
          </a:xfrm>
        </p:spPr>
        <p:txBody>
          <a:bodyPr>
            <a:normAutofit fontScale="40000" lnSpcReduction="20000"/>
          </a:bodyPr>
          <a:lstStyle/>
          <a:p>
            <a:pPr algn="l"/>
            <a:r>
              <a:rPr lang="ru-RU" sz="3600"/>
              <a:t>Фотосфера: </a:t>
            </a:r>
            <a:r>
              <a:rPr lang="ru-RU" sz="3600">
                <a:solidFill>
                  <a:srgbClr val="252525"/>
                </a:solidFill>
                <a:latin typeface="Calibri" charset="0"/>
              </a:rPr>
              <a:t>(слой, излучающий свет) образует видимую поверхность Солнца.  Из фотосферы исходит основная часть оптического (видимого) излучения Солнца. Фотосфера образует видимую поверхность Солнца, по которой определяются размеры Солнца, расстояние от Солнца и т. д.</a:t>
            </a:r>
          </a:p>
          <a:p>
            <a:pPr algn="l"/>
            <a:r>
              <a:rPr lang="ru-RU" sz="3600">
                <a:solidFill>
                  <a:srgbClr val="252525"/>
                </a:solidFill>
                <a:latin typeface="Calibri" charset="0"/>
              </a:rPr>
              <a:t>Хромосфера: внешняя оболочка Солнца толщиной около 2000 </a:t>
            </a:r>
            <a:r>
              <a:rPr lang="ru-RU" sz="3600">
                <a:solidFill>
                  <a:srgbClr val="0B0080"/>
                </a:solidFill>
                <a:latin typeface="Calibri" charset="0"/>
                <a:hlinkClick r:id="rId4"/>
              </a:rPr>
              <a:t>км</a:t>
            </a:r>
            <a:r>
              <a:rPr lang="ru-RU" sz="3600">
                <a:solidFill>
                  <a:srgbClr val="252525"/>
                </a:solidFill>
                <a:latin typeface="Calibri" charset="0"/>
              </a:rPr>
              <a:t>, окружающая фотосферу.</a:t>
            </a:r>
          </a:p>
          <a:p>
            <a:pPr algn="l"/>
            <a:r>
              <a:rPr lang="ru-RU" sz="3600">
                <a:solidFill>
                  <a:srgbClr val="252525"/>
                </a:solidFill>
                <a:latin typeface="Calibri" charset="0"/>
              </a:rPr>
              <a:t>Корона: Корона — последняя внешняя оболочка Солнца. Корона в основном состоит из </a:t>
            </a:r>
            <a:r>
              <a:rPr lang="ru-RU" sz="3600">
                <a:solidFill>
                  <a:srgbClr val="0B0080"/>
                </a:solidFill>
                <a:latin typeface="Calibri" charset="0"/>
                <a:hlinkClick r:id="rId5"/>
              </a:rPr>
              <a:t>протуберанцев</a:t>
            </a:r>
            <a:r>
              <a:rPr lang="ru-RU" sz="3600">
                <a:solidFill>
                  <a:srgbClr val="252525"/>
                </a:solidFill>
                <a:latin typeface="Calibri" charset="0"/>
              </a:rPr>
              <a:t> и энергетических извержений, исходящих и извергающихся на несколько сотен тысяч и даже более миллиона километров в пространство, образуя солнечный ветер.</a:t>
            </a:r>
          </a:p>
          <a:p>
            <a:pPr algn="l"/>
            <a:r>
              <a:rPr lang="ru-RU" sz="3600">
                <a:solidFill>
                  <a:srgbClr val="252525"/>
                </a:solidFill>
                <a:latin typeface="Calibri" charset="0"/>
              </a:rPr>
              <a:t>Солнечный ветер: Из внешней части </a:t>
            </a:r>
            <a:r>
              <a:rPr lang="ru-RU" sz="3600">
                <a:solidFill>
                  <a:srgbClr val="0B0080"/>
                </a:solidFill>
                <a:latin typeface="Calibri" charset="0"/>
                <a:hlinkClick r:id="rId6"/>
              </a:rPr>
              <a:t>солнечной короны</a:t>
            </a:r>
            <a:r>
              <a:rPr lang="ru-RU" sz="3600">
                <a:solidFill>
                  <a:srgbClr val="252525"/>
                </a:solidFill>
                <a:latin typeface="Calibri" charset="0"/>
              </a:rPr>
              <a:t> истекает </a:t>
            </a:r>
            <a:r>
              <a:rPr lang="ru-RU" sz="3600">
                <a:solidFill>
                  <a:srgbClr val="0B0080"/>
                </a:solidFill>
                <a:latin typeface="Calibri" charset="0"/>
                <a:hlinkClick r:id="rId7"/>
              </a:rPr>
              <a:t>солнечный ветер</a:t>
            </a:r>
            <a:r>
              <a:rPr lang="ru-RU" sz="3600">
                <a:solidFill>
                  <a:srgbClr val="252525"/>
                </a:solidFill>
                <a:latin typeface="Calibri" charset="0"/>
              </a:rPr>
              <a:t> — поток </a:t>
            </a:r>
            <a:r>
              <a:rPr lang="ru-RU" sz="3600">
                <a:solidFill>
                  <a:srgbClr val="0B0080"/>
                </a:solidFill>
                <a:latin typeface="Calibri" charset="0"/>
                <a:hlinkClick r:id="rId8"/>
              </a:rPr>
              <a:t>ионизированных частиц</a:t>
            </a:r>
            <a:r>
              <a:rPr lang="ru-RU" sz="3600">
                <a:solidFill>
                  <a:srgbClr val="252525"/>
                </a:solidFill>
                <a:latin typeface="Calibri" charset="0"/>
              </a:rPr>
              <a:t> (в основном протонов, электронов и α-частиц), распространяющийся с постепенным уменьшением своей плотности, до границ </a:t>
            </a:r>
            <a:r>
              <a:rPr lang="ru-RU" sz="3600">
                <a:solidFill>
                  <a:srgbClr val="0B0080"/>
                </a:solidFill>
                <a:latin typeface="Calibri" charset="0"/>
                <a:hlinkClick r:id="rId9"/>
              </a:rPr>
              <a:t>гелиосферы</a:t>
            </a:r>
            <a:r>
              <a:rPr lang="ru-RU" sz="3600">
                <a:solidFill>
                  <a:srgbClr val="252525"/>
                </a:solidFill>
                <a:latin typeface="Calibri" charset="0"/>
              </a:rPr>
              <a:t>.</a:t>
            </a:r>
          </a:p>
          <a:p>
            <a:pPr algn="l"/>
            <a:endParaRPr lang="ru-RU"/>
          </a:p>
          <a:p>
            <a:pPr algn="l"/>
            <a:endParaRPr lang="ru-RU" sz="1100">
              <a:solidFill>
                <a:srgbClr val="252525"/>
              </a:solidFill>
              <a:latin typeface="Calibri" charset="0"/>
            </a:endParaRPr>
          </a:p>
        </p:txBody>
      </p:sp>
    </p:spTree>
    <p:extLst>
      <p:ext uri="{BB962C8B-B14F-4D97-AF65-F5344CB8AC3E}">
        <p14:creationId xmlns:p14="http://schemas.microsoft.com/office/powerpoint/2010/main" val="27581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0</Words>
  <Application>Microsoft Office PowerPoint</Application>
  <PresentationFormat>Широкоэкранный</PresentationFormat>
  <Paragraphs>0</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Натуральные материалы</vt:lpstr>
      <vt:lpstr>Солнце </vt:lpstr>
      <vt:lpstr>СОЛНЦЕ</vt:lpstr>
      <vt:lpstr>Презентация PowerPoint</vt:lpstr>
      <vt:lpstr>Презентация PowerPoint</vt:lpstr>
      <vt:lpstr>Презентация PowerPoint</vt:lpstr>
      <vt:lpstr>Текущий возраст Солнца, равен приблизительно 4,57 млрд лет.</vt:lpstr>
      <vt:lpstr>Презентация PowerPoint</vt:lpstr>
      <vt:lpstr>Структура</vt:lpstr>
      <vt:lpstr>Атмосфера Солнца  </vt:lpstr>
      <vt:lpstr>Магнитные поля Солнца. Крупномасштабное (общее или глобальное), Средне- и мелкомасштабные (локальные) поля Солнца</vt:lpstr>
      <vt:lpstr>Солнечная активность и солнечный цикл </vt:lpstr>
      <vt:lpstr>Теоретические проблемы </vt:lpstr>
      <vt:lpstr>Проблема нагрева короны </vt:lpstr>
      <vt:lpstr>Исследования Солнца </vt:lpstr>
      <vt:lpstr>Космические исследования Солнца </vt:lpstr>
      <vt:lpstr>Наблюдения Солнца и опасность для зрения </vt:lpstr>
      <vt:lpstr>Солнечные затмения </vt:lpstr>
      <vt:lpstr>Солнце и Земля </vt:lpstr>
      <vt:lpstr>Спасибо за внимание:) </vt:lpstr>
    </vt:vector>
  </TitlesOfParts>
  <LinksUpToDate>false</LinksUpToDate>
  <SharedDoc>false</SharedDoc>
  <HLinks>
    <vt:vector size="744" baseType="variant">
      <vt:variant>
        <vt:i4>7</vt:i4>
      </vt:variant>
      <vt:variant>
        <vt:i4>6</vt:i4>
      </vt:variant>
      <vt:variant>
        <vt:i4>0</vt:i4>
      </vt:variant>
      <vt:variant>
        <vt:i4>7</vt:i4>
      </vt:variant>
      <vt:variant>
        <vt:lpwstr>http://ru.wikipedia.org/wiki/%D0%97%D0%B2%D0%B5%D0%B7%D0%B4%D0%B0</vt:lpwstr>
      </vt:variant>
      <vt:variant>
        <vt:lpwstr/>
      </vt:variant>
      <vt:variant>
        <vt:i4>7</vt:i4>
      </vt:variant>
      <vt:variant>
        <vt:i4>6</vt:i4>
      </vt:variant>
      <vt:variant>
        <vt:i4>0</vt:i4>
      </vt:variant>
      <vt:variant>
        <vt:i4>7</vt:i4>
      </vt:variant>
      <vt:variant>
        <vt:lpwstr>http://ru.wikipedia.org/wiki/%D0%A1%D0%BE%D0%BB%D0%BD%D0%B5%D1%87%D0%BD%D0%B0%D1%8F_%D1%81%D0%B8%D1%81%D1%82%D0%B5%D0%BC%D0%B0</vt:lpwstr>
      </vt:variant>
      <vt:variant>
        <vt:lpwstr/>
      </vt:variant>
      <vt:variant>
        <vt:i4>7</vt:i4>
      </vt:variant>
      <vt:variant>
        <vt:i4>6</vt:i4>
      </vt:variant>
      <vt:variant>
        <vt:i4>0</vt:i4>
      </vt:variant>
      <vt:variant>
        <vt:i4>7</vt:i4>
      </vt:variant>
      <vt:variant>
        <vt:lpwstr>http://ru.wikipedia.org/wiki/%D0%9F%D0%BB%D0%B0%D0%BD%D0%B5%D1%82%D0%B0</vt:lpwstr>
      </vt:variant>
      <vt:variant>
        <vt:lpwstr/>
      </vt:variant>
      <vt:variant>
        <vt:i4>7</vt:i4>
      </vt:variant>
      <vt:variant>
        <vt:i4>6</vt:i4>
      </vt:variant>
      <vt:variant>
        <vt:i4>0</vt:i4>
      </vt:variant>
      <vt:variant>
        <vt:i4>7</vt:i4>
      </vt:variant>
      <vt:variant>
        <vt:lpwstr>http://ru.wikipedia.org/wiki/%D0%A1%D0%BF%D1%83%D1%82%D0%BD%D0%B8%D0%BA%D0%B8_%D0%BF%D0%BB%D0%B0%D0%BD%D0%B5%D1%82</vt:lpwstr>
      </vt:variant>
      <vt:variant>
        <vt:lpwstr/>
      </vt:variant>
      <vt:variant>
        <vt:i4>7</vt:i4>
      </vt:variant>
      <vt:variant>
        <vt:i4>6</vt:i4>
      </vt:variant>
      <vt:variant>
        <vt:i4>0</vt:i4>
      </vt:variant>
      <vt:variant>
        <vt:i4>7</vt:i4>
      </vt:variant>
      <vt:variant>
        <vt:lpwstr>http://ru.wikipedia.org/wiki/%D0%9A%D0%B0%D1%80%D0%BB%D0%B8%D0%BA%D0%BE%D0%B2%D0%B0%D1%8F_%D0%BF%D0%BB%D0%B0%D0%BD%D0%B5%D1%82%D0%B0</vt:lpwstr>
      </vt:variant>
      <vt:variant>
        <vt:lpwstr/>
      </vt:variant>
      <vt:variant>
        <vt:i4>7</vt:i4>
      </vt:variant>
      <vt:variant>
        <vt:i4>6</vt:i4>
      </vt:variant>
      <vt:variant>
        <vt:i4>0</vt:i4>
      </vt:variant>
      <vt:variant>
        <vt:i4>7</vt:i4>
      </vt:variant>
      <vt:variant>
        <vt:lpwstr>http://ru.wikipedia.org/wiki/%D0%90%D1%81%D1%82%D0%B5%D1%80%D0%BE%D0%B8%D0%B4</vt:lpwstr>
      </vt:variant>
      <vt:variant>
        <vt:lpwstr/>
      </vt:variant>
      <vt:variant>
        <vt:i4>7</vt:i4>
      </vt:variant>
      <vt:variant>
        <vt:i4>6</vt:i4>
      </vt:variant>
      <vt:variant>
        <vt:i4>0</vt:i4>
      </vt:variant>
      <vt:variant>
        <vt:i4>7</vt:i4>
      </vt:variant>
      <vt:variant>
        <vt:lpwstr>http://ru.wikipedia.org/wiki/%D0%9C%D0%B5%D1%82%D0%B5%D0%BE%D1%80%D0%B8%D1%82</vt:lpwstr>
      </vt:variant>
      <vt:variant>
        <vt:lpwstr/>
      </vt:variant>
      <vt:variant>
        <vt:i4>7</vt:i4>
      </vt:variant>
      <vt:variant>
        <vt:i4>6</vt:i4>
      </vt:variant>
      <vt:variant>
        <vt:i4>0</vt:i4>
      </vt:variant>
      <vt:variant>
        <vt:i4>7</vt:i4>
      </vt:variant>
      <vt:variant>
        <vt:lpwstr>http://ru.wikipedia.org/wiki/%D0%9A%D0%BE%D0%BC%D0%B5%D1%82%D0%B0</vt:lpwstr>
      </vt:variant>
      <vt:variant>
        <vt:lpwstr/>
      </vt:variant>
      <vt:variant>
        <vt:i4>7</vt:i4>
      </vt:variant>
      <vt:variant>
        <vt:i4>6</vt:i4>
      </vt:variant>
      <vt:variant>
        <vt:i4>0</vt:i4>
      </vt:variant>
      <vt:variant>
        <vt:i4>7</vt:i4>
      </vt:variant>
      <vt:variant>
        <vt:lpwstr>http://ru.wikipedia.org/wiki/%D0%9A%D0%BE%D1%81%D0%BC%D0%B8%D1%87%D0%B5%D1%81%D0%BA%D0%B0%D1%8F_%D0%BF%D1%8B%D0%BB%D1%8C</vt:lpwstr>
      </vt:variant>
      <vt:variant>
        <vt:lpwstr/>
      </vt:variant>
      <vt:variant>
        <vt:i4>7</vt:i4>
      </vt:variant>
      <vt:variant>
        <vt:i4>6</vt:i4>
      </vt:variant>
      <vt:variant>
        <vt:i4>0</vt:i4>
      </vt:variant>
      <vt:variant>
        <vt:i4>7</vt:i4>
      </vt:variant>
      <vt:variant>
        <vt:lpwstr>http://ru.wikipedia.org/wiki/%D0%9C%D0%B0%D1%81%D1%81%D0%B0</vt:lpwstr>
      </vt:variant>
      <vt:variant>
        <vt:lpwstr/>
      </vt:variant>
      <vt:variant>
        <vt:i4>7</vt:i4>
      </vt:variant>
      <vt:variant>
        <vt:i4>6</vt:i4>
      </vt:variant>
      <vt:variant>
        <vt:i4>0</vt:i4>
      </vt:variant>
      <vt:variant>
        <vt:i4>7</vt:i4>
      </vt:variant>
      <vt:variant>
        <vt:lpwstr>http://ru.wikipedia.org/wiki/%D0%97%D0%B2%D1%91%D0%B7%D0%B4%D0%BD%D0%BE%D0%B5_%D0%BD%D0%B0%D1%81%D0%B5%D0%BB%D0%B5%D0%BD%D0%B8%D0%B5</vt:lpwstr>
      </vt:variant>
      <vt:variant>
        <vt:lpwstr/>
      </vt:variant>
      <vt:variant>
        <vt:i4>7</vt:i4>
      </vt:variant>
      <vt:variant>
        <vt:i4>6</vt:i4>
      </vt:variant>
      <vt:variant>
        <vt:i4>0</vt:i4>
      </vt:variant>
      <vt:variant>
        <vt:i4>7</vt:i4>
      </vt:variant>
      <vt:variant>
        <vt:lpwstr>http://ru.wikipedia.org/wiki/%D0%A1%D0%B2%D0%B5%D1%80%D1%85%D0%BD%D0%BE%D0%B2%D0%B0%D1%8F_%D0%B7%D0%B2%D0%B5%D0%B7%D0%B4%D0%B0</vt:lpwstr>
      </vt:variant>
      <vt:variant>
        <vt:lpwstr/>
      </vt:variant>
      <vt:variant>
        <vt:i4>7</vt:i4>
      </vt:variant>
      <vt:variant>
        <vt:i4>6</vt:i4>
      </vt:variant>
      <vt:variant>
        <vt:i4>0</vt:i4>
      </vt:variant>
      <vt:variant>
        <vt:i4>7</vt:i4>
      </vt:variant>
      <vt:variant>
        <vt:lpwstr>http://ru.wikipedia.org/wiki/%D0%97%D0%BE%D0%BB%D0%BE%D1%82%D0%BE</vt:lpwstr>
      </vt:variant>
      <vt:variant>
        <vt:lpwstr/>
      </vt:variant>
      <vt:variant>
        <vt:i4>7</vt:i4>
      </vt:variant>
      <vt:variant>
        <vt:i4>6</vt:i4>
      </vt:variant>
      <vt:variant>
        <vt:i4>0</vt:i4>
      </vt:variant>
      <vt:variant>
        <vt:i4>7</vt:i4>
      </vt:variant>
      <vt:variant>
        <vt:lpwstr>http://ru.wikipedia.org/wiki/%D0%A3%D1%80%D0%B0%D0%BD_(%D1%8D%D0%BB%D0%B5%D0%BC%D0%B5%D0%BD%D1%82)</vt:lpwstr>
      </vt:variant>
      <vt:variant>
        <vt:lpwstr/>
      </vt:variant>
      <vt:variant>
        <vt:i4>7</vt:i4>
      </vt:variant>
      <vt:variant>
        <vt:i4>6</vt:i4>
      </vt:variant>
      <vt:variant>
        <vt:i4>0</vt:i4>
      </vt:variant>
      <vt:variant>
        <vt:i4>7</vt:i4>
      </vt:variant>
      <vt:variant>
        <vt:lpwstr>http://ru.wikipedia.org/wiki/%D0%AD%D0%BD%D0%B4%D0%BE%D1%82%D0%B5%D1%80%D0%BC%D0%B8%D1%87%D0%B5%D1%81%D0%BA%D0%B8%D0%B5_%D1%80%D0%B5%D0%B0%D0%BA%D1%86%D0%B8%D0%B8</vt:lpwstr>
      </vt:variant>
      <vt:variant>
        <vt:lpwstr/>
      </vt:variant>
      <vt:variant>
        <vt:i4>7</vt:i4>
      </vt:variant>
      <vt:variant>
        <vt:i4>6</vt:i4>
      </vt:variant>
      <vt:variant>
        <vt:i4>0</vt:i4>
      </vt:variant>
      <vt:variant>
        <vt:i4>7</vt:i4>
      </vt:variant>
      <vt:variant>
        <vt:lpwstr>http://ru.wikipedia.org/wiki/%D0%AF%D0%B4%D0%B5%D1%80%D0%BD%D0%B0%D1%8F_%D1%80%D0%B5%D0%B0%D0%BA%D1%86%D0%B8%D1%8F</vt:lpwstr>
      </vt:variant>
      <vt:variant>
        <vt:lpwstr/>
      </vt:variant>
      <vt:variant>
        <vt:i4>7</vt:i4>
      </vt:variant>
      <vt:variant>
        <vt:i4>6</vt:i4>
      </vt:variant>
      <vt:variant>
        <vt:i4>0</vt:i4>
      </vt:variant>
      <vt:variant>
        <vt:i4>7</vt:i4>
      </vt:variant>
      <vt:variant>
        <vt:lpwstr>http://ru.wikipedia.org/wiki/%D0%9D%D0%B5%D0%B9%D1%82%D1%80%D0%BE%D0%BD</vt:lpwstr>
      </vt:variant>
      <vt:variant>
        <vt:lpwstr/>
      </vt:variant>
      <vt:variant>
        <vt:i4>7</vt:i4>
      </vt:variant>
      <vt:variant>
        <vt:i4>6</vt:i4>
      </vt:variant>
      <vt:variant>
        <vt:i4>0</vt:i4>
      </vt:variant>
      <vt:variant>
        <vt:i4>7</vt:i4>
      </vt:variant>
      <vt:variant>
        <vt:lpwstr>http://ru.wikipedia.org/wiki/%D0%98%D0%B7%D0%BB%D1%83%D1%87%D0%B5%D0%BD%D0%B8%D0%B5</vt:lpwstr>
      </vt:variant>
      <vt:variant>
        <vt:lpwstr/>
      </vt:variant>
      <vt:variant>
        <vt:i4>7</vt:i4>
      </vt:variant>
      <vt:variant>
        <vt:i4>6</vt:i4>
      </vt:variant>
      <vt:variant>
        <vt:i4>0</vt:i4>
      </vt:variant>
      <vt:variant>
        <vt:i4>7</vt:i4>
      </vt:variant>
      <vt:variant>
        <vt:lpwstr>http://ru.wikipedia.org/wiki/%D0%96%D0%B8%D0%B7%D0%BD%D1%8C</vt:lpwstr>
      </vt:variant>
      <vt:variant>
        <vt:lpwstr/>
      </vt:variant>
      <vt:variant>
        <vt:i4>7</vt:i4>
      </vt:variant>
      <vt:variant>
        <vt:i4>6</vt:i4>
      </vt:variant>
      <vt:variant>
        <vt:i4>0</vt:i4>
      </vt:variant>
      <vt:variant>
        <vt:i4>7</vt:i4>
      </vt:variant>
      <vt:variant>
        <vt:lpwstr>http://ru.wikipedia.org/wiki/%D0%97%D0%B5%D0%BC%D0%BB%D1%8F</vt:lpwstr>
      </vt:variant>
      <vt:variant>
        <vt:lpwstr/>
      </vt:variant>
      <vt:variant>
        <vt:i4>7</vt:i4>
      </vt:variant>
      <vt:variant>
        <vt:i4>6</vt:i4>
      </vt:variant>
      <vt:variant>
        <vt:i4>0</vt:i4>
      </vt:variant>
      <vt:variant>
        <vt:i4>7</vt:i4>
      </vt:variant>
      <vt:variant>
        <vt:lpwstr>http://ru.wikipedia.org/wiki/%D0%A4%D0%BE%D1%82%D0%BE%D1%81%D0%B8%D0%BD%D1%82%D0%B5%D0%B7</vt:lpwstr>
      </vt:variant>
      <vt:variant>
        <vt:lpwstr/>
      </vt:variant>
      <vt:variant>
        <vt:i4>7</vt:i4>
      </vt:variant>
      <vt:variant>
        <vt:i4>6</vt:i4>
      </vt:variant>
      <vt:variant>
        <vt:i4>0</vt:i4>
      </vt:variant>
      <vt:variant>
        <vt:i4>7</vt:i4>
      </vt:variant>
      <vt:variant>
        <vt:lpwstr>http://ru.wikipedia.org/wiki/%D0%9A%D0%BB%D0%B8%D0%BC%D0%B0%D1%82</vt:lpwstr>
      </vt:variant>
      <vt:variant>
        <vt:lpwstr/>
      </vt:variant>
      <vt:variant>
        <vt:i4>7</vt:i4>
      </vt:variant>
      <vt:variant>
        <vt:i4>6</vt:i4>
      </vt:variant>
      <vt:variant>
        <vt:i4>0</vt:i4>
      </vt:variant>
      <vt:variant>
        <vt:i4>7</vt:i4>
      </vt:variant>
      <vt:variant>
        <vt:lpwstr>http://ru.wikipedia.org/wiki/%D0%9F%D0%BB%D0%BE%D1%82%D0%BD%D0%BE%D1%81%D1%82%D1%8C</vt:lpwstr>
      </vt:variant>
      <vt:variant>
        <vt:lpwstr/>
      </vt:variant>
      <vt:variant>
        <vt:i4>7</vt:i4>
      </vt:variant>
      <vt:variant>
        <vt:i4>6</vt:i4>
      </vt:variant>
      <vt:variant>
        <vt:i4>0</vt:i4>
      </vt:variant>
      <vt:variant>
        <vt:i4>7</vt:i4>
      </vt:variant>
      <vt:variant>
        <vt:lpwstr>http://ru.wikipedia.org/wiki/%D0%9A%D0%B5%D0%BB%D1%8C%D0%B2%D0%B8%D0%BD</vt:lpwstr>
      </vt:variant>
      <vt:variant>
        <vt:lpwstr/>
      </vt:variant>
      <vt:variant>
        <vt:i4>7</vt:i4>
      </vt:variant>
      <vt:variant>
        <vt:i4>6</vt:i4>
      </vt:variant>
      <vt:variant>
        <vt:i4>0</vt:i4>
      </vt:variant>
      <vt:variant>
        <vt:i4>7</vt:i4>
      </vt:variant>
      <vt:variant>
        <vt:lpwstr>http://ru.wikipedia.org/wiki/%D0%96%D1%91%D0%BB%D1%82%D1%8B%D0%B9</vt:lpwstr>
      </vt:variant>
      <vt:variant>
        <vt:lpwstr/>
      </vt:variant>
      <vt:variant>
        <vt:i4>7</vt:i4>
      </vt:variant>
      <vt:variant>
        <vt:i4>6</vt:i4>
      </vt:variant>
      <vt:variant>
        <vt:i4>0</vt:i4>
      </vt:variant>
      <vt:variant>
        <vt:i4>7</vt:i4>
      </vt:variant>
      <vt:variant>
        <vt:lpwstr>http://ru.wikipedia.org/wiki/%D0%A0%D1%8D%D0%BB%D0%B5%D0%B5%D0%B2%D1%81%D0%BA%D0%BE%D0%B5_%D1%80%D0%B0%D1%81%D1%81%D0%B5%D1%8F%D0%BD%D0%B8%D0%B5</vt:lpwstr>
      </vt:variant>
      <vt:variant>
        <vt:lpwstr/>
      </vt:variant>
      <vt:variant>
        <vt:i4>7</vt:i4>
      </vt:variant>
      <vt:variant>
        <vt:i4>6</vt:i4>
      </vt:variant>
      <vt:variant>
        <vt:i4>0</vt:i4>
      </vt:variant>
      <vt:variant>
        <vt:i4>7</vt:i4>
      </vt:variant>
      <vt:variant>
        <vt:lpwstr>http://ru.wikipedia.org/wiki/%D0%90%D1%82%D0%BC%D0%BE%D1%81%D1%84%D0%B5%D1%80%D0%B0_%D0%97%D0%B5%D0%BC%D0%BB%D0%B8</vt:lpwstr>
      </vt:variant>
      <vt:variant>
        <vt:lpwstr/>
      </vt:variant>
      <vt:variant>
        <vt:i4>7</vt:i4>
      </vt:variant>
      <vt:variant>
        <vt:i4>6</vt:i4>
      </vt:variant>
      <vt:variant>
        <vt:i4>0</vt:i4>
      </vt:variant>
      <vt:variant>
        <vt:i4>7</vt:i4>
      </vt:variant>
      <vt:variant>
        <vt:lpwstr>http://ru.wikipedia.org/wiki/%D0%92%D0%BE%D0%B4%D0%BE%D1%80%D0%BE%D0%B4</vt:lpwstr>
      </vt:variant>
      <vt:variant>
        <vt:lpwstr/>
      </vt:variant>
      <vt:variant>
        <vt:i4>7</vt:i4>
      </vt:variant>
      <vt:variant>
        <vt:i4>6</vt:i4>
      </vt:variant>
      <vt:variant>
        <vt:i4>0</vt:i4>
      </vt:variant>
      <vt:variant>
        <vt:i4>7</vt:i4>
      </vt:variant>
      <vt:variant>
        <vt:lpwstr>http://ru.wikipedia.org/wiki/%D0%93%D0%B5%D0%BB%D0%B8%D0%B9</vt:lpwstr>
      </vt:variant>
      <vt:variant>
        <vt:lpwstr/>
      </vt:variant>
      <vt:variant>
        <vt:i4>7</vt:i4>
      </vt:variant>
      <vt:variant>
        <vt:i4>6</vt:i4>
      </vt:variant>
      <vt:variant>
        <vt:i4>0</vt:i4>
      </vt:variant>
      <vt:variant>
        <vt:i4>7</vt:i4>
      </vt:variant>
      <vt:variant>
        <vt:lpwstr>http://ru.wikipedia.org/wiki/%D0%A5%D0%B8%D0%BC%D0%B8%D1%87%D0%B5%D1%81%D0%BA%D0%B8%D0%B9_%D1%8D%D0%BB%D0%B5%D0%BC%D0%B5%D0%BD%D1%82</vt:lpwstr>
      </vt:variant>
      <vt:variant>
        <vt:lpwstr/>
      </vt:variant>
      <vt:variant>
        <vt:i4>7</vt:i4>
      </vt:variant>
      <vt:variant>
        <vt:i4>6</vt:i4>
      </vt:variant>
      <vt:variant>
        <vt:i4>0</vt:i4>
      </vt:variant>
      <vt:variant>
        <vt:i4>7</vt:i4>
      </vt:variant>
      <vt:variant>
        <vt:lpwstr>http://ru.wikipedia.org/wiki/%D0%96%D0%B5%D0%BB%D0%B5%D0%B7%D0%BE</vt:lpwstr>
      </vt:variant>
      <vt:variant>
        <vt:lpwstr/>
      </vt:variant>
      <vt:variant>
        <vt:i4>7</vt:i4>
      </vt:variant>
      <vt:variant>
        <vt:i4>6</vt:i4>
      </vt:variant>
      <vt:variant>
        <vt:i4>0</vt:i4>
      </vt:variant>
      <vt:variant>
        <vt:i4>7</vt:i4>
      </vt:variant>
      <vt:variant>
        <vt:lpwstr>http://ru.wikipedia.org/wiki/%D0%9D%D0%B8%D0%BA%D0%B5%D0%BB%D1%8C</vt:lpwstr>
      </vt:variant>
      <vt:variant>
        <vt:lpwstr/>
      </vt:variant>
      <vt:variant>
        <vt:i4>7</vt:i4>
      </vt:variant>
      <vt:variant>
        <vt:i4>6</vt:i4>
      </vt:variant>
      <vt:variant>
        <vt:i4>0</vt:i4>
      </vt:variant>
      <vt:variant>
        <vt:i4>7</vt:i4>
      </vt:variant>
      <vt:variant>
        <vt:lpwstr>http://ru.wikipedia.org/wiki/%D0%9A%D0%B8%D1%81%D0%BB%D0%BE%D1%80%D0%BE%D0%B4</vt:lpwstr>
      </vt:variant>
      <vt:variant>
        <vt:lpwstr/>
      </vt:variant>
      <vt:variant>
        <vt:i4>7</vt:i4>
      </vt:variant>
      <vt:variant>
        <vt:i4>6</vt:i4>
      </vt:variant>
      <vt:variant>
        <vt:i4>0</vt:i4>
      </vt:variant>
      <vt:variant>
        <vt:i4>7</vt:i4>
      </vt:variant>
      <vt:variant>
        <vt:lpwstr>http://ru.wikipedia.org/wiki/%D0%90%D0%B7%D0%BE%D1%82</vt:lpwstr>
      </vt:variant>
      <vt:variant>
        <vt:lpwstr/>
      </vt:variant>
      <vt:variant>
        <vt:i4>7</vt:i4>
      </vt:variant>
      <vt:variant>
        <vt:i4>6</vt:i4>
      </vt:variant>
      <vt:variant>
        <vt:i4>0</vt:i4>
      </vt:variant>
      <vt:variant>
        <vt:i4>7</vt:i4>
      </vt:variant>
      <vt:variant>
        <vt:lpwstr>http://ru.wikipedia.org/wiki/%D0%9A%D1%80%D0%B5%D0%BC%D0%BD%D0%B8%D0%B9</vt:lpwstr>
      </vt:variant>
      <vt:variant>
        <vt:lpwstr/>
      </vt:variant>
      <vt:variant>
        <vt:i4>7</vt:i4>
      </vt:variant>
      <vt:variant>
        <vt:i4>6</vt:i4>
      </vt:variant>
      <vt:variant>
        <vt:i4>0</vt:i4>
      </vt:variant>
      <vt:variant>
        <vt:i4>7</vt:i4>
      </vt:variant>
      <vt:variant>
        <vt:lpwstr>http://ru.wikipedia.org/wiki/%D0%A1%D0%B5%D1%80%D0%B0</vt:lpwstr>
      </vt:variant>
      <vt:variant>
        <vt:lpwstr/>
      </vt:variant>
      <vt:variant>
        <vt:i4>7</vt:i4>
      </vt:variant>
      <vt:variant>
        <vt:i4>6</vt:i4>
      </vt:variant>
      <vt:variant>
        <vt:i4>0</vt:i4>
      </vt:variant>
      <vt:variant>
        <vt:i4>7</vt:i4>
      </vt:variant>
      <vt:variant>
        <vt:lpwstr>http://ru.wikipedia.org/wiki/%D0%9C%D0%B0%D0%B3%D0%BD%D0%B8%D0%B9</vt:lpwstr>
      </vt:variant>
      <vt:variant>
        <vt:lpwstr/>
      </vt:variant>
      <vt:variant>
        <vt:i4>7</vt:i4>
      </vt:variant>
      <vt:variant>
        <vt:i4>6</vt:i4>
      </vt:variant>
      <vt:variant>
        <vt:i4>0</vt:i4>
      </vt:variant>
      <vt:variant>
        <vt:i4>7</vt:i4>
      </vt:variant>
      <vt:variant>
        <vt:lpwstr>http://ru.wikipedia.org/wiki/%D0%A3%D0%B3%D0%BB%D0%B5%D1%80%D0%BE%D0%B4</vt:lpwstr>
      </vt:variant>
      <vt:variant>
        <vt:lpwstr/>
      </vt:variant>
      <vt:variant>
        <vt:i4>7</vt:i4>
      </vt:variant>
      <vt:variant>
        <vt:i4>6</vt:i4>
      </vt:variant>
      <vt:variant>
        <vt:i4>0</vt:i4>
      </vt:variant>
      <vt:variant>
        <vt:i4>7</vt:i4>
      </vt:variant>
      <vt:variant>
        <vt:lpwstr>http://ru.wikipedia.org/wiki/%D0%9D%D0%B5%D0%BE%D0%BD</vt:lpwstr>
      </vt:variant>
      <vt:variant>
        <vt:lpwstr/>
      </vt:variant>
      <vt:variant>
        <vt:i4>7</vt:i4>
      </vt:variant>
      <vt:variant>
        <vt:i4>6</vt:i4>
      </vt:variant>
      <vt:variant>
        <vt:i4>0</vt:i4>
      </vt:variant>
      <vt:variant>
        <vt:i4>7</vt:i4>
      </vt:variant>
      <vt:variant>
        <vt:lpwstr>http://ru.wikipedia.org/wiki/%D0%9A%D0%B0%D0%BB%D1%8C%D1%86%D0%B8%D0%B9</vt:lpwstr>
      </vt:variant>
      <vt:variant>
        <vt:lpwstr/>
      </vt:variant>
      <vt:variant>
        <vt:i4>7</vt:i4>
      </vt:variant>
      <vt:variant>
        <vt:i4>6</vt:i4>
      </vt:variant>
      <vt:variant>
        <vt:i4>0</vt:i4>
      </vt:variant>
      <vt:variant>
        <vt:i4>7</vt:i4>
      </vt:variant>
      <vt:variant>
        <vt:lpwstr>http://ru.wikipedia.org/wiki/%D0%A5%D1%80%D0%BE%D0%BC</vt:lpwstr>
      </vt:variant>
      <vt:variant>
        <vt:lpwstr/>
      </vt:variant>
      <vt:variant>
        <vt:i4>7</vt:i4>
      </vt:variant>
      <vt:variant>
        <vt:i4>6</vt:i4>
      </vt:variant>
      <vt:variant>
        <vt:i4>0</vt:i4>
      </vt:variant>
      <vt:variant>
        <vt:i4>7</vt:i4>
      </vt:variant>
      <vt:variant>
        <vt:lpwstr>http://ru.wikipedia.org/wiki/%D1%EE%EB%ED%F6%E5</vt:lpwstr>
      </vt:variant>
      <vt:variant>
        <vt:lpwstr>.D0.A1.D0.BE.D0.BB.D0.BD.D0.B5.D1.87.D0.BD.D0.BE.D0.B5_.D1.8F.D0.B4.D1.80.D0.BE</vt:lpwstr>
      </vt:variant>
      <vt:variant>
        <vt:i4>7</vt:i4>
      </vt:variant>
      <vt:variant>
        <vt:i4>6</vt:i4>
      </vt:variant>
      <vt:variant>
        <vt:i4>0</vt:i4>
      </vt:variant>
      <vt:variant>
        <vt:i4>7</vt:i4>
      </vt:variant>
      <vt:variant>
        <vt:lpwstr>http://ru.wikipedia.org/wiki/%D0%A2%D0%B5%D1%80%D0%BC%D0%BE%D1%8F%D0%B4%D0%B5%D1%80%D0%BD%D0%B0%D1%8F_%D1%80%D0%B5%D0%B0%D0%BA%D1%86%D0%B8%D1%8F</vt:lpwstr>
      </vt:variant>
      <vt:variant>
        <vt:lpwstr/>
      </vt:variant>
      <vt:variant>
        <vt:i4>7</vt:i4>
      </vt:variant>
      <vt:variant>
        <vt:i4>6</vt:i4>
      </vt:variant>
      <vt:variant>
        <vt:i4>0</vt:i4>
      </vt:variant>
      <vt:variant>
        <vt:i4>7</vt:i4>
      </vt:variant>
      <vt:variant>
        <vt:lpwstr>http://ru.wikipedia.org/wiki/%D0%92%D0%BE%D0%B4%D0%BE%D1%80%D0%BE%D0%B4</vt:lpwstr>
      </vt:variant>
      <vt:variant>
        <vt:lpwstr/>
      </vt:variant>
      <vt:variant>
        <vt:i4>7</vt:i4>
      </vt:variant>
      <vt:variant>
        <vt:i4>6</vt:i4>
      </vt:variant>
      <vt:variant>
        <vt:i4>0</vt:i4>
      </vt:variant>
      <vt:variant>
        <vt:i4>7</vt:i4>
      </vt:variant>
      <vt:variant>
        <vt:lpwstr>http://ru.wikipedia.org/wiki/%D0%93%D0%B5%D0%BB%D0%B8%D0%B9</vt:lpwstr>
      </vt:variant>
      <vt:variant>
        <vt:lpwstr/>
      </vt:variant>
      <vt:variant>
        <vt:i4>7</vt:i4>
      </vt:variant>
      <vt:variant>
        <vt:i4>6</vt:i4>
      </vt:variant>
      <vt:variant>
        <vt:i4>0</vt:i4>
      </vt:variant>
      <vt:variant>
        <vt:i4>7</vt:i4>
      </vt:variant>
      <vt:variant>
        <vt:lpwstr>http://ru.wikipedia.org/wiki/%D0%A2%D0%BE%D0%BD%D0%BD%D0%B0</vt:lpwstr>
      </vt:variant>
      <vt:variant>
        <vt:lpwstr/>
      </vt:variant>
      <vt:variant>
        <vt:i4>7</vt:i4>
      </vt:variant>
      <vt:variant>
        <vt:i4>6</vt:i4>
      </vt:variant>
      <vt:variant>
        <vt:i4>0</vt:i4>
      </vt:variant>
      <vt:variant>
        <vt:i4>7</vt:i4>
      </vt:variant>
      <vt:variant>
        <vt:lpwstr>http://ru.wikipedia.org/wiki/%D0%92%D0%B5%D1%89%D0%B5%D1%81%D1%82%D0%B2%D0%BE</vt:lpwstr>
      </vt:variant>
      <vt:variant>
        <vt:lpwstr/>
      </vt:variant>
      <vt:variant>
        <vt:i4>7</vt:i4>
      </vt:variant>
      <vt:variant>
        <vt:i4>6</vt:i4>
      </vt:variant>
      <vt:variant>
        <vt:i4>0</vt:i4>
      </vt:variant>
      <vt:variant>
        <vt:i4>7</vt:i4>
      </vt:variant>
      <vt:variant>
        <vt:lpwstr>http://ru.wikipedia.org/wiki/%D0%AD%D0%BD%D0%B5%D1%80%D0%B3%D0%B8%D1%8F</vt:lpwstr>
      </vt:variant>
      <vt:variant>
        <vt:lpwstr/>
      </vt:variant>
      <vt:variant>
        <vt:i4>7</vt:i4>
      </vt:variant>
      <vt:variant>
        <vt:i4>6</vt:i4>
      </vt:variant>
      <vt:variant>
        <vt:i4>0</vt:i4>
      </vt:variant>
      <vt:variant>
        <vt:i4>7</vt:i4>
      </vt:variant>
      <vt:variant>
        <vt:lpwstr>http://ru.wikipedia.org/wiki/%D0%9D%D0%B5%D0%B9%D1%82%D1%80%D0%B8%D0%BD%D0%BE</vt:lpwstr>
      </vt:variant>
      <vt:variant>
        <vt:lpwstr/>
      </vt:variant>
      <vt:variant>
        <vt:i4>7</vt:i4>
      </vt:variant>
      <vt:variant>
        <vt:i4>6</vt:i4>
      </vt:variant>
      <vt:variant>
        <vt:i4>0</vt:i4>
      </vt:variant>
      <vt:variant>
        <vt:i4>7</vt:i4>
      </vt:variant>
      <vt:variant>
        <vt:lpwstr>http://ru.wikipedia.org/wiki/%D0%92%D0%B5%D0%BD%D0%B5%D1%80%D0%B0</vt:lpwstr>
      </vt:variant>
      <vt:variant>
        <vt:lpwstr/>
      </vt:variant>
      <vt:variant>
        <vt:i4>7</vt:i4>
      </vt:variant>
      <vt:variant>
        <vt:i4>6</vt:i4>
      </vt:variant>
      <vt:variant>
        <vt:i4>0</vt:i4>
      </vt:variant>
      <vt:variant>
        <vt:i4>7</vt:i4>
      </vt:variant>
      <vt:variant>
        <vt:lpwstr>http://ru.wikipedia.org/wiki/%D0%A4%D0%BE%D1%82%D0%BE%D1%81%D1%84%D0%B5%D1%80%D0%B0</vt:lpwstr>
      </vt:variant>
      <vt:variant>
        <vt:lpwstr/>
      </vt:variant>
      <vt:variant>
        <vt:i4>7</vt:i4>
      </vt:variant>
      <vt:variant>
        <vt:i4>6</vt:i4>
      </vt:variant>
      <vt:variant>
        <vt:i4>0</vt:i4>
      </vt:variant>
      <vt:variant>
        <vt:i4>7</vt:i4>
      </vt:variant>
      <vt:variant>
        <vt:lpwstr>http://ru.wikipedia.org/wiki/%D0%9A%D0%B8%D0%BD%D0%B5%D1%82%D0%B8%D1%87%D0%B5%D1%81%D0%BA%D0%B0%D1%8F_%D1%8D%D0%BD%D0%B5%D1%80%D0%B3%D0%B8%D1%8F</vt:lpwstr>
      </vt:variant>
      <vt:variant>
        <vt:lpwstr/>
      </vt:variant>
      <vt:variant>
        <vt:i4>7</vt:i4>
      </vt:variant>
      <vt:variant>
        <vt:i4>6</vt:i4>
      </vt:variant>
      <vt:variant>
        <vt:i4>0</vt:i4>
      </vt:variant>
      <vt:variant>
        <vt:i4>7</vt:i4>
      </vt:variant>
      <vt:variant>
        <vt:lpwstr>http://ru.wikipedia.org/wiki/%D0%9A%D0%B8%D0%BB%D0%BE%D0%BC%D0%B5%D1%82%D1%80</vt:lpwstr>
      </vt:variant>
      <vt:variant>
        <vt:lpwstr/>
      </vt:variant>
      <vt:variant>
        <vt:i4>7</vt:i4>
      </vt:variant>
      <vt:variant>
        <vt:i4>6</vt:i4>
      </vt:variant>
      <vt:variant>
        <vt:i4>0</vt:i4>
      </vt:variant>
      <vt:variant>
        <vt:i4>7</vt:i4>
      </vt:variant>
      <vt:variant>
        <vt:lpwstr>http://ru.wikipedia.org/wiki/%D0%9F%D1%80%D0%BE%D1%82%D1%83%D0%B1%D0%B5%D1%80%D0%B0%D0%BD%D0%B5%D1%86</vt:lpwstr>
      </vt:variant>
      <vt:variant>
        <vt:lpwstr/>
      </vt:variant>
      <vt:variant>
        <vt:i4>7</vt:i4>
      </vt:variant>
      <vt:variant>
        <vt:i4>6</vt:i4>
      </vt:variant>
      <vt:variant>
        <vt:i4>0</vt:i4>
      </vt:variant>
      <vt:variant>
        <vt:i4>7</vt:i4>
      </vt:variant>
      <vt:variant>
        <vt:lpwstr>http://ru.wikipedia.org/wiki/%D0%A1%D0%BE%D0%BB%D0%BD%D0%B5%D1%87%D0%BD%D0%B0%D1%8F_%D0%BA%D0%BE%D1%80%D0%BE%D0%BD%D0%B0</vt:lpwstr>
      </vt:variant>
      <vt:variant>
        <vt:lpwstr/>
      </vt:variant>
      <vt:variant>
        <vt:i4>7</vt:i4>
      </vt:variant>
      <vt:variant>
        <vt:i4>6</vt:i4>
      </vt:variant>
      <vt:variant>
        <vt:i4>0</vt:i4>
      </vt:variant>
      <vt:variant>
        <vt:i4>7</vt:i4>
      </vt:variant>
      <vt:variant>
        <vt:lpwstr>http://ru.wikipedia.org/wiki/%D0%A1%D0%BE%D0%BB%D0%BD%D0%B5%D1%87%D0%BD%D1%8B%D0%B9_%D0%B2%D0%B5%D1%82%D0%B5%D1%80</vt:lpwstr>
      </vt:variant>
      <vt:variant>
        <vt:lpwstr/>
      </vt:variant>
      <vt:variant>
        <vt:i4>7</vt:i4>
      </vt:variant>
      <vt:variant>
        <vt:i4>6</vt:i4>
      </vt:variant>
      <vt:variant>
        <vt:i4>0</vt:i4>
      </vt:variant>
      <vt:variant>
        <vt:i4>7</vt:i4>
      </vt:variant>
      <vt:variant>
        <vt:lpwstr>http://ru.wikipedia.org/wiki/%D0%98%D0%BE%D0%BD</vt:lpwstr>
      </vt:variant>
      <vt:variant>
        <vt:lpwstr/>
      </vt:variant>
      <vt:variant>
        <vt:i4>7</vt:i4>
      </vt:variant>
      <vt:variant>
        <vt:i4>6</vt:i4>
      </vt:variant>
      <vt:variant>
        <vt:i4>0</vt:i4>
      </vt:variant>
      <vt:variant>
        <vt:i4>7</vt:i4>
      </vt:variant>
      <vt:variant>
        <vt:lpwstr>http://ru.wikipedia.org/wiki/%D0%93%D0%B5%D0%BB%D0%B8%D0%BE%D1%81%D1%84%D0%B5%D1%80%D0%B0</vt:lpwstr>
      </vt:variant>
      <vt:variant>
        <vt:lpwstr/>
      </vt:variant>
      <vt:variant>
        <vt:i4>7</vt:i4>
      </vt:variant>
      <vt:variant>
        <vt:i4>6</vt:i4>
      </vt:variant>
      <vt:variant>
        <vt:i4>0</vt:i4>
      </vt:variant>
      <vt:variant>
        <vt:i4>7</vt:i4>
      </vt:variant>
      <vt:variant>
        <vt:lpwstr>http://ru.wikipedia.org/wiki/%D0%9F%D0%BB%D0%B0%D0%B7%D0%BC%D0%B0</vt:lpwstr>
      </vt:variant>
      <vt:variant>
        <vt:lpwstr/>
      </vt:variant>
      <vt:variant>
        <vt:i4>7</vt:i4>
      </vt:variant>
      <vt:variant>
        <vt:i4>6</vt:i4>
      </vt:variant>
      <vt:variant>
        <vt:i4>0</vt:i4>
      </vt:variant>
      <vt:variant>
        <vt:i4>7</vt:i4>
      </vt:variant>
      <vt:variant>
        <vt:lpwstr>http://ru.wikipedia.org/wiki/%D0%AD%D0%BB%D0%B5%D0%BA%D1%82%D1%80%D0%B8%D1%87%D0%B5%D1%81%D0%BA%D0%B0%D1%8F_%D0%BF%D1%80%D0%BE%D0%B2%D0%BE%D0%B4%D0%B8%D0%BC%D0%BE%D1%81%D1%82%D1%8C</vt:lpwstr>
      </vt:variant>
      <vt:variant>
        <vt:lpwstr/>
      </vt:variant>
      <vt:variant>
        <vt:i4>7</vt:i4>
      </vt:variant>
      <vt:variant>
        <vt:i4>6</vt:i4>
      </vt:variant>
      <vt:variant>
        <vt:i4>0</vt:i4>
      </vt:variant>
      <vt:variant>
        <vt:i4>7</vt:i4>
      </vt:variant>
      <vt:variant>
        <vt:lpwstr>http://ru.wikipedia.org/wiki/%D0%AD%D0%BB%D0%B5%D0%BA%D1%82%D1%80%D0%B8%D1%87%D0%B5%D1%81%D0%BA%D0%B8%D0%B5_%D1%82%D0%BE%D0%BA%D0%B8</vt:lpwstr>
      </vt:variant>
      <vt:variant>
        <vt:lpwstr/>
      </vt:variant>
      <vt:variant>
        <vt:i4>7</vt:i4>
      </vt:variant>
      <vt:variant>
        <vt:i4>6</vt:i4>
      </vt:variant>
      <vt:variant>
        <vt:i4>0</vt:i4>
      </vt:variant>
      <vt:variant>
        <vt:i4>7</vt:i4>
      </vt:variant>
      <vt:variant>
        <vt:lpwstr>http://ru.wikipedia.org/wiki/%D0%9C%D0%B0%D0%B3%D0%BD%D0%B8%D1%82%D0%BD%D0%BE%D0%B5_%D0%BF%D0%BE%D0%BB%D0%B5</vt:lpwstr>
      </vt:variant>
      <vt:variant>
        <vt:lpwstr/>
      </vt:variant>
      <vt:variant>
        <vt:i4>7</vt:i4>
      </vt:variant>
      <vt:variant>
        <vt:i4>6</vt:i4>
      </vt:variant>
      <vt:variant>
        <vt:i4>0</vt:i4>
      </vt:variant>
      <vt:variant>
        <vt:i4>7</vt:i4>
      </vt:variant>
      <vt:variant>
        <vt:lpwstr>http://ru.wikipedia.org/wiki/%D0%9A%D0%BE%D0%BD%D0%B2%D0%B5%D0%BA%D1%82%D0%B8%D0%B2%D0%BD%D0%B0%D1%8F_%D0%B7%D0%BE%D0%BD%D0%B0</vt:lpwstr>
      </vt:variant>
      <vt:variant>
        <vt:lpwstr/>
      </vt:variant>
      <vt:variant>
        <vt:i4>7</vt:i4>
      </vt:variant>
      <vt:variant>
        <vt:i4>6</vt:i4>
      </vt:variant>
      <vt:variant>
        <vt:i4>0</vt:i4>
      </vt:variant>
      <vt:variant>
        <vt:i4>7</vt:i4>
      </vt:variant>
      <vt:variant>
        <vt:lpwstr>http://ru.wikipedia.org/wiki/%D0%9C%D0%B0%D0%B3%D0%BD%D0%B8%D1%82%D0%BD%D0%BE%D0%B5_%D0%B4%D0%B8%D0%BD%D0%B0%D0%BC%D0%BE</vt:lpwstr>
      </vt:variant>
      <vt:variant>
        <vt:lpwstr/>
      </vt:variant>
      <vt:variant>
        <vt:i4>7</vt:i4>
      </vt:variant>
      <vt:variant>
        <vt:i4>6</vt:i4>
      </vt:variant>
      <vt:variant>
        <vt:i4>0</vt:i4>
      </vt:variant>
      <vt:variant>
        <vt:i4>7</vt:i4>
      </vt:variant>
      <vt:variant>
        <vt:lpwstr>http://ru.wikipedia.org/w/index.php?title=%D0%9C%D0%B0%D0%B3%D0%BD%D0%B8%D1%82%D0%BD%D0%B0%D1%8F_%D0%BF%D0%BB%D0%B0%D0%B2%D1%83%D1%87%D0%B5%D1%81%D1%82%D1%8C&amp;action=edit&amp;redlink=1</vt:lpwstr>
      </vt:variant>
      <vt:variant>
        <vt:lpwstr/>
      </vt:variant>
      <vt:variant>
        <vt:i4>7</vt:i4>
      </vt:variant>
      <vt:variant>
        <vt:i4>6</vt:i4>
      </vt:variant>
      <vt:variant>
        <vt:i4>0</vt:i4>
      </vt:variant>
      <vt:variant>
        <vt:i4>7</vt:i4>
      </vt:variant>
      <vt:variant>
        <vt:lpwstr>http://ru.wikipedia.org/wiki/%D0%A4%D0%BE%D1%82%D0%BE%D1%81%D1%84%D0%B5%D1%80%D0%B0</vt:lpwstr>
      </vt:variant>
      <vt:variant>
        <vt:lpwstr/>
      </vt:variant>
      <vt:variant>
        <vt:i4>7</vt:i4>
      </vt:variant>
      <vt:variant>
        <vt:i4>6</vt:i4>
      </vt:variant>
      <vt:variant>
        <vt:i4>0</vt:i4>
      </vt:variant>
      <vt:variant>
        <vt:i4>7</vt:i4>
      </vt:variant>
      <vt:variant>
        <vt:lpwstr>http://ru.wikipedia.org/wiki/%D0%A1%D0%BE%D0%BB%D0%BD%D0%B5%D1%87%D0%BD%D1%8B%D0%B5_%D0%BF%D1%8F%D1%82%D0%BD%D0%B0</vt:lpwstr>
      </vt:variant>
      <vt:variant>
        <vt:lpwstr/>
      </vt:variant>
      <vt:variant>
        <vt:i4>7</vt:i4>
      </vt:variant>
      <vt:variant>
        <vt:i4>6</vt:i4>
      </vt:variant>
      <vt:variant>
        <vt:i4>0</vt:i4>
      </vt:variant>
      <vt:variant>
        <vt:i4>7</vt:i4>
      </vt:variant>
      <vt:variant>
        <vt:lpwstr>http://ru.wikipedia.org/wiki/%D0%A1%D0%BE%D0%BB%D0%BD%D0%B5%D1%87%D0%BD%D1%8B%D0%B5_%D0%B2%D1%81%D0%BF%D1%8B%D1%88%D0%BA%D0%B8</vt:lpwstr>
      </vt:variant>
      <vt:variant>
        <vt:lpwstr/>
      </vt:variant>
      <vt:variant>
        <vt:i4>7</vt:i4>
      </vt:variant>
      <vt:variant>
        <vt:i4>6</vt:i4>
      </vt:variant>
      <vt:variant>
        <vt:i4>0</vt:i4>
      </vt:variant>
      <vt:variant>
        <vt:i4>7</vt:i4>
      </vt:variant>
      <vt:variant>
        <vt:lpwstr>http://ru.wikipedia.org/wiki/%D0%9A%D0%BE%D1%80%D0%BE%D0%BD%D0%B0%D0%BB%D1%8C%D0%BD%D1%8B%D0%B5_%D0%B2%D1%8B%D0%B1%D1%80%D0%BE%D1%81%D1%8B_%D0%BC%D0%B0%D1%81%D1%81%D1%8B</vt:lpwstr>
      </vt:variant>
      <vt:variant>
        <vt:lpwstr/>
      </vt:variant>
      <vt:variant>
        <vt:i4>7</vt:i4>
      </vt:variant>
      <vt:variant>
        <vt:i4>6</vt:i4>
      </vt:variant>
      <vt:variant>
        <vt:i4>0</vt:i4>
      </vt:variant>
      <vt:variant>
        <vt:i4>7</vt:i4>
      </vt:variant>
      <vt:variant>
        <vt:lpwstr>http://ru.wikipedia.org/wiki/%D0%A1%D0%BE%D0%BB%D0%BD%D0%B5%D1%87%D0%BD%D1%8B%D0%B9_%D0%B2%D0%B5%D1%82%D0%B5%D1%80</vt:lpwstr>
      </vt:variant>
      <vt:variant>
        <vt:lpwstr/>
      </vt:variant>
      <vt:variant>
        <vt:i4>7</vt:i4>
      </vt:variant>
      <vt:variant>
        <vt:i4>6</vt:i4>
      </vt:variant>
      <vt:variant>
        <vt:i4>0</vt:i4>
      </vt:variant>
      <vt:variant>
        <vt:i4>7</vt:i4>
      </vt:variant>
      <vt:variant>
        <vt:lpwstr>http://ru.wikipedia.org/wiki/%D0%A4%D0%BE%D1%80%D0%B1%D1%83%D1%88-%D1%8D%D1%84%D1%84%D0%B5%D0%BA%D1%82</vt:lpwstr>
      </vt:variant>
      <vt:variant>
        <vt:lpwstr/>
      </vt:variant>
      <vt:variant>
        <vt:i4>7</vt:i4>
      </vt:variant>
      <vt:variant>
        <vt:i4>6</vt:i4>
      </vt:variant>
      <vt:variant>
        <vt:i4>0</vt:i4>
      </vt:variant>
      <vt:variant>
        <vt:i4>7</vt:i4>
      </vt:variant>
      <vt:variant>
        <vt:lpwstr>http://ru.wikipedia.org/wiki/%D0%93%D0%B5%D0%BE%D0%BC%D0%B0%D0%B3%D0%BD%D0%B8%D1%82%D0%BD%D0%B0%D1%8F_%D0%B0%D0%BA%D1%82%D0%B8%D0%B2%D0%BD%D0%BE%D1%81%D1%82%D1%8C</vt:lpwstr>
      </vt:variant>
      <vt:variant>
        <vt:lpwstr/>
      </vt:variant>
      <vt:variant>
        <vt:i4>7</vt:i4>
      </vt:variant>
      <vt:variant>
        <vt:i4>6</vt:i4>
      </vt:variant>
      <vt:variant>
        <vt:i4>0</vt:i4>
      </vt:variant>
      <vt:variant>
        <vt:i4>7</vt:i4>
      </vt:variant>
      <vt:variant>
        <vt:lpwstr>http://ru.wikipedia.org/wiki/%D0%93%D0%B5%D0%BE%D0%BC%D0%B0%D0%B3%D0%BD%D0%B8%D1%82%D0%BD%D0%B0%D1%8F_%D0%B1%D1%83%D1%80%D1%8F</vt:lpwstr>
      </vt:variant>
      <vt:variant>
        <vt:lpwstr/>
      </vt:variant>
      <vt:variant>
        <vt:i4>7</vt:i4>
      </vt:variant>
      <vt:variant>
        <vt:i4>6</vt:i4>
      </vt:variant>
      <vt:variant>
        <vt:i4>0</vt:i4>
      </vt:variant>
      <vt:variant>
        <vt:i4>7</vt:i4>
      </vt:variant>
      <vt:variant>
        <vt:lpwstr>http://ru.wikipedia.org/wiki/%D0%AF%D0%B4%D0%B5%D1%80%D0%BD%D1%8B%D0%B5_%D1%80%D0%B5%D0%B0%D0%BA%D1%86%D0%B8%D0%B8</vt:lpwstr>
      </vt:variant>
      <vt:variant>
        <vt:lpwstr/>
      </vt:variant>
      <vt:variant>
        <vt:i4>7</vt:i4>
      </vt:variant>
      <vt:variant>
        <vt:i4>6</vt:i4>
      </vt:variant>
      <vt:variant>
        <vt:i4>0</vt:i4>
      </vt:variant>
      <vt:variant>
        <vt:i4>7</vt:i4>
      </vt:variant>
      <vt:variant>
        <vt:lpwstr>http://ru.wikipedia.org/wiki/%D0%9D%D0%B5%D0%B9%D1%82%D1%80%D0%B8%D0%BD%D0%BE</vt:lpwstr>
      </vt:variant>
      <vt:variant>
        <vt:lpwstr/>
      </vt:variant>
      <vt:variant>
        <vt:i4>7</vt:i4>
      </vt:variant>
      <vt:variant>
        <vt:i4>6</vt:i4>
      </vt:variant>
      <vt:variant>
        <vt:i4>0</vt:i4>
      </vt:variant>
      <vt:variant>
        <vt:i4>7</vt:i4>
      </vt:variant>
      <vt:variant>
        <vt:lpwstr>http://ru.wikipedia.org/wiki/%D0%97%D0%B5%D0%BC%D0%BB%D1%8F</vt:lpwstr>
      </vt:variant>
      <vt:variant>
        <vt:lpwstr/>
      </vt:variant>
      <vt:variant>
        <vt:i4>7</vt:i4>
      </vt:variant>
      <vt:variant>
        <vt:i4>6</vt:i4>
      </vt:variant>
      <vt:variant>
        <vt:i4>0</vt:i4>
      </vt:variant>
      <vt:variant>
        <vt:i4>7</vt:i4>
      </vt:variant>
      <vt:variant>
        <vt:lpwstr>http://ru.wikipedia.org/w/index.php?title=%D0%A1%D1%82%D0%B0%D0%BD%D0%B4%D0%B0%D1%80%D1%82%D0%BD%D0%B0%D1%8F_%D1%81%D0%BE%D0%BB%D0%BD%D0%B5%D1%87%D0%BD%D0%B0%D1%8F_%D0%BC%D0%BE%D0%B4%D0%B5%D0%BB%D1%8C&amp;action=edit&amp;redlink=1</vt:lpwstr>
      </vt:variant>
      <vt:variant>
        <vt:lpwstr/>
      </vt:variant>
      <vt:variant>
        <vt:i4>7</vt:i4>
      </vt:variant>
      <vt:variant>
        <vt:i4>6</vt:i4>
      </vt:variant>
      <vt:variant>
        <vt:i4>0</vt:i4>
      </vt:variant>
      <vt:variant>
        <vt:i4>7</vt:i4>
      </vt:variant>
      <vt:variant>
        <vt:lpwstr>http://ru.wikipedia.org/wiki/%D0%A4%D0%BE%D1%82%D0%BE%D1%81%D1%84%D0%B5%D1%80%D0%B0</vt:lpwstr>
      </vt:variant>
      <vt:variant>
        <vt:lpwstr/>
      </vt:variant>
      <vt:variant>
        <vt:i4>7</vt:i4>
      </vt:variant>
      <vt:variant>
        <vt:i4>6</vt:i4>
      </vt:variant>
      <vt:variant>
        <vt:i4>0</vt:i4>
      </vt:variant>
      <vt:variant>
        <vt:i4>7</vt:i4>
      </vt:variant>
      <vt:variant>
        <vt:lpwstr>http://ru.wikipedia.org/wiki/%D0%9A%D0%B5%D0%BB%D1%8C%D0%B2%D0%B8%D0%BD</vt:lpwstr>
      </vt:variant>
      <vt:variant>
        <vt:lpwstr/>
      </vt:variant>
      <vt:variant>
        <vt:i4>7</vt:i4>
      </vt:variant>
      <vt:variant>
        <vt:i4>6</vt:i4>
      </vt:variant>
      <vt:variant>
        <vt:i4>0</vt:i4>
      </vt:variant>
      <vt:variant>
        <vt:i4>7</vt:i4>
      </vt:variant>
      <vt:variant>
        <vt:lpwstr>http://ru.wikipedia.org/wiki/%D0%A1%D0%BE%D0%BB%D0%BD%D0%B5%D1%87%D0%BD%D0%B0%D1%8F_%D0%BA%D0%BE%D1%80%D0%BE%D0%BD%D0%B0</vt:lpwstr>
      </vt:variant>
      <vt:variant>
        <vt:lpwstr/>
      </vt:variant>
      <vt:variant>
        <vt:i4>7</vt:i4>
      </vt:variant>
      <vt:variant>
        <vt:i4>6</vt:i4>
      </vt:variant>
      <vt:variant>
        <vt:i4>0</vt:i4>
      </vt:variant>
      <vt:variant>
        <vt:i4>7</vt:i4>
      </vt:variant>
      <vt:variant>
        <vt:lpwstr>http://ru.wikipedia.org/wiki/%D0%A2%D0%B5%D0%BF%D0%BB%D0%BE%D0%BF%D0%B5%D1%80%D0%B5%D0%B4%D0%B0%D1%87%D0%B0</vt:lpwstr>
      </vt:variant>
      <vt:variant>
        <vt:lpwstr/>
      </vt:variant>
      <vt:variant>
        <vt:i4>7</vt:i4>
      </vt:variant>
      <vt:variant>
        <vt:i4>6</vt:i4>
      </vt:variant>
      <vt:variant>
        <vt:i4>0</vt:i4>
      </vt:variant>
      <vt:variant>
        <vt:i4>7</vt:i4>
      </vt:variant>
      <vt:variant>
        <vt:lpwstr>http://ru.wikipedia.org/wiki/%D0%90%D1%80%D0%B8%D1%81%D1%82%D0%B0%D1%80%D1%85_%D0%A1%D0%B0%D0%BC%D0%BE%D1%81%D1%81%D0%BA%D0%B8%D0%B9</vt:lpwstr>
      </vt:variant>
      <vt:variant>
        <vt:lpwstr/>
      </vt:variant>
      <vt:variant>
        <vt:i4>7</vt:i4>
      </vt:variant>
      <vt:variant>
        <vt:i4>6</vt:i4>
      </vt:variant>
      <vt:variant>
        <vt:i4>0</vt:i4>
      </vt:variant>
      <vt:variant>
        <vt:i4>7</vt:i4>
      </vt:variant>
      <vt:variant>
        <vt:lpwstr>http://ru.wikipedia.org/wiki/%D0%9B%D1%83%D0%BD%D0%B0</vt:lpwstr>
      </vt:variant>
      <vt:variant>
        <vt:lpwstr/>
      </vt:variant>
      <vt:variant>
        <vt:i4>7</vt:i4>
      </vt:variant>
      <vt:variant>
        <vt:i4>6</vt:i4>
      </vt:variant>
      <vt:variant>
        <vt:i4>0</vt:i4>
      </vt:variant>
      <vt:variant>
        <vt:i4>7</vt:i4>
      </vt:variant>
      <vt:variant>
        <vt:lpwstr>http://ru.wikipedia.org/wiki/%D0%A4%D0%B0%D0%B7%D1%8B_%D0%9B%D1%83%D0%BD%D1%8B</vt:lpwstr>
      </vt:variant>
      <vt:variant>
        <vt:lpwstr/>
      </vt:variant>
      <vt:variant>
        <vt:i4>7</vt:i4>
      </vt:variant>
      <vt:variant>
        <vt:i4>6</vt:i4>
      </vt:variant>
      <vt:variant>
        <vt:i4>0</vt:i4>
      </vt:variant>
      <vt:variant>
        <vt:i4>7</vt:i4>
      </vt:variant>
      <vt:variant>
        <vt:lpwstr>http://ru.wikipedia.org/wiki/%D0%9F%D1%80%D1%8F%D0%BC%D0%BE%D1%83%D0%B3%D0%BE%D0%BB%D1%8C%D0%BD%D1%8B%D0%B9_%D1%82%D1%80%D0%B5%D1%83%D0%B3%D0%BE%D0%BB%D1%8C%D0%BD%D0%B8%D0%BA</vt:lpwstr>
      </vt:variant>
      <vt:variant>
        <vt:lpwstr/>
      </vt:variant>
      <vt:variant>
        <vt:i4>7</vt:i4>
      </vt:variant>
      <vt:variant>
        <vt:i4>6</vt:i4>
      </vt:variant>
      <vt:variant>
        <vt:i4>0</vt:i4>
      </vt:variant>
      <vt:variant>
        <vt:i4>7</vt:i4>
      </vt:variant>
      <vt:variant>
        <vt:lpwstr>http://ru.wikipedia.org/wiki/%D0%9A%D0%B0%D1%81%D1%81%D0%B8%D0%BD%D0%B8,_%D0%94%D0%B6%D0%BE%D0%B2%D0%B0%D0%BD%D0%BD%D0%B8_%D0%94%D0%BE%D0%BC%D0%B5%D0%BD%D0%B8%D0%BA%D0%BE</vt:lpwstr>
      </vt:variant>
      <vt:variant>
        <vt:lpwstr/>
      </vt:variant>
      <vt:variant>
        <vt:i4>7</vt:i4>
      </vt:variant>
      <vt:variant>
        <vt:i4>6</vt:i4>
      </vt:variant>
      <vt:variant>
        <vt:i4>0</vt:i4>
      </vt:variant>
      <vt:variant>
        <vt:i4>7</vt:i4>
      </vt:variant>
      <vt:variant>
        <vt:lpwstr>http://ru.wikipedia.org/wiki/%D0%A0%D0%B8%D1%88%D0%B5,_%D0%96%D0%B0%D0%BD</vt:lpwstr>
      </vt:variant>
      <vt:variant>
        <vt:lpwstr/>
      </vt:variant>
      <vt:variant>
        <vt:i4>7</vt:i4>
      </vt:variant>
      <vt:variant>
        <vt:i4>6</vt:i4>
      </vt:variant>
      <vt:variant>
        <vt:i4>0</vt:i4>
      </vt:variant>
      <vt:variant>
        <vt:i4>7</vt:i4>
      </vt:variant>
      <vt:variant>
        <vt:lpwstr>http://ru.wikipedia.org/wiki/1672_%D0%B3%D0%BE%D0%B4</vt:lpwstr>
      </vt:variant>
      <vt:variant>
        <vt:lpwstr/>
      </vt:variant>
      <vt:variant>
        <vt:i4>7</vt:i4>
      </vt:variant>
      <vt:variant>
        <vt:i4>6</vt:i4>
      </vt:variant>
      <vt:variant>
        <vt:i4>0</vt:i4>
      </vt:variant>
      <vt:variant>
        <vt:i4>7</vt:i4>
      </vt:variant>
      <vt:variant>
        <vt:lpwstr>http://ru.wikipedia.org/wiki/%D0%A5%D0%B5%D0%B9%D0%BB,_%D0%94%D0%B6%D0%BE%D1%80%D0%B4%D0%B6_%D0%AD%D0%BB%D0%BB%D0%B5%D1%80%D0%B8</vt:lpwstr>
      </vt:variant>
      <vt:variant>
        <vt:lpwstr/>
      </vt:variant>
      <vt:variant>
        <vt:i4>7</vt:i4>
      </vt:variant>
      <vt:variant>
        <vt:i4>6</vt:i4>
      </vt:variant>
      <vt:variant>
        <vt:i4>0</vt:i4>
      </vt:variant>
      <vt:variant>
        <vt:i4>7</vt:i4>
      </vt:variant>
      <vt:variant>
        <vt:lpwstr>http://ru.wikipedia.org/wiki/%D0%90%D0%BD%D0%B3%D0%BB%D0%B8%D0%B9%D1%81%D0%BA%D0%B8%D0%B9_%D1%8F%D0%B7%D1%8B%D0%BA</vt:lpwstr>
      </vt:variant>
      <vt:variant>
        <vt:lpwstr/>
      </vt:variant>
      <vt:variant>
        <vt:i4>7</vt:i4>
      </vt:variant>
      <vt:variant>
        <vt:i4>6</vt:i4>
      </vt:variant>
      <vt:variant>
        <vt:i4>0</vt:i4>
      </vt:variant>
      <vt:variant>
        <vt:i4>7</vt:i4>
      </vt:variant>
      <vt:variant>
        <vt:lpwstr>http://ru.wikipedia.org/wiki/%D0%9C%D0%B0%D1%83%D0%BD%D1%82-%D0%92%D0%B8%D0%BB%D1%81%D0%BE%D0%BD</vt:lpwstr>
      </vt:variant>
      <vt:variant>
        <vt:lpwstr/>
      </vt:variant>
      <vt:variant>
        <vt:i4>7</vt:i4>
      </vt:variant>
      <vt:variant>
        <vt:i4>6</vt:i4>
      </vt:variant>
      <vt:variant>
        <vt:i4>0</vt:i4>
      </vt:variant>
      <vt:variant>
        <vt:i4>7</vt:i4>
      </vt:variant>
      <vt:variant>
        <vt:lpwstr>http://ru.wikipedia.org/wiki/%D0%9C%D0%B0%D0%B3%D0%BD%D0%B8%D1%82%D0%BD%D0%BE%D0%B5_%D0%BF%D0%BE%D0%BB%D0%B5</vt:lpwstr>
      </vt:variant>
      <vt:variant>
        <vt:lpwstr/>
      </vt:variant>
      <vt:variant>
        <vt:i4>7</vt:i4>
      </vt:variant>
      <vt:variant>
        <vt:i4>6</vt:i4>
      </vt:variant>
      <vt:variant>
        <vt:i4>0</vt:i4>
      </vt:variant>
      <vt:variant>
        <vt:i4>7</vt:i4>
      </vt:variant>
      <vt:variant>
        <vt:lpwstr>http://ru.wikipedia.org/wiki/%D0%A3%D0%BB%D1%8C%D1%82%D1%80%D0%B0%D1%84%D0%B8%D0%BE%D0%BB%D0%B5%D1%82%D0%BE%D0%B2%D0%BE%D0%B5_%D0%B8%D0%B7%D0%BB%D1%83%D1%87%D0%B5%D0%BD%D0%B8%D0%B5</vt:lpwstr>
      </vt:variant>
      <vt:variant>
        <vt:lpwstr/>
      </vt:variant>
      <vt:variant>
        <vt:i4>7</vt:i4>
      </vt:variant>
      <vt:variant>
        <vt:i4>6</vt:i4>
      </vt:variant>
      <vt:variant>
        <vt:i4>0</vt:i4>
      </vt:variant>
      <vt:variant>
        <vt:i4>7</vt:i4>
      </vt:variant>
      <vt:variant>
        <vt:lpwstr>http://ru.wikipedia.org/wiki/%D0%A0%D0%B5%D0%BD%D1%82%D0%B3%D0%B5%D0%BD%D0%BE%D0%B2%D1%81%D0%BA%D0%BE%D0%B5_%D0%B8%D0%B7%D0%BB%D1%83%D1%87%D0%B5%D0%BD%D0%B8%D0%B5</vt:lpwstr>
      </vt:variant>
      <vt:variant>
        <vt:lpwstr/>
      </vt:variant>
      <vt:variant>
        <vt:i4>7</vt:i4>
      </vt:variant>
      <vt:variant>
        <vt:i4>6</vt:i4>
      </vt:variant>
      <vt:variant>
        <vt:i4>0</vt:i4>
      </vt:variant>
      <vt:variant>
        <vt:i4>7</vt:i4>
      </vt:variant>
      <vt:variant>
        <vt:lpwstr>http://ru.wikipedia.org/wiki/%D0%A1%D0%BE%D0%BB%D0%BD%D0%B5%D1%87%D0%BD%D0%B0%D1%8F_%D0%BF%D0%BE%D1%81%D1%82%D0%BE%D1%8F%D0%BD%D0%BD%D0%B0%D1%8F</vt:lpwstr>
      </vt:variant>
      <vt:variant>
        <vt:lpwstr/>
      </vt:variant>
      <vt:variant>
        <vt:i4>7</vt:i4>
      </vt:variant>
      <vt:variant>
        <vt:i4>6</vt:i4>
      </vt:variant>
      <vt:variant>
        <vt:i4>0</vt:i4>
      </vt:variant>
      <vt:variant>
        <vt:i4>7</vt:i4>
      </vt:variant>
      <vt:variant>
        <vt:lpwstr>http://ru.wikipedia.org/wiki/%D0%90%D1%8D%D1%80%D0%BE%D1%81%D1%82%D0%B0%D1%82</vt:lpwstr>
      </vt:variant>
      <vt:variant>
        <vt:lpwstr/>
      </vt:variant>
      <vt:variant>
        <vt:i4>7</vt:i4>
      </vt:variant>
      <vt:variant>
        <vt:i4>6</vt:i4>
      </vt:variant>
      <vt:variant>
        <vt:i4>0</vt:i4>
      </vt:variant>
      <vt:variant>
        <vt:i4>7</vt:i4>
      </vt:variant>
      <vt:variant>
        <vt:lpwstr>http://ru.wikipedia.org/wiki/%D0%A0%D0%B0%D0%BA%D0%B5%D1%82%D0%B0</vt:lpwstr>
      </vt:variant>
      <vt:variant>
        <vt:lpwstr/>
      </vt:variant>
      <vt:variant>
        <vt:i4>7</vt:i4>
      </vt:variant>
      <vt:variant>
        <vt:i4>6</vt:i4>
      </vt:variant>
      <vt:variant>
        <vt:i4>0</vt:i4>
      </vt:variant>
      <vt:variant>
        <vt:i4>7</vt:i4>
      </vt:variant>
      <vt:variant>
        <vt:lpwstr>http://ru.wikipedia.org/wiki/%D0%9A%D0%BE%D1%81%D0%BC%D0%B8%D1%87%D0%B5%D1%81%D0%BA%D0%B8%D0%B9_%D0%B0%D0%BF%D0%BF%D0%B0%D1%80%D0%B0%D1%82</vt:lpwstr>
      </vt:variant>
      <vt:variant>
        <vt:lpwstr/>
      </vt:variant>
      <vt:variant>
        <vt:i4>7</vt:i4>
      </vt:variant>
      <vt:variant>
        <vt:i4>6</vt:i4>
      </vt:variant>
      <vt:variant>
        <vt:i4>0</vt:i4>
      </vt:variant>
      <vt:variant>
        <vt:i4>7</vt:i4>
      </vt:variant>
      <vt:variant>
        <vt:lpwstr>http://ru.wikipedia.org/wiki/%D0%A1%D0%BF%D1%83%D1%82%D0%BD%D0%B8%D0%BA-2</vt:lpwstr>
      </vt:variant>
      <vt:variant>
        <vt:lpwstr/>
      </vt:variant>
      <vt:variant>
        <vt:i4>7</vt:i4>
      </vt:variant>
      <vt:variant>
        <vt:i4>6</vt:i4>
      </vt:variant>
      <vt:variant>
        <vt:i4>0</vt:i4>
      </vt:variant>
      <vt:variant>
        <vt:i4>7</vt:i4>
      </vt:variant>
      <vt:variant>
        <vt:lpwstr>http://ru.wikipedia.org/wiki/NASA</vt:lpwstr>
      </vt:variant>
      <vt:variant>
        <vt:lpwstr/>
      </vt:variant>
      <vt:variant>
        <vt:i4>7</vt:i4>
      </vt:variant>
      <vt:variant>
        <vt:i4>6</vt:i4>
      </vt:variant>
      <vt:variant>
        <vt:i4>0</vt:i4>
      </vt:variant>
      <vt:variant>
        <vt:i4>7</vt:i4>
      </vt:variant>
      <vt:variant>
        <vt:lpwstr>http://ru.wikipedia.org/wiki/%D0%9F%D0%B8%D0%BE%D0%BD%D0%B5%D1%80_(%D0%BF%D1%80%D0%BE%D0%B3%D1%80%D0%B0%D0%BC%D0%BC%D0%B0)</vt:lpwstr>
      </vt:variant>
      <vt:variant>
        <vt:lpwstr/>
      </vt:variant>
      <vt:variant>
        <vt:i4>7</vt:i4>
      </vt:variant>
      <vt:variant>
        <vt:i4>6</vt:i4>
      </vt:variant>
      <vt:variant>
        <vt:i4>0</vt:i4>
      </vt:variant>
      <vt:variant>
        <vt:i4>7</vt:i4>
      </vt:variant>
      <vt:variant>
        <vt:lpwstr>http://ru.wikipedia.org/wiki/1960</vt:lpwstr>
      </vt:variant>
      <vt:variant>
        <vt:lpwstr/>
      </vt:variant>
      <vt:variant>
        <vt:i4>7</vt:i4>
      </vt:variant>
      <vt:variant>
        <vt:i4>6</vt:i4>
      </vt:variant>
      <vt:variant>
        <vt:i4>0</vt:i4>
      </vt:variant>
      <vt:variant>
        <vt:i4>7</vt:i4>
      </vt:variant>
      <vt:variant>
        <vt:lpwstr>http://ru.wikipedia.org/wiki/1968</vt:lpwstr>
      </vt:variant>
      <vt:variant>
        <vt:lpwstr/>
      </vt:variant>
      <vt:variant>
        <vt:i4>7</vt:i4>
      </vt:variant>
      <vt:variant>
        <vt:i4>6</vt:i4>
      </vt:variant>
      <vt:variant>
        <vt:i4>0</vt:i4>
      </vt:variant>
      <vt:variant>
        <vt:i4>7</vt:i4>
      </vt:variant>
      <vt:variant>
        <vt:lpwstr>http://ru.wikipedia.org/wiki/SOHO_(%D0%BA%D0%BE%D1%81%D0%BC%D0%B8%D1%87%D0%B5%D1%81%D0%BA%D0%B8%D0%B9_%D0%B0%D0%BF%D0%BF%D0%B0%D1%80%D0%B0%D1%82)</vt:lpwstr>
      </vt:variant>
      <vt:variant>
        <vt:lpwstr/>
      </vt:variant>
      <vt:variant>
        <vt:i4>7</vt:i4>
      </vt:variant>
      <vt:variant>
        <vt:i4>6</vt:i4>
      </vt:variant>
      <vt:variant>
        <vt:i4>0</vt:i4>
      </vt:variant>
      <vt:variant>
        <vt:i4>7</vt:i4>
      </vt:variant>
      <vt:variant>
        <vt:lpwstr>http://ru.wikipedia.org/wiki/%D0%95%D0%B2%D1%80%D0%BE%D0%BF%D0%B5%D0%B9%D1%81%D0%BA%D0%BE%D0%B5_%D0%BA%D0%BE%D1%81%D0%BC%D0%B8%D1%87%D0%B5%D1%81%D0%BA%D0%BE%D0%B5_%D0%B0%D0%B3%D0%B5%D0%BD%D1%82%D1%81%D1%82%D0%B2%D0%BE</vt:lpwstr>
      </vt:variant>
      <vt:variant>
        <vt:lpwstr/>
      </vt:variant>
      <vt:variant>
        <vt:i4>7</vt:i4>
      </vt:variant>
      <vt:variant>
        <vt:i4>6</vt:i4>
      </vt:variant>
      <vt:variant>
        <vt:i4>0</vt:i4>
      </vt:variant>
      <vt:variant>
        <vt:i4>7</vt:i4>
      </vt:variant>
      <vt:variant>
        <vt:lpwstr>http://ru.wikipedia.org/wiki/NASA</vt:lpwstr>
      </vt:variant>
      <vt:variant>
        <vt:lpwstr/>
      </vt:variant>
      <vt:variant>
        <vt:i4>7</vt:i4>
      </vt:variant>
      <vt:variant>
        <vt:i4>6</vt:i4>
      </vt:variant>
      <vt:variant>
        <vt:i4>0</vt:i4>
      </vt:variant>
      <vt:variant>
        <vt:i4>7</vt:i4>
      </vt:variant>
      <vt:variant>
        <vt:lpwstr>http://ru.wikipedia.org/wiki/2_%D0%B4%D0%B5%D0%BA%D0%B0%D0%B1%D1%80%D1%8F</vt:lpwstr>
      </vt:variant>
      <vt:variant>
        <vt:lpwstr/>
      </vt:variant>
      <vt:variant>
        <vt:i4>7</vt:i4>
      </vt:variant>
      <vt:variant>
        <vt:i4>6</vt:i4>
      </vt:variant>
      <vt:variant>
        <vt:i4>0</vt:i4>
      </vt:variant>
      <vt:variant>
        <vt:i4>7</vt:i4>
      </vt:variant>
      <vt:variant>
        <vt:lpwstr>http://ru.wikipedia.org/wiki/1995_%D0%B3%D0%BE%D0%B4</vt:lpwstr>
      </vt:variant>
      <vt:variant>
        <vt:lpwstr/>
      </vt:variant>
      <vt:variant>
        <vt:i4>7</vt:i4>
      </vt:variant>
      <vt:variant>
        <vt:i4>6</vt:i4>
      </vt:variant>
      <vt:variant>
        <vt:i4>0</vt:i4>
      </vt:variant>
      <vt:variant>
        <vt:i4>7</vt:i4>
      </vt:variant>
      <vt:variant>
        <vt:lpwstr>http://ru.wikipedia.org/wiki/%D0%97%D0%B5%D0%BC%D0%BB%D1%8F</vt:lpwstr>
      </vt:variant>
      <vt:variant>
        <vt:lpwstr/>
      </vt:variant>
      <vt:variant>
        <vt:i4>7</vt:i4>
      </vt:variant>
      <vt:variant>
        <vt:i4>6</vt:i4>
      </vt:variant>
      <vt:variant>
        <vt:i4>0</vt:i4>
      </vt:variant>
      <vt:variant>
        <vt:i4>7</vt:i4>
      </vt:variant>
      <vt:variant>
        <vt:lpwstr>http://ru.wikipedia.org/wiki/%D0%9B%D1%83%D0%BD%D0%B0</vt:lpwstr>
      </vt:variant>
      <vt:variant>
        <vt:lpwstr/>
      </vt:variant>
      <vt:variant>
        <vt:i4>7</vt:i4>
      </vt:variant>
      <vt:variant>
        <vt:i4>6</vt:i4>
      </vt:variant>
      <vt:variant>
        <vt:i4>0</vt:i4>
      </vt:variant>
      <vt:variant>
        <vt:i4>7</vt:i4>
      </vt:variant>
      <vt:variant>
        <vt:lpwstr>http://ru.wikipedia.org/w/index.php?title=%D0%A1%D0%BE%D0%BB%D0%BD%D0%B5%D1%87%D0%BD%D1%8B%D0%B9_%D1%82%D0%B5%D0%BB%D0%B5%D1%81%D0%BA%D0%BE%D0%BF&amp;action=edit&amp;redlink=1</vt:lpwstr>
      </vt:variant>
      <vt:variant>
        <vt:lpwstr/>
      </vt:variant>
      <vt:variant>
        <vt:i4>7</vt:i4>
      </vt:variant>
      <vt:variant>
        <vt:i4>6</vt:i4>
      </vt:variant>
      <vt:variant>
        <vt:i4>0</vt:i4>
      </vt:variant>
      <vt:variant>
        <vt:i4>7</vt:i4>
      </vt:variant>
      <vt:variant>
        <vt:lpwstr>http://ru.wikipedia.org/wiki/%D0%9E%D0%B1%D1%81%D0%B5%D1%80%D0%B2%D0%B0%D1%82%D0%BE%D1%80%D0%B8%D1%8F</vt:lpwstr>
      </vt:variant>
      <vt:variant>
        <vt:lpwstr/>
      </vt:variant>
      <vt:variant>
        <vt:i4>7</vt:i4>
      </vt:variant>
      <vt:variant>
        <vt:i4>6</vt:i4>
      </vt:variant>
      <vt:variant>
        <vt:i4>0</vt:i4>
      </vt:variant>
      <vt:variant>
        <vt:i4>7</vt:i4>
      </vt:variant>
      <vt:variant>
        <vt:lpwstr>http://ru.wikipedia.org/wiki/%D0%AF%D1%80%D0%BA%D0%BE%D1%81%D1%82%D1%8C</vt:lpwstr>
      </vt:variant>
      <vt:variant>
        <vt:lpwstr/>
      </vt:variant>
      <vt:variant>
        <vt:i4>7</vt:i4>
      </vt:variant>
      <vt:variant>
        <vt:i4>6</vt:i4>
      </vt:variant>
      <vt:variant>
        <vt:i4>0</vt:i4>
      </vt:variant>
      <vt:variant>
        <vt:i4>7</vt:i4>
      </vt:variant>
      <vt:variant>
        <vt:lpwstr>http://ru.wikipedia.org/wiki/%D0%A1%D0%B2%D0%B5%D1%82%D0%BE%D1%81%D0%B8%D0%BB%D0%B0</vt:lpwstr>
      </vt:variant>
      <vt:variant>
        <vt:lpwstr/>
      </vt:variant>
      <vt:variant>
        <vt:i4>7</vt:i4>
      </vt:variant>
      <vt:variant>
        <vt:i4>6</vt:i4>
      </vt:variant>
      <vt:variant>
        <vt:i4>0</vt:i4>
      </vt:variant>
      <vt:variant>
        <vt:i4>7</vt:i4>
      </vt:variant>
      <vt:variant>
        <vt:lpwstr>http://ru.wikipedia.org/wiki/%D0%9B%D1%83%D0%BD%D0%B0</vt:lpwstr>
      </vt:variant>
      <vt:variant>
        <vt:lpwstr/>
      </vt:variant>
      <vt:variant>
        <vt:i4>7</vt:i4>
      </vt:variant>
      <vt:variant>
        <vt:i4>6</vt:i4>
      </vt:variant>
      <vt:variant>
        <vt:i4>0</vt:i4>
      </vt:variant>
      <vt:variant>
        <vt:i4>7</vt:i4>
      </vt:variant>
      <vt:variant>
        <vt:lpwstr>http://ru.wikipedia.org/wiki/%D0%9D%D0%BE%D0%B2%D0%BE%D0%BB%D1%83%D0%BD%D0%B8%D0%B5</vt:lpwstr>
      </vt:variant>
      <vt:variant>
        <vt:lpwstr/>
      </vt:variant>
      <vt:variant>
        <vt:i4>7</vt:i4>
      </vt:variant>
      <vt:variant>
        <vt:i4>6</vt:i4>
      </vt:variant>
      <vt:variant>
        <vt:i4>0</vt:i4>
      </vt:variant>
      <vt:variant>
        <vt:i4>7</vt:i4>
      </vt:variant>
      <vt:variant>
        <vt:lpwstr>http://ru.wikipedia.org/wiki/%D0%96%D0%B8%D0%B2%D0%BE%D1%82%D0%BD%D1%8B%D0%B5</vt:lpwstr>
      </vt:variant>
      <vt:variant>
        <vt:lpwstr/>
      </vt:variant>
      <vt:variant>
        <vt:i4>7</vt:i4>
      </vt:variant>
      <vt:variant>
        <vt:i4>6</vt:i4>
      </vt:variant>
      <vt:variant>
        <vt:i4>0</vt:i4>
      </vt:variant>
      <vt:variant>
        <vt:i4>7</vt:i4>
      </vt:variant>
      <vt:variant>
        <vt:lpwstr>http://ru.wikipedia.org/wiki/%D0%A0%D0%B0%D1%81%D1%82%D0%B5%D0%BD%D0%B8%D1%8F</vt:lpwstr>
      </vt:variant>
      <vt:variant>
        <vt:lpwstr/>
      </vt:variant>
      <vt:variant>
        <vt:i4>7</vt:i4>
      </vt:variant>
      <vt:variant>
        <vt:i4>6</vt:i4>
      </vt:variant>
      <vt:variant>
        <vt:i4>0</vt:i4>
      </vt:variant>
      <vt:variant>
        <vt:i4>7</vt:i4>
      </vt:variant>
      <vt:variant>
        <vt:lpwstr>http://ru.wikipedia.org/wiki/%D0%A1%D0%B2%D0%B5%D1%82</vt:lpwstr>
      </vt:variant>
      <vt:variant>
        <vt:lpwstr/>
      </vt:variant>
      <vt:variant>
        <vt:i4>7</vt:i4>
      </vt:variant>
      <vt:variant>
        <vt:i4>6</vt:i4>
      </vt:variant>
      <vt:variant>
        <vt:i4>0</vt:i4>
      </vt:variant>
      <vt:variant>
        <vt:i4>7</vt:i4>
      </vt:variant>
      <vt:variant>
        <vt:lpwstr>http://ru.wikipedia.org/wiki/%D0%A6%D0%B8%D1%80%D0%BA%D0%B0%D0%B4%D0%BD%D1%8B%D0%B9_%D1%80%D0%B8%D1%82%D0%BC</vt:lpwstr>
      </vt:variant>
      <vt:variant>
        <vt:lpwstr/>
      </vt:variant>
      <vt:variant>
        <vt:i4>7</vt:i4>
      </vt:variant>
      <vt:variant>
        <vt:i4>6</vt:i4>
      </vt:variant>
      <vt:variant>
        <vt:i4>0</vt:i4>
      </vt:variant>
      <vt:variant>
        <vt:i4>7</vt:i4>
      </vt:variant>
      <vt:variant>
        <vt:lpwstr>http://ru.wikipedia.org/wiki/%D0%92%D0%BE%D0%B7%D0%B4%D1%83%D1%85</vt:lpwstr>
      </vt:variant>
      <vt:variant>
        <vt:lpwstr/>
      </vt:variant>
      <vt:variant>
        <vt:i4>7</vt:i4>
      </vt:variant>
      <vt:variant>
        <vt:i4>6</vt:i4>
      </vt:variant>
      <vt:variant>
        <vt:i4>0</vt:i4>
      </vt:variant>
      <vt:variant>
        <vt:i4>7</vt:i4>
      </vt:variant>
      <vt:variant>
        <vt:lpwstr>http://ru.wikipedia.org/wiki/%D0%A2%D1%80%D0%BE%D0%BF%D0%BE%D1%81%D1%84%D0%B5%D1%80%D0%B0</vt:lpwstr>
      </vt:variant>
      <vt:variant>
        <vt:lpwstr/>
      </vt:variant>
      <vt:variant>
        <vt:i4>7</vt:i4>
      </vt:variant>
      <vt:variant>
        <vt:i4>6</vt:i4>
      </vt:variant>
      <vt:variant>
        <vt:i4>0</vt:i4>
      </vt:variant>
      <vt:variant>
        <vt:i4>7</vt:i4>
      </vt:variant>
      <vt:variant>
        <vt:lpwstr>http://ru.wikipedia.org/wiki/%D0%9E%D0%B1%D0%BB%D0%B0%D0%BA%D0%B0</vt:lpwstr>
      </vt:variant>
      <vt:variant>
        <vt:lpwstr/>
      </vt:variant>
      <vt:variant>
        <vt:i4>7</vt:i4>
      </vt:variant>
      <vt:variant>
        <vt:i4>6</vt:i4>
      </vt:variant>
      <vt:variant>
        <vt:i4>0</vt:i4>
      </vt:variant>
      <vt:variant>
        <vt:i4>7</vt:i4>
      </vt:variant>
      <vt:variant>
        <vt:lpwstr>http://ru.wikipedia.org/wiki/%D0%93%D0%B5%D0%BE%D0%BC%D0%B0%D0%B3%D0%BD%D0%B8%D1%82%D0%BD%D0%B0%D1%8F_%D0%B1%D1%83%D1%80%D1%8F</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Солнце </dc:title>
  <dc:creator/>
  <cp:lastModifiedBy/>
  <cp:revision>8</cp:revision>
  <dcterms:created xsi:type="dcterms:W3CDTF">2012-07-30T23:42:41Z</dcterms:created>
  <dcterms:modified xsi:type="dcterms:W3CDTF">2014-05-14T20:54:59Z</dcterms:modified>
</cp:coreProperties>
</file>