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44" r:id="rId2"/>
    <p:sldMasterId id="2147483768" r:id="rId3"/>
    <p:sldMasterId id="2147483780" r:id="rId4"/>
  </p:sldMasterIdLst>
  <p:sldIdLst>
    <p:sldId id="256" r:id="rId5"/>
    <p:sldId id="269" r:id="rId6"/>
    <p:sldId id="257" r:id="rId7"/>
    <p:sldId id="258" r:id="rId8"/>
    <p:sldId id="259" r:id="rId9"/>
    <p:sldId id="260" r:id="rId10"/>
    <p:sldId id="262" r:id="rId11"/>
    <p:sldId id="261" r:id="rId12"/>
    <p:sldId id="263" r:id="rId13"/>
    <p:sldId id="264" r:id="rId14"/>
    <p:sldId id="265" r:id="rId15"/>
    <p:sldId id="267" r:id="rId16"/>
    <p:sldId id="266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688" autoAdjust="0"/>
  </p:normalViewPr>
  <p:slideViewPr>
    <p:cSldViewPr>
      <p:cViewPr varScale="1">
        <p:scale>
          <a:sx n="110" d="100"/>
          <a:sy n="110" d="100"/>
        </p:scale>
        <p:origin x="-165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windows-7-apple-ma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4544" y="0"/>
            <a:ext cx="9937105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 rot="20796141">
            <a:off x="27404" y="416468"/>
            <a:ext cx="43894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Информатика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0572145">
            <a:off x="-171442" y="2476817"/>
            <a:ext cx="24745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7 класс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79167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620688"/>
            <a:ext cx="8276979" cy="511256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857_html_m5217147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764704"/>
            <a:ext cx="8517390" cy="482453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lin.ht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764704"/>
            <a:ext cx="3517121" cy="4525963"/>
          </a:xfrm>
        </p:spPr>
      </p:pic>
      <p:pic>
        <p:nvPicPr>
          <p:cNvPr id="8" name="Рисунок 7" descr="lin.ht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764704"/>
            <a:ext cx="3456384" cy="4541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осмос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755576" y="548680"/>
            <a:ext cx="7992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Программирование – это составление последовательности команд для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решения конкретных задач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на специальном языке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программирования. 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14181720_1294908417_the-end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ru-RU" dirty="0" smtClean="0"/>
              <a:t>Виды информации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1628800"/>
            <a:ext cx="4008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По способам восприятия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6016" y="1628800"/>
            <a:ext cx="4016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C000"/>
                </a:solidFill>
              </a:rPr>
              <a:t>По форме представления</a:t>
            </a: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2780928"/>
            <a:ext cx="303326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 smtClean="0"/>
              <a:t>Визуальная</a:t>
            </a:r>
            <a:br>
              <a:rPr lang="ru-RU" sz="3600" i="1" dirty="0" smtClean="0"/>
            </a:br>
            <a:r>
              <a:rPr lang="ru-RU" sz="3600" i="1" dirty="0" err="1" smtClean="0"/>
              <a:t>Аудиальная</a:t>
            </a: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 smtClean="0"/>
              <a:t>Тактильная</a:t>
            </a:r>
            <a:br>
              <a:rPr lang="ru-RU" sz="3600" i="1" dirty="0" smtClean="0"/>
            </a:br>
            <a:r>
              <a:rPr lang="ru-RU" sz="3600" i="1" dirty="0" smtClean="0"/>
              <a:t>Обонятельная</a:t>
            </a:r>
            <a:br>
              <a:rPr lang="ru-RU" sz="3600" i="1" dirty="0" smtClean="0"/>
            </a:br>
            <a:r>
              <a:rPr lang="ru-RU" sz="3600" i="1" dirty="0" smtClean="0"/>
              <a:t>Вкусовая</a:t>
            </a:r>
            <a:endParaRPr lang="ru-RU" sz="36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5004048" y="2780928"/>
            <a:ext cx="374871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 smtClean="0"/>
              <a:t>Текстовая</a:t>
            </a:r>
            <a:br>
              <a:rPr lang="ru-RU" sz="3600" i="1" dirty="0" smtClean="0"/>
            </a:br>
            <a:r>
              <a:rPr lang="ru-RU" sz="3600" i="1" dirty="0" smtClean="0"/>
              <a:t>Числовая</a:t>
            </a:r>
            <a:br>
              <a:rPr lang="ru-RU" sz="3600" i="1" dirty="0" smtClean="0"/>
            </a:br>
            <a:r>
              <a:rPr lang="ru-RU" sz="3600" i="1" dirty="0" smtClean="0"/>
              <a:t>Графическая</a:t>
            </a:r>
            <a:br>
              <a:rPr lang="ru-RU" sz="3600" i="1" dirty="0" smtClean="0"/>
            </a:br>
            <a:r>
              <a:rPr lang="ru-RU" sz="3600" i="1" dirty="0" smtClean="0"/>
              <a:t>Звуковая</a:t>
            </a:r>
            <a:br>
              <a:rPr lang="ru-RU" sz="3600" i="1" dirty="0" smtClean="0"/>
            </a:br>
            <a:r>
              <a:rPr lang="ru-RU" sz="3600" i="1" dirty="0" smtClean="0"/>
              <a:t>Комбинированная</a:t>
            </a:r>
            <a:endParaRPr lang="ru-RU" sz="3600" i="1" dirty="0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4" name="Рисунок 3" descr="inf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7775" cy="21602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2276872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Хранение информации.</a:t>
            </a:r>
            <a:r>
              <a:rPr lang="ru-RU" dirty="0" smtClean="0"/>
              <a:t> Люди хранят информацию либо в собственной памяти (иногда говорят - "в уме"), либо на каких-то внешних носителях. Чаще всего - на бумаге.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2924944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Передача информации.</a:t>
            </a:r>
            <a:r>
              <a:rPr lang="ru-RU" dirty="0" smtClean="0"/>
              <a:t> Распространение информации между людьми происходит в процессе ее передачи. Передача может происходить при непосредственном разговоре между людьми, через переписку, с помощью технических средств связи: телефона, радио, телевидения, компьютерной сети.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4149080"/>
            <a:ext cx="85689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Обработка информации.</a:t>
            </a:r>
            <a:r>
              <a:rPr lang="ru-RU" dirty="0" smtClean="0"/>
              <a:t> Обработка информации - третий вид информационных процессов. Вот хорошо вам знакомый пример - решение математической задачи: даны значения длин двух катетов прямоугольного треугольника, нужно определить его третью сторону - гипотенузу. Чтобы решить задачу, ученик кроме исходных данных должен знать математическое правило, с помощью которого можно найти решение. В данном случае это теорема Пифагора: "квадрат гипотенузы равен сумме квадратов катетов". Применяя эту теорему, получаем искомую величину. Здесь обработка заключается в том, что новые данные получаются путем вычислений, выполненных над исходными данными.</a:t>
            </a:r>
            <a:endParaRPr lang="ru-RU" dirty="0"/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rtem-computer_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08521" y="0"/>
            <a:ext cx="9252521" cy="6597352"/>
          </a:xfrm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r>
              <a:rPr lang="ru-RU" dirty="0" smtClean="0"/>
              <a:t>    Операционная система (ОС) – это комплекс программ, позволяющих человеку вести диалог с компьютером, управлять всеми устройствами и программами.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01134_robot_belyj_ni_1920x1200_(www.GdeFon.ru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59832" y="2348880"/>
            <a:ext cx="2929493" cy="1830933"/>
          </a:xfrm>
        </p:spPr>
      </p:pic>
      <p:pic>
        <p:nvPicPr>
          <p:cNvPr id="5" name="Рисунок 4" descr="1360318973_kak-vybrat-klaviatur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692696"/>
            <a:ext cx="1996412" cy="1060494"/>
          </a:xfrm>
          <a:prstGeom prst="rect">
            <a:avLst/>
          </a:prstGeom>
        </p:spPr>
      </p:pic>
      <p:pic>
        <p:nvPicPr>
          <p:cNvPr id="6" name="Рисунок 5" descr="1322048643_memo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599541">
            <a:off x="3654080" y="306216"/>
            <a:ext cx="1788790" cy="1788790"/>
          </a:xfrm>
          <a:prstGeom prst="rect">
            <a:avLst/>
          </a:prstGeom>
        </p:spPr>
      </p:pic>
      <p:pic>
        <p:nvPicPr>
          <p:cNvPr id="8" name="Рисунок 7" descr="Core2Quad_1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133030">
            <a:off x="3796506" y="5041908"/>
            <a:ext cx="1584176" cy="1416316"/>
          </a:xfrm>
          <a:prstGeom prst="rect">
            <a:avLst/>
          </a:prstGeom>
        </p:spPr>
      </p:pic>
      <p:pic>
        <p:nvPicPr>
          <p:cNvPr id="10" name="Рисунок 9" descr="p4248d4f5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20272" y="2708920"/>
            <a:ext cx="1862276" cy="1296144"/>
          </a:xfrm>
          <a:prstGeom prst="rect">
            <a:avLst/>
          </a:prstGeom>
        </p:spPr>
      </p:pic>
      <p:pic>
        <p:nvPicPr>
          <p:cNvPr id="11" name="Рисунок 10" descr="images (2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32240" y="4869160"/>
            <a:ext cx="2016224" cy="1284356"/>
          </a:xfrm>
          <a:prstGeom prst="rect">
            <a:avLst/>
          </a:prstGeom>
        </p:spPr>
      </p:pic>
      <p:pic>
        <p:nvPicPr>
          <p:cNvPr id="12" name="Рисунок 11" descr="printer-dlya-kompyutera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9552" y="4725144"/>
            <a:ext cx="2344458" cy="1760736"/>
          </a:xfrm>
          <a:prstGeom prst="rect">
            <a:avLst/>
          </a:prstGeom>
        </p:spPr>
      </p:pic>
      <p:pic>
        <p:nvPicPr>
          <p:cNvPr id="13" name="Рисунок 12" descr="western_digital_caviar_blue_wd10ezex_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619672" y="404664"/>
            <a:ext cx="1227584" cy="1227584"/>
          </a:xfrm>
          <a:prstGeom prst="rect">
            <a:avLst/>
          </a:prstGeom>
        </p:spPr>
      </p:pic>
      <p:pic>
        <p:nvPicPr>
          <p:cNvPr id="14" name="Рисунок 13" descr="загруженное (3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flipH="1">
            <a:off x="107504" y="2348880"/>
            <a:ext cx="1944216" cy="152171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347864" y="3933056"/>
            <a:ext cx="2510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Операционная Система</a:t>
            </a:r>
            <a:endParaRPr lang="ru-RU" dirty="0"/>
          </a:p>
        </p:txBody>
      </p:sp>
      <p:sp>
        <p:nvSpPr>
          <p:cNvPr id="16" name="Овальная выноска 15"/>
          <p:cNvSpPr/>
          <p:nvPr/>
        </p:nvSpPr>
        <p:spPr>
          <a:xfrm>
            <a:off x="5220072" y="1412776"/>
            <a:ext cx="1656184" cy="1152128"/>
          </a:xfrm>
          <a:prstGeom prst="wedgeEllipseCallout">
            <a:avLst>
              <a:gd name="adj1" fmla="val -31017"/>
              <a:gd name="adj2" fmla="val 64041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/>
              <a:t>Именно Я управляю всеми процессором </a:t>
            </a:r>
            <a:endParaRPr lang="ru-RU" sz="1300" dirty="0"/>
          </a:p>
        </p:txBody>
      </p:sp>
      <p:cxnSp>
        <p:nvCxnSpPr>
          <p:cNvPr id="23" name="Прямая со стрелкой 22"/>
          <p:cNvCxnSpPr/>
          <p:nvPr/>
        </p:nvCxnSpPr>
        <p:spPr>
          <a:xfrm flipH="1" flipV="1">
            <a:off x="2843808" y="1340768"/>
            <a:ext cx="1008112" cy="1296144"/>
          </a:xfrm>
          <a:prstGeom prst="straightConnector1">
            <a:avLst/>
          </a:prstGeom>
          <a:ln w="2159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 flipV="1">
            <a:off x="2195736" y="3284984"/>
            <a:ext cx="1152128" cy="72008"/>
          </a:xfrm>
          <a:prstGeom prst="straightConnector1">
            <a:avLst/>
          </a:prstGeom>
          <a:ln w="2159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V="1">
            <a:off x="4860032" y="1412776"/>
            <a:ext cx="0" cy="864096"/>
          </a:xfrm>
          <a:prstGeom prst="straightConnector1">
            <a:avLst/>
          </a:prstGeom>
          <a:ln w="2159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>
            <a:off x="2843808" y="4293096"/>
            <a:ext cx="648072" cy="648072"/>
          </a:xfrm>
          <a:prstGeom prst="straightConnector1">
            <a:avLst/>
          </a:prstGeom>
          <a:ln w="2159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4788024" y="4365104"/>
            <a:ext cx="0" cy="648072"/>
          </a:xfrm>
          <a:prstGeom prst="straightConnector1">
            <a:avLst/>
          </a:prstGeom>
          <a:ln w="2159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V="1">
            <a:off x="6228184" y="1988840"/>
            <a:ext cx="1296144" cy="936104"/>
          </a:xfrm>
          <a:prstGeom prst="straightConnector1">
            <a:avLst/>
          </a:prstGeom>
          <a:ln w="2159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6228184" y="3501008"/>
            <a:ext cx="720080" cy="72008"/>
          </a:xfrm>
          <a:prstGeom prst="straightConnector1">
            <a:avLst/>
          </a:prstGeom>
          <a:ln w="2159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5940152" y="4149080"/>
            <a:ext cx="1008112" cy="936104"/>
          </a:xfrm>
          <a:prstGeom prst="straightConnector1">
            <a:avLst/>
          </a:prstGeom>
          <a:ln w="2159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611560" y="3933056"/>
            <a:ext cx="1082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Монитор</a:t>
            </a:r>
            <a:endParaRPr lang="ru-RU" dirty="0"/>
          </a:p>
        </p:txBody>
      </p:sp>
      <p:sp>
        <p:nvSpPr>
          <p:cNvPr id="59" name="TextBox 58"/>
          <p:cNvSpPr txBox="1"/>
          <p:nvPr/>
        </p:nvSpPr>
        <p:spPr>
          <a:xfrm>
            <a:off x="1547664" y="1628801"/>
            <a:ext cx="1079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Жёсткий </a:t>
            </a:r>
          </a:p>
          <a:p>
            <a:r>
              <a:rPr lang="ru-RU" dirty="0" smtClean="0"/>
              <a:t>  Диск</a:t>
            </a:r>
            <a:endParaRPr lang="ru-RU" dirty="0"/>
          </a:p>
        </p:txBody>
      </p:sp>
      <p:sp>
        <p:nvSpPr>
          <p:cNvPr id="62" name="TextBox 61"/>
          <p:cNvSpPr txBox="1"/>
          <p:nvPr/>
        </p:nvSpPr>
        <p:spPr>
          <a:xfrm>
            <a:off x="3923928" y="332656"/>
            <a:ext cx="13286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Оперативная</a:t>
            </a:r>
          </a:p>
          <a:p>
            <a:r>
              <a:rPr lang="ru-RU" sz="1600" dirty="0" smtClean="0"/>
              <a:t> память</a:t>
            </a:r>
            <a:endParaRPr lang="ru-RU" sz="1600" dirty="0"/>
          </a:p>
        </p:txBody>
      </p:sp>
      <p:sp>
        <p:nvSpPr>
          <p:cNvPr id="63" name="TextBox 62"/>
          <p:cNvSpPr txBox="1"/>
          <p:nvPr/>
        </p:nvSpPr>
        <p:spPr>
          <a:xfrm>
            <a:off x="7380312" y="260648"/>
            <a:ext cx="1309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Клавиатура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331640" y="6309320"/>
            <a:ext cx="1024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Принтер</a:t>
            </a:r>
            <a:endParaRPr lang="ru-RU" dirty="0"/>
          </a:p>
        </p:txBody>
      </p:sp>
      <p:sp>
        <p:nvSpPr>
          <p:cNvPr id="67" name="TextBox 66"/>
          <p:cNvSpPr txBox="1"/>
          <p:nvPr/>
        </p:nvSpPr>
        <p:spPr>
          <a:xfrm rot="271351">
            <a:off x="3851920" y="6309320"/>
            <a:ext cx="1248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Процессор</a:t>
            </a:r>
            <a:endParaRPr lang="ru-RU" dirty="0"/>
          </a:p>
        </p:txBody>
      </p:sp>
      <p:sp>
        <p:nvSpPr>
          <p:cNvPr id="68" name="TextBox 67"/>
          <p:cNvSpPr txBox="1"/>
          <p:nvPr/>
        </p:nvSpPr>
        <p:spPr>
          <a:xfrm>
            <a:off x="6876256" y="6093296"/>
            <a:ext cx="892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Модем</a:t>
            </a:r>
            <a:endParaRPr lang="ru-RU" dirty="0"/>
          </a:p>
        </p:txBody>
      </p:sp>
      <p:sp>
        <p:nvSpPr>
          <p:cNvPr id="69" name="TextBox 68"/>
          <p:cNvSpPr txBox="1"/>
          <p:nvPr/>
        </p:nvSpPr>
        <p:spPr>
          <a:xfrm>
            <a:off x="7884368" y="3933056"/>
            <a:ext cx="918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Мышка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8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800"/>
                            </p:stCondLst>
                            <p:childTnLst>
                              <p:par>
                                <p:cTn id="6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800"/>
                            </p:stCondLst>
                            <p:childTnLst>
                              <p:par>
                                <p:cTn id="7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300"/>
                            </p:stCondLst>
                            <p:childTnLst>
                              <p:par>
                                <p:cTn id="7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3300"/>
                            </p:stCondLst>
                            <p:childTnLst>
                              <p:par>
                                <p:cTn id="8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70" decel="10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770" decel="100000"/>
                                        <p:tgtEl>
                                          <p:spTgt spid="6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3" dur="77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5" dur="77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300"/>
                            </p:stCondLst>
                            <p:childTnLst>
                              <p:par>
                                <p:cTn id="9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800"/>
                            </p:stCondLst>
                            <p:childTnLst>
                              <p:par>
                                <p:cTn id="10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800" decel="100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6800"/>
                            </p:stCondLst>
                            <p:childTnLst>
                              <p:par>
                                <p:cTn id="1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allAtOnce" animBg="1"/>
      <p:bldP spid="58" grpId="0"/>
      <p:bldP spid="59" grpId="0"/>
      <p:bldP spid="62" grpId="0"/>
      <p:bldP spid="63" grpId="0"/>
      <p:bldP spid="64" grpId="0"/>
      <p:bldP spid="67" grpId="0"/>
      <p:bldP spid="68" grpId="0"/>
      <p:bldP spid="6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00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0"/>
            <a:ext cx="7803993" cy="674136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Pascal ABC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419872" y="2564904"/>
            <a:ext cx="2232248" cy="2800767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en-US" sz="8800" kern="500" dirty="0" smtClean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ru-RU" sz="8800" kern="500" dirty="0" smtClean="0">
                <a:solidFill>
                  <a:srgbClr val="00B050"/>
                </a:solidFill>
              </a:rPr>
              <a:t>В</a:t>
            </a:r>
            <a:r>
              <a:rPr lang="ru-RU" sz="8800" kern="500" dirty="0" smtClean="0">
                <a:solidFill>
                  <a:srgbClr val="FF0000"/>
                </a:solidFill>
              </a:rPr>
              <a:t>С</a:t>
            </a:r>
            <a:endParaRPr lang="ru-RU" sz="8800" kern="5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261</TotalTime>
  <Words>89</Words>
  <Application>Microsoft Office PowerPoint</Application>
  <PresentationFormat>Экран (4:3)</PresentationFormat>
  <Paragraphs>30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Городская</vt:lpstr>
      <vt:lpstr>Метро</vt:lpstr>
      <vt:lpstr>Тема Office</vt:lpstr>
      <vt:lpstr>Поток</vt:lpstr>
      <vt:lpstr>Слайд 1</vt:lpstr>
      <vt:lpstr>Слайд 2</vt:lpstr>
      <vt:lpstr>Виды информации </vt:lpstr>
      <vt:lpstr>Слайд 4</vt:lpstr>
      <vt:lpstr>Слайд 5</vt:lpstr>
      <vt:lpstr>Слайд 6</vt:lpstr>
      <vt:lpstr>Слайд 7</vt:lpstr>
      <vt:lpstr>Слайд 8</vt:lpstr>
      <vt:lpstr>                   Pascal ABC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Данеил</cp:lastModifiedBy>
  <cp:revision>29</cp:revision>
  <dcterms:modified xsi:type="dcterms:W3CDTF">2019-05-13T14:11:56Z</dcterms:modified>
</cp:coreProperties>
</file>