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EDA9-A169-41CC-8B68-EBDF53FB519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5E35-88F7-4BED-BD38-C76365AAC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36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EDA9-A169-41CC-8B68-EBDF53FB519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5E35-88F7-4BED-BD38-C76365AAC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0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EDA9-A169-41CC-8B68-EBDF53FB519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5E35-88F7-4BED-BD38-C76365AAC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9032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EDA9-A169-41CC-8B68-EBDF53FB519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5E35-88F7-4BED-BD38-C76365AAC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430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EDA9-A169-41CC-8B68-EBDF53FB519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5E35-88F7-4BED-BD38-C76365AAC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0673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EDA9-A169-41CC-8B68-EBDF53FB519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5E35-88F7-4BED-BD38-C76365AAC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5373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EDA9-A169-41CC-8B68-EBDF53FB519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5E35-88F7-4BED-BD38-C76365AAC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0823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EDA9-A169-41CC-8B68-EBDF53FB519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5E35-88F7-4BED-BD38-C76365AAC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806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EDA9-A169-41CC-8B68-EBDF53FB519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5E35-88F7-4BED-BD38-C76365AAC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485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EDA9-A169-41CC-8B68-EBDF53FB519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5E35-88F7-4BED-BD38-C76365AAC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EDA9-A169-41CC-8B68-EBDF53FB519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5E35-88F7-4BED-BD38-C76365AAC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24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EDA9-A169-41CC-8B68-EBDF53FB519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5E35-88F7-4BED-BD38-C76365AAC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18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EDA9-A169-41CC-8B68-EBDF53FB519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5E35-88F7-4BED-BD38-C76365AAC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4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EDA9-A169-41CC-8B68-EBDF53FB519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5E35-88F7-4BED-BD38-C76365AAC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82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EDA9-A169-41CC-8B68-EBDF53FB519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5E35-88F7-4BED-BD38-C76365AAC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511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FEDA9-A169-41CC-8B68-EBDF53FB519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D5E35-88F7-4BED-BD38-C76365AAC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04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0B8FEDA9-A169-41CC-8B68-EBDF53FB519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3E8D5E35-88F7-4BED-BD38-C76365AAC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05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B8FEDA9-A169-41CC-8B68-EBDF53FB5195}" type="datetimeFigureOut">
              <a:rPr lang="ru-RU" smtClean="0"/>
              <a:t>12.06.2023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E8D5E35-88F7-4BED-BD38-C76365AAC7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18258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AC7E79-2A6D-4471-940A-792E3D514A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b="0" i="0" dirty="0">
                <a:effectLst/>
                <a:latin typeface="-apple-system"/>
              </a:rPr>
              <a:t>Интернет-зависимость – это проблема современности.</a:t>
            </a:r>
            <a:br>
              <a:rPr lang="ru-RU" b="0" i="0" dirty="0">
                <a:effectLst/>
                <a:latin typeface="-apple-system"/>
              </a:rPr>
            </a:b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CD99BA-E6DE-4930-A8FA-D6FD99C8E3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призентацію</a:t>
            </a:r>
            <a:r>
              <a:rPr lang="ru-RU" dirty="0"/>
              <a:t> </a:t>
            </a:r>
            <a:r>
              <a:rPr lang="ru-RU" dirty="0" err="1"/>
              <a:t>зроблено</a:t>
            </a:r>
            <a:r>
              <a:rPr lang="ru-RU" dirty="0"/>
              <a:t>: </a:t>
            </a:r>
            <a:r>
              <a:rPr lang="ru-RU" dirty="0" err="1"/>
              <a:t>твоє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</a:t>
            </a:r>
            <a:r>
              <a:rPr lang="ru-RU" dirty="0" err="1"/>
              <a:t>прізвище</a:t>
            </a:r>
            <a:endParaRPr lang="ru-RU" dirty="0"/>
          </a:p>
          <a:p>
            <a:r>
              <a:rPr lang="ru-RU" dirty="0" err="1"/>
              <a:t>клас</a:t>
            </a:r>
            <a:r>
              <a:rPr lang="ru-RU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743984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6B8404-DE0B-499B-84F9-19846F8CB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929" y="197830"/>
            <a:ext cx="5580529" cy="1325563"/>
          </a:xfrm>
        </p:spPr>
        <p:txBody>
          <a:bodyPr>
            <a:normAutofit/>
          </a:bodyPr>
          <a:lstStyle/>
          <a:p>
            <a:pPr algn="l"/>
            <a:r>
              <a:rPr lang="ru-RU" b="0" i="0" dirty="0" err="1">
                <a:solidFill>
                  <a:schemeClr val="tx1"/>
                </a:solidFill>
                <a:effectLst/>
                <a:latin typeface="-apple-system"/>
              </a:rPr>
              <a:t>Симптоми</a:t>
            </a:r>
            <a:r>
              <a:rPr lang="ru-RU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-apple-system"/>
              </a:rPr>
              <a:t>інтернет-залежності</a:t>
            </a:r>
            <a:r>
              <a:rPr lang="ru-RU" b="0" i="0" dirty="0">
                <a:solidFill>
                  <a:schemeClr val="tx1"/>
                </a:solidFill>
                <a:effectLst/>
                <a:latin typeface="-apple-system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BA64D3-6C60-4259-9FC6-98462FD65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929" y="1801299"/>
            <a:ext cx="5033682" cy="3487878"/>
          </a:xfrm>
        </p:spPr>
        <p:txBody>
          <a:bodyPr>
            <a:normAutofit/>
          </a:bodyPr>
          <a:lstStyle/>
          <a:p>
            <a:r>
              <a:rPr lang="ru-RU" sz="2400" b="0" i="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Симптомы интернет-зависимости: непреодолимое желание выйти в интернет, невозможность контролировать время, проведенное в сети, умственное или физическое истощение, нарушения сна и другие.</a:t>
            </a:r>
          </a:p>
          <a:p>
            <a:endParaRPr lang="ru-RU" sz="24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1026" name="Picture 2" descr="Інтернет-залежність: хто винен? - «Волинь» — незалежна громадсько–політична  газета">
            <a:extLst>
              <a:ext uri="{FF2B5EF4-FFF2-40B4-BE49-F238E27FC236}">
                <a16:creationId xmlns:a16="http://schemas.microsoft.com/office/drawing/2014/main" id="{BD3396EE-8C27-46B1-B359-20A14F269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543" y="860612"/>
            <a:ext cx="5923429" cy="3948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314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9E0130-B5AD-4835-99BD-F9A46958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9600"/>
            <a:ext cx="6248400" cy="1905000"/>
          </a:xfrm>
        </p:spPr>
        <p:txBody>
          <a:bodyPr/>
          <a:lstStyle/>
          <a:p>
            <a:r>
              <a:rPr lang="ru-RU" b="0" i="0" dirty="0" err="1">
                <a:solidFill>
                  <a:schemeClr val="tx1"/>
                </a:solidFill>
                <a:effectLst/>
                <a:latin typeface="-apple-system"/>
              </a:rPr>
              <a:t>Різноманітні</a:t>
            </a:r>
            <a:r>
              <a:rPr lang="ru-RU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-apple-system"/>
              </a:rPr>
              <a:t>форми</a:t>
            </a:r>
            <a:r>
              <a:rPr lang="ru-RU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ru-RU" b="0" i="0" dirty="0" err="1">
                <a:solidFill>
                  <a:schemeClr val="tx1"/>
                </a:solidFill>
                <a:effectLst/>
                <a:latin typeface="-apple-system"/>
              </a:rPr>
              <a:t>інтернет-залежності</a:t>
            </a:r>
            <a:r>
              <a:rPr lang="ru-RU" b="0" i="0" dirty="0">
                <a:solidFill>
                  <a:schemeClr val="tx1"/>
                </a:solidFill>
                <a:effectLst/>
                <a:latin typeface="-apple-system"/>
              </a:rPr>
              <a:t>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FD2A7E-FF44-41FD-A701-4123C21B0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19" y="2702857"/>
            <a:ext cx="4694610" cy="3124201"/>
          </a:xfrm>
        </p:spPr>
        <p:txBody>
          <a:bodyPr>
            <a:normAutofit lnSpcReduction="10000"/>
          </a:bodyPr>
          <a:lstStyle/>
          <a:p>
            <a:r>
              <a:rPr lang="ru-RU" sz="2800" b="0" i="0" dirty="0" err="1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Різноманітні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 </a:t>
            </a:r>
            <a:r>
              <a:rPr lang="ru-RU" sz="2800" b="0" i="0" dirty="0" err="1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форми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 </a:t>
            </a:r>
            <a:r>
              <a:rPr lang="ru-RU" sz="2800" b="0" i="0" dirty="0" err="1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інтернет-залежності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: </a:t>
            </a:r>
            <a:r>
              <a:rPr lang="ru-RU" sz="2800" b="0" i="0" dirty="0" err="1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соціальна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 мережа </a:t>
            </a:r>
            <a:r>
              <a:rPr lang="ru-RU" sz="2800" b="0" i="0" dirty="0" err="1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залежності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, онлайн-</a:t>
            </a:r>
            <a:r>
              <a:rPr lang="ru-RU" sz="2800" b="0" i="0" dirty="0" err="1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геймінг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 </a:t>
            </a:r>
            <a:r>
              <a:rPr lang="ru-RU" sz="2800" b="0" i="0" dirty="0" err="1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залежності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, онлайн-</a:t>
            </a:r>
            <a:r>
              <a:rPr lang="ru-RU" sz="2800" b="0" i="0" dirty="0" err="1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шопінг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 </a:t>
            </a:r>
            <a:r>
              <a:rPr lang="ru-RU" sz="2800" b="0" i="0" dirty="0" err="1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залежності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 та </a:t>
            </a:r>
            <a:r>
              <a:rPr lang="ru-RU" sz="2800" b="0" i="0" dirty="0" err="1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інші</a:t>
            </a:r>
            <a:r>
              <a:rPr lang="ru-RU" sz="2800" b="0" i="0" dirty="0">
                <a:solidFill>
                  <a:schemeClr val="tx1"/>
                </a:solidFill>
                <a:effectLst/>
                <a:latin typeface="Bahnschrift SemiBold" panose="020B0502040204020203" pitchFamily="34" charset="0"/>
              </a:rPr>
              <a:t>.</a:t>
            </a:r>
          </a:p>
          <a:p>
            <a:endParaRPr lang="ru-RU" sz="2800" dirty="0">
              <a:solidFill>
                <a:schemeClr val="tx1"/>
              </a:solidFill>
              <a:latin typeface="Bahnschrift SemiBold" panose="020B0502040204020203" pitchFamily="34" charset="0"/>
            </a:endParaRPr>
          </a:p>
        </p:txBody>
      </p:sp>
      <p:pic>
        <p:nvPicPr>
          <p:cNvPr id="2050" name="Picture 2" descr="Ученые нашли связь между гаджетами и умственным развитием детей - Hi-News.ru">
            <a:extLst>
              <a:ext uri="{FF2B5EF4-FFF2-40B4-BE49-F238E27FC236}">
                <a16:creationId xmlns:a16="http://schemas.microsoft.com/office/drawing/2014/main" id="{C4CB6119-B79B-4650-B49D-82F6756FB8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24025"/>
            <a:ext cx="5372820" cy="3409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165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7B81EF-70BA-4CAD-97A9-98F8633381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4228446" cy="1905000"/>
          </a:xfrm>
        </p:spPr>
        <p:txBody>
          <a:bodyPr>
            <a:normAutofit/>
          </a:bodyPr>
          <a:lstStyle/>
          <a:p>
            <a:r>
              <a:rPr lang="ru-RU" sz="4000" b="0" i="0" dirty="0" err="1">
                <a:solidFill>
                  <a:schemeClr val="tx1"/>
                </a:solidFill>
                <a:effectLst/>
                <a:latin typeface="-apple-system"/>
              </a:rPr>
              <a:t>Порушення</a:t>
            </a:r>
            <a:r>
              <a:rPr lang="ru-RU" sz="4000" b="0" i="0" dirty="0">
                <a:solidFill>
                  <a:schemeClr val="tx1"/>
                </a:solidFill>
                <a:effectLst/>
                <a:latin typeface="-apple-system"/>
              </a:rPr>
              <a:t> сну.</a:t>
            </a:r>
            <a:br>
              <a:rPr lang="ru-RU" sz="4000" b="0" i="0" dirty="0">
                <a:solidFill>
                  <a:schemeClr val="tx1"/>
                </a:solidFill>
                <a:effectLst/>
                <a:latin typeface="-apple-system"/>
              </a:rPr>
            </a:b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304A722-404B-469A-845F-680B77B8D8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2666999"/>
            <a:ext cx="4300163" cy="3124201"/>
          </a:xfrm>
        </p:spPr>
        <p:txBody>
          <a:bodyPr>
            <a:normAutofit/>
          </a:bodyPr>
          <a:lstStyle/>
          <a:p>
            <a:r>
              <a:rPr lang="ru-RU" sz="3200" b="0" i="0" dirty="0" err="1">
                <a:solidFill>
                  <a:schemeClr val="tx1"/>
                </a:solidFill>
                <a:effectLst/>
                <a:latin typeface="-apple-system"/>
              </a:rPr>
              <a:t>Порушення</a:t>
            </a:r>
            <a:r>
              <a:rPr lang="ru-RU" sz="3200" b="0" i="0" dirty="0">
                <a:solidFill>
                  <a:schemeClr val="tx1"/>
                </a:solidFill>
                <a:effectLst/>
                <a:latin typeface="-apple-system"/>
              </a:rPr>
              <a:t> режиму сну </a:t>
            </a:r>
            <a:r>
              <a:rPr lang="ru-RU" sz="3200" b="0" i="0" dirty="0" err="1">
                <a:solidFill>
                  <a:schemeClr val="tx1"/>
                </a:solidFill>
                <a:effectLst/>
                <a:latin typeface="-apple-system"/>
              </a:rPr>
              <a:t>в'яло</a:t>
            </a:r>
            <a:r>
              <a:rPr lang="ru-RU" sz="3200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ru-RU" sz="3200" b="0" i="0" dirty="0" err="1">
                <a:solidFill>
                  <a:schemeClr val="tx1"/>
                </a:solidFill>
                <a:effectLst/>
                <a:latin typeface="-apple-system"/>
              </a:rPr>
              <a:t>втома</a:t>
            </a:r>
            <a:r>
              <a:rPr lang="ru-RU" sz="3200" b="0" i="0" dirty="0">
                <a:solidFill>
                  <a:schemeClr val="tx1"/>
                </a:solidFill>
                <a:effectLst/>
                <a:latin typeface="-apple-system"/>
              </a:rPr>
              <a:t> </a:t>
            </a:r>
            <a:r>
              <a:rPr lang="ru-RU" sz="3200" b="0" i="0" dirty="0" err="1">
                <a:solidFill>
                  <a:schemeClr val="tx1"/>
                </a:solidFill>
                <a:effectLst/>
                <a:latin typeface="-apple-system"/>
              </a:rPr>
              <a:t>погана</a:t>
            </a:r>
            <a:r>
              <a:rPr lang="ru-RU" sz="3200" b="0" i="0" dirty="0">
                <a:solidFill>
                  <a:schemeClr val="tx1"/>
                </a:solidFill>
                <a:effectLst/>
                <a:latin typeface="-apple-system"/>
              </a:rPr>
              <a:t> робота </a:t>
            </a:r>
            <a:r>
              <a:rPr lang="ru-RU" sz="3200" b="0" i="0" dirty="0" err="1">
                <a:solidFill>
                  <a:schemeClr val="tx1"/>
                </a:solidFill>
                <a:effectLst/>
                <a:latin typeface="-apple-system"/>
              </a:rPr>
              <a:t>мозку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AutoShape 8">
            <a:extLst>
              <a:ext uri="{FF2B5EF4-FFF2-40B4-BE49-F238E27FC236}">
                <a16:creationId xmlns:a16="http://schemas.microsoft.com/office/drawing/2014/main" id="{B30B186C-8A44-429D-8948-4A90982449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2" name="Picture 10" descr="Лікування порушень сну в Харкові, лікування розладів сну, лікування  безсоння, Харків">
            <a:extLst>
              <a:ext uri="{FF2B5EF4-FFF2-40B4-BE49-F238E27FC236}">
                <a16:creationId xmlns:a16="http://schemas.microsoft.com/office/drawing/2014/main" id="{7D83AF1E-CEAD-4950-A280-F53B17F1E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43" b="98404" l="5597" r="93657">
                        <a14:foregroundMark x1="57463" y1="30851" x2="35448" y2="41489"/>
                        <a14:foregroundMark x1="35448" y1="41489" x2="14179" y2="76064"/>
                        <a14:foregroundMark x1="14179" y1="76064" x2="29104" y2="96809"/>
                        <a14:foregroundMark x1="29104" y1="96809" x2="79104" y2="90957"/>
                        <a14:foregroundMark x1="79104" y1="90957" x2="88060" y2="75532"/>
                        <a14:foregroundMark x1="88060" y1="75532" x2="80970" y2="60106"/>
                        <a14:foregroundMark x1="59701" y1="38830" x2="45149" y2="14894"/>
                        <a14:foregroundMark x1="45149" y1="14894" x2="44403" y2="14362"/>
                        <a14:foregroundMark x1="58582" y1="33511" x2="69030" y2="28191"/>
                        <a14:foregroundMark x1="58209" y1="15426" x2="39552" y2="13830"/>
                        <a14:foregroundMark x1="39552" y1="13830" x2="39179" y2="14894"/>
                        <a14:foregroundMark x1="38060" y1="20213" x2="38433" y2="23936"/>
                        <a14:foregroundMark x1="48507" y1="23404" x2="55597" y2="18085"/>
                        <a14:foregroundMark x1="58955" y1="17021" x2="61567" y2="21277"/>
                        <a14:foregroundMark x1="63060" y1="27128" x2="64552" y2="27660"/>
                        <a14:foregroundMark x1="65672" y1="20745" x2="57090" y2="13830"/>
                        <a14:foregroundMark x1="53731" y1="13298" x2="48134" y2="13298"/>
                        <a14:foregroundMark x1="41045" y1="14362" x2="40299" y2="14894"/>
                        <a14:foregroundMark x1="36940" y1="17553" x2="34328" y2="23936"/>
                        <a14:foregroundMark x1="29851" y1="30851" x2="28731" y2="33511"/>
                        <a14:foregroundMark x1="26866" y1="36170" x2="25000" y2="46277"/>
                        <a14:foregroundMark x1="22761" y1="51596" x2="18657" y2="56915"/>
                        <a14:foregroundMark x1="14925" y1="61170" x2="14925" y2="61170"/>
                        <a14:foregroundMark x1="9701" y1="67021" x2="7090" y2="75000"/>
                        <a14:foregroundMark x1="6716" y1="80851" x2="6716" y2="86702"/>
                        <a14:foregroundMark x1="7463" y1="92553" x2="7836" y2="94681"/>
                        <a14:foregroundMark x1="39925" y1="76064" x2="58955" y2="68085"/>
                        <a14:foregroundMark x1="58955" y1="68085" x2="78358" y2="49468"/>
                        <a14:foregroundMark x1="78358" y1="49468" x2="77239" y2="40957"/>
                        <a14:foregroundMark x1="75000" y1="38830" x2="93657" y2="86702"/>
                        <a14:foregroundMark x1="92910" y1="94681" x2="67164" y2="984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232" y="1948702"/>
            <a:ext cx="4453648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563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D9553D-F0E1-4D97-BDE1-F4E11A99E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найбільше</a:t>
            </a:r>
            <a:r>
              <a:rPr lang="ru-RU" dirty="0"/>
              <a:t> </a:t>
            </a:r>
            <a:r>
              <a:rPr lang="ru-RU" dirty="0" err="1"/>
              <a:t>страждає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інтернет-залежності</a:t>
            </a:r>
            <a:r>
              <a:rPr lang="ru-RU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6F2A4D-FF8C-4CDF-8065-C22E02E0E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954" y="2366683"/>
            <a:ext cx="4829081" cy="2779060"/>
          </a:xfrm>
        </p:spPr>
        <p:txBody>
          <a:bodyPr>
            <a:normAutofit fontScale="92500"/>
          </a:bodyPr>
          <a:lstStyle/>
          <a:p>
            <a:r>
              <a:rPr lang="ru-RU" dirty="0" err="1">
                <a:latin typeface="Bahnschrift SemiBold" panose="020B0502040204020203" pitchFamily="34" charset="0"/>
              </a:rPr>
              <a:t>Інтернет-залежність</a:t>
            </a:r>
            <a:r>
              <a:rPr lang="ru-RU" dirty="0">
                <a:latin typeface="Bahnschrift SemiBold" panose="020B0502040204020203" pitchFamily="34" charset="0"/>
              </a:rPr>
              <a:t> </a:t>
            </a:r>
            <a:r>
              <a:rPr lang="ru-RU" dirty="0" err="1">
                <a:latin typeface="Bahnschrift SemiBold" panose="020B0502040204020203" pitchFamily="34" charset="0"/>
              </a:rPr>
              <a:t>може</a:t>
            </a:r>
            <a:r>
              <a:rPr lang="ru-RU" dirty="0">
                <a:latin typeface="Bahnschrift SemiBold" panose="020B0502040204020203" pitchFamily="34" charset="0"/>
              </a:rPr>
              <a:t> </a:t>
            </a:r>
            <a:r>
              <a:rPr lang="ru-RU" dirty="0" err="1">
                <a:latin typeface="Bahnschrift SemiBold" panose="020B0502040204020203" pitchFamily="34" charset="0"/>
              </a:rPr>
              <a:t>впливати</a:t>
            </a:r>
            <a:r>
              <a:rPr lang="ru-RU" dirty="0">
                <a:latin typeface="Bahnschrift SemiBold" panose="020B0502040204020203" pitchFamily="34" charset="0"/>
              </a:rPr>
              <a:t> на будь-кого, </a:t>
            </a:r>
            <a:r>
              <a:rPr lang="ru-RU" dirty="0" err="1">
                <a:latin typeface="Bahnschrift SemiBold" panose="020B0502040204020203" pitchFamily="34" charset="0"/>
              </a:rPr>
              <a:t>незалежно</a:t>
            </a:r>
            <a:r>
              <a:rPr lang="ru-RU" dirty="0">
                <a:latin typeface="Bahnschrift SemiBold" panose="020B0502040204020203" pitchFamily="34" charset="0"/>
              </a:rPr>
              <a:t> </a:t>
            </a:r>
            <a:r>
              <a:rPr lang="ru-RU" dirty="0" err="1">
                <a:latin typeface="Bahnschrift SemiBold" panose="020B0502040204020203" pitchFamily="34" charset="0"/>
              </a:rPr>
              <a:t>від</a:t>
            </a:r>
            <a:r>
              <a:rPr lang="ru-RU" dirty="0">
                <a:latin typeface="Bahnschrift SemiBold" panose="020B0502040204020203" pitchFamily="34" charset="0"/>
              </a:rPr>
              <a:t> </a:t>
            </a:r>
            <a:r>
              <a:rPr lang="ru-RU" dirty="0" err="1">
                <a:latin typeface="Bahnschrift SemiBold" panose="020B0502040204020203" pitchFamily="34" charset="0"/>
              </a:rPr>
              <a:t>віку</a:t>
            </a:r>
            <a:r>
              <a:rPr lang="ru-RU" dirty="0">
                <a:latin typeface="Bahnschrift SemiBold" panose="020B0502040204020203" pitchFamily="34" charset="0"/>
              </a:rPr>
              <a:t>, </a:t>
            </a:r>
            <a:r>
              <a:rPr lang="ru-RU" dirty="0" err="1">
                <a:latin typeface="Bahnschrift SemiBold" panose="020B0502040204020203" pitchFamily="34" charset="0"/>
              </a:rPr>
              <a:t>статі</a:t>
            </a:r>
            <a:r>
              <a:rPr lang="ru-RU" dirty="0">
                <a:latin typeface="Bahnschrift SemiBold" panose="020B0502040204020203" pitchFamily="34" charset="0"/>
              </a:rPr>
              <a:t> </a:t>
            </a:r>
            <a:r>
              <a:rPr lang="ru-RU" dirty="0" err="1">
                <a:latin typeface="Bahnschrift SemiBold" panose="020B0502040204020203" pitchFamily="34" charset="0"/>
              </a:rPr>
              <a:t>або</a:t>
            </a:r>
            <a:r>
              <a:rPr lang="ru-RU" dirty="0">
                <a:latin typeface="Bahnschrift SemiBold" panose="020B0502040204020203" pitchFamily="34" charset="0"/>
              </a:rPr>
              <a:t> </a:t>
            </a:r>
            <a:r>
              <a:rPr lang="ru-RU" dirty="0" err="1">
                <a:latin typeface="Bahnschrift SemiBold" panose="020B0502040204020203" pitchFamily="34" charset="0"/>
              </a:rPr>
              <a:t>соціального</a:t>
            </a:r>
            <a:r>
              <a:rPr lang="ru-RU" dirty="0">
                <a:latin typeface="Bahnschrift SemiBold" panose="020B0502040204020203" pitchFamily="34" charset="0"/>
              </a:rPr>
              <a:t> статусу. </a:t>
            </a:r>
            <a:r>
              <a:rPr lang="ru-RU" dirty="0" err="1">
                <a:latin typeface="Bahnschrift SemiBold" panose="020B0502040204020203" pitchFamily="34" charset="0"/>
              </a:rPr>
              <a:t>Однак</a:t>
            </a:r>
            <a:r>
              <a:rPr lang="ru-RU" dirty="0">
                <a:latin typeface="Bahnschrift SemiBold" panose="020B0502040204020203" pitchFamily="34" charset="0"/>
              </a:rPr>
              <a:t> </a:t>
            </a:r>
            <a:r>
              <a:rPr lang="ru-RU" dirty="0" err="1">
                <a:latin typeface="Bahnschrift SemiBold" panose="020B0502040204020203" pitchFamily="34" charset="0"/>
              </a:rPr>
              <a:t>деякі</a:t>
            </a:r>
            <a:r>
              <a:rPr lang="ru-RU" dirty="0">
                <a:latin typeface="Bahnschrift SemiBold" panose="020B0502040204020203" pitchFamily="34" charset="0"/>
              </a:rPr>
              <a:t> </a:t>
            </a:r>
            <a:r>
              <a:rPr lang="ru-RU" dirty="0" err="1">
                <a:latin typeface="Bahnschrift SemiBold" panose="020B0502040204020203" pitchFamily="34" charset="0"/>
              </a:rPr>
              <a:t>групи</a:t>
            </a:r>
            <a:r>
              <a:rPr lang="ru-RU" dirty="0">
                <a:latin typeface="Bahnschrift SemiBold" panose="020B0502040204020203" pitchFamily="34" charset="0"/>
              </a:rPr>
              <a:t> людей </a:t>
            </a:r>
            <a:r>
              <a:rPr lang="ru-RU" dirty="0" err="1">
                <a:latin typeface="Bahnschrift SemiBold" panose="020B0502040204020203" pitchFamily="34" charset="0"/>
              </a:rPr>
              <a:t>можуть</a:t>
            </a:r>
            <a:r>
              <a:rPr lang="ru-RU" dirty="0">
                <a:latin typeface="Bahnschrift SemiBold" panose="020B0502040204020203" pitchFamily="34" charset="0"/>
              </a:rPr>
              <a:t> бути </a:t>
            </a:r>
            <a:r>
              <a:rPr lang="ru-RU" dirty="0" err="1">
                <a:latin typeface="Bahnschrift SemiBold" panose="020B0502040204020203" pitchFamily="34" charset="0"/>
              </a:rPr>
              <a:t>більш</a:t>
            </a:r>
            <a:r>
              <a:rPr lang="ru-RU" dirty="0">
                <a:latin typeface="Bahnschrift SemiBold" panose="020B0502040204020203" pitchFamily="34" charset="0"/>
              </a:rPr>
              <a:t> </a:t>
            </a:r>
            <a:r>
              <a:rPr lang="ru-RU" dirty="0" err="1">
                <a:latin typeface="Bahnschrift SemiBold" panose="020B0502040204020203" pitchFamily="34" charset="0"/>
              </a:rPr>
              <a:t>нахильними</a:t>
            </a:r>
            <a:r>
              <a:rPr lang="ru-RU" dirty="0">
                <a:latin typeface="Bahnschrift SemiBold" panose="020B0502040204020203" pitchFamily="34" charset="0"/>
              </a:rPr>
              <a:t> до </a:t>
            </a:r>
            <a:r>
              <a:rPr lang="ru-RU" dirty="0" err="1">
                <a:latin typeface="Bahnschrift SemiBold" panose="020B0502040204020203" pitchFamily="34" charset="0"/>
              </a:rPr>
              <a:t>інтернет-залежності</a:t>
            </a:r>
            <a:r>
              <a:rPr lang="ru-RU" dirty="0">
                <a:latin typeface="Bahnschrift SemiBold" panose="020B0502040204020203" pitchFamily="34" charset="0"/>
              </a:rPr>
              <a:t>, </a:t>
            </a:r>
            <a:r>
              <a:rPr lang="ru-RU" dirty="0" err="1">
                <a:latin typeface="Bahnschrift SemiBold" panose="020B0502040204020203" pitchFamily="34" charset="0"/>
              </a:rPr>
              <a:t>такі</a:t>
            </a:r>
            <a:r>
              <a:rPr lang="ru-RU" dirty="0">
                <a:latin typeface="Bahnschrift SemiBold" panose="020B0502040204020203" pitchFamily="34" charset="0"/>
              </a:rPr>
              <a:t> як </a:t>
            </a:r>
            <a:r>
              <a:rPr lang="ru-RU" dirty="0" err="1">
                <a:latin typeface="Bahnschrift SemiBold" panose="020B0502040204020203" pitchFamily="34" charset="0"/>
              </a:rPr>
              <a:t>підлітки</a:t>
            </a:r>
            <a:r>
              <a:rPr lang="ru-RU" dirty="0">
                <a:latin typeface="Bahnschrift SemiBold" panose="020B0502040204020203" pitchFamily="34" charset="0"/>
              </a:rPr>
              <a:t> та молодь1.Згідно з </a:t>
            </a:r>
            <a:r>
              <a:rPr lang="ru-RU" dirty="0" err="1">
                <a:latin typeface="Bahnschrift SemiBold" panose="020B0502040204020203" pitchFamily="34" charset="0"/>
              </a:rPr>
              <a:t>дослідженнями</a:t>
            </a:r>
            <a:r>
              <a:rPr lang="ru-RU" dirty="0">
                <a:latin typeface="Bahnschrift SemiBold" panose="020B0502040204020203" pitchFamily="34" charset="0"/>
              </a:rPr>
              <a:t>, </a:t>
            </a:r>
            <a:r>
              <a:rPr lang="ru-RU" dirty="0" err="1">
                <a:latin typeface="Bahnschrift SemiBold" panose="020B0502040204020203" pitchFamily="34" charset="0"/>
              </a:rPr>
              <a:t>проведеними</a:t>
            </a:r>
            <a:r>
              <a:rPr lang="ru-RU" dirty="0">
                <a:latin typeface="Bahnschrift SemiBold" panose="020B0502040204020203" pitchFamily="34" charset="0"/>
              </a:rPr>
              <a:t> в </a:t>
            </a:r>
            <a:r>
              <a:rPr lang="ru-RU" dirty="0" err="1">
                <a:latin typeface="Bahnschrift SemiBold" panose="020B0502040204020203" pitchFamily="34" charset="0"/>
              </a:rPr>
              <a:t>Україні</a:t>
            </a:r>
            <a:r>
              <a:rPr lang="ru-RU" dirty="0">
                <a:latin typeface="Bahnschrift SemiBold" panose="020B0502040204020203" pitchFamily="34" charset="0"/>
              </a:rPr>
              <a:t>, </a:t>
            </a:r>
            <a:r>
              <a:rPr lang="ru-RU" dirty="0" err="1">
                <a:latin typeface="Bahnschrift SemiBold" panose="020B0502040204020203" pitchFamily="34" charset="0"/>
              </a:rPr>
              <a:t>серед</a:t>
            </a:r>
            <a:r>
              <a:rPr lang="ru-RU" dirty="0">
                <a:latin typeface="Bahnschrift SemiBold" panose="020B0502040204020203" pitchFamily="34" charset="0"/>
              </a:rPr>
              <a:t> </a:t>
            </a:r>
            <a:r>
              <a:rPr lang="ru-RU" dirty="0" err="1">
                <a:latin typeface="Bahnschrift SemiBold" panose="020B0502040204020203" pitchFamily="34" charset="0"/>
              </a:rPr>
              <a:t>основних</a:t>
            </a:r>
            <a:r>
              <a:rPr lang="ru-RU" dirty="0">
                <a:latin typeface="Bahnschrift SemiBold" panose="020B0502040204020203" pitchFamily="34" charset="0"/>
              </a:rPr>
              <a:t> </a:t>
            </a:r>
            <a:r>
              <a:rPr lang="ru-RU" dirty="0" err="1">
                <a:latin typeface="Bahnschrift SemiBold" panose="020B0502040204020203" pitchFamily="34" charset="0"/>
              </a:rPr>
              <a:t>груп</a:t>
            </a:r>
            <a:r>
              <a:rPr lang="ru-RU" dirty="0">
                <a:latin typeface="Bahnschrift SemiBold" panose="020B0502040204020203" pitchFamily="34" charset="0"/>
              </a:rPr>
              <a:t> </a:t>
            </a:r>
            <a:r>
              <a:rPr lang="ru-RU" dirty="0" err="1">
                <a:latin typeface="Bahnschrift SemiBold" panose="020B0502040204020203" pitchFamily="34" charset="0"/>
              </a:rPr>
              <a:t>ризику</a:t>
            </a:r>
            <a:r>
              <a:rPr lang="ru-RU" dirty="0">
                <a:latin typeface="Bahnschrift SemiBold" panose="020B0502040204020203" pitchFamily="34" charset="0"/>
              </a:rPr>
              <a:t> </a:t>
            </a:r>
            <a:r>
              <a:rPr lang="ru-RU" dirty="0" err="1">
                <a:latin typeface="Bahnschrift SemiBold" panose="020B0502040204020203" pitchFamily="34" charset="0"/>
              </a:rPr>
              <a:t>щодо</a:t>
            </a:r>
            <a:r>
              <a:rPr lang="ru-RU" dirty="0">
                <a:latin typeface="Bahnschrift SemiBold" panose="020B0502040204020203" pitchFamily="34" charset="0"/>
              </a:rPr>
              <a:t> </a:t>
            </a:r>
            <a:r>
              <a:rPr lang="ru-RU" dirty="0" err="1">
                <a:latin typeface="Bahnschrift SemiBold" panose="020B0502040204020203" pitchFamily="34" charset="0"/>
              </a:rPr>
              <a:t>інтернет-залежності</a:t>
            </a:r>
            <a:r>
              <a:rPr lang="ru-RU" dirty="0">
                <a:latin typeface="Bahnschrift SemiBold" panose="020B0502040204020203" pitchFamily="34" charset="0"/>
              </a:rPr>
              <a:t> є </a:t>
            </a:r>
            <a:r>
              <a:rPr lang="ru-RU" dirty="0" err="1">
                <a:latin typeface="Bahnschrift SemiBold" panose="020B0502040204020203" pitchFamily="34" charset="0"/>
              </a:rPr>
              <a:t>підлітки</a:t>
            </a:r>
            <a:r>
              <a:rPr lang="ru-RU" dirty="0">
                <a:latin typeface="Bahnschrift SemiBold" panose="020B0502040204020203" pitchFamily="34" charset="0"/>
              </a:rPr>
              <a:t> та молодь.</a:t>
            </a:r>
          </a:p>
        </p:txBody>
      </p:sp>
      <p:pic>
        <p:nvPicPr>
          <p:cNvPr id="4098" name="Picture 2" descr="Зависимые от связей»: особенности японской Интернет-зависимости | Nippon.com">
            <a:extLst>
              <a:ext uri="{FF2B5EF4-FFF2-40B4-BE49-F238E27FC236}">
                <a16:creationId xmlns:a16="http://schemas.microsoft.com/office/drawing/2014/main" id="{B63A94AC-F8F7-4864-85BC-F9138308C8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50" r="1277" b="12575"/>
          <a:stretch/>
        </p:blipFill>
        <p:spPr bwMode="auto">
          <a:xfrm>
            <a:off x="5778314" y="1866899"/>
            <a:ext cx="5848910" cy="3124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17006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15</TotalTime>
  <Words>134</Words>
  <Application>Microsoft Office PowerPoint</Application>
  <PresentationFormat>Широкоэкранный</PresentationFormat>
  <Paragraphs>11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-apple-system</vt:lpstr>
      <vt:lpstr>Arial</vt:lpstr>
      <vt:lpstr>Bahnschrift SemiBold</vt:lpstr>
      <vt:lpstr>Century Gothic</vt:lpstr>
      <vt:lpstr>Сетка</vt:lpstr>
      <vt:lpstr>Интернет-зависимость – это проблема современности. </vt:lpstr>
      <vt:lpstr>Симптоми інтернет-залежності.</vt:lpstr>
      <vt:lpstr>Різноманітні форми інтернет-залежності.</vt:lpstr>
      <vt:lpstr>Порушення сну. </vt:lpstr>
      <vt:lpstr>хто найбільше страждає від інтернет-залежності?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Интернет-зависимость – это проблема современности. </dc:title>
  <dc:creator>ТООМ Good</dc:creator>
  <cp:lastModifiedBy>ТООМ Good</cp:lastModifiedBy>
  <cp:revision>2</cp:revision>
  <dcterms:created xsi:type="dcterms:W3CDTF">2023-06-12T13:31:09Z</dcterms:created>
  <dcterms:modified xsi:type="dcterms:W3CDTF">2023-06-12T13:46:18Z</dcterms:modified>
</cp:coreProperties>
</file>