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58" r:id="rId3"/>
    <p:sldId id="261" r:id="rId4"/>
    <p:sldId id="271" r:id="rId5"/>
    <p:sldId id="259" r:id="rId6"/>
    <p:sldId id="262" r:id="rId7"/>
    <p:sldId id="264" r:id="rId8"/>
    <p:sldId id="274" r:id="rId9"/>
    <p:sldId id="272" r:id="rId10"/>
    <p:sldId id="276" r:id="rId11"/>
    <p:sldId id="263" r:id="rId12"/>
    <p:sldId id="280" r:id="rId13"/>
    <p:sldId id="269" r:id="rId14"/>
    <p:sldId id="270" r:id="rId15"/>
    <p:sldId id="265" r:id="rId16"/>
    <p:sldId id="279" r:id="rId17"/>
    <p:sldId id="281" r:id="rId18"/>
    <p:sldId id="266" r:id="rId19"/>
    <p:sldId id="268" r:id="rId20"/>
    <p:sldId id="267" r:id="rId21"/>
    <p:sldId id="273" r:id="rId22"/>
    <p:sldId id="278" r:id="rId23"/>
    <p:sldId id="275" r:id="rId24"/>
    <p:sldId id="277" r:id="rId25"/>
    <p:sldId id="282" r:id="rId26"/>
    <p:sldId id="260" r:id="rId2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E11C3A-DDBD-4C45-A96C-BC06247A40F7}" type="datetimeFigureOut">
              <a:rPr lang="uk-UA" smtClean="0"/>
              <a:t>14.12.2022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B9DBA7-CF7F-47C1-8A1D-B38B7DFB0D6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6945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9DBA7-CF7F-47C1-8A1D-B38B7DFB0D6F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2504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14.12.2022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986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14.12.2022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661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14.12.2022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9350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14.12.2022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223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14.12.2022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9243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14.12.2022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46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14.12.2022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25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14.12.2022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772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14.12.2022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931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14.12.2022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196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14.12.2022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195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288AD3-7EEA-4B4E-A55C-CA2F41A004CF}" type="datetimeFigureOut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14.12.2022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2544C-B098-48A2-A4FE-7CB4791CBA99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297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rknotes.com/images/onlineguides/GCSE/Jane-Eyre-2017/Mrs_Fairfax1.jpg" TargetMode="External"/><Relationship Id="rId3" Type="http://schemas.openxmlformats.org/officeDocument/2006/relationships/hyperlink" Target="https://chtyvo.org.ua/content/covers/dfa1a680f44baef0be06f82fbe1ac0da.jpg" TargetMode="External"/><Relationship Id="rId7" Type="http://schemas.openxmlformats.org/officeDocument/2006/relationships/hyperlink" Target="https://static.yakaboo.ua/cdn-cgi/image/width=176,height=170,quality=100,dpr=2,format=webp/media/catalog/product/c/o/cover_2__2.png" TargetMode="External"/><Relationship Id="rId2" Type="http://schemas.openxmlformats.org/officeDocument/2006/relationships/hyperlink" Target="https://www.ukrlib.com.ua/world/printit.php?tid=131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crypted-tbn0.gstatic.com/images?q=tbn:ANd9GcRRmMuBjqDeGytXgdu1gUrV18bqHGVxP7cHNp15sp1HKLpV7e3lu8Z4xOgYc3WJF4iWHrA&amp;usqp=CAU" TargetMode="External"/><Relationship Id="rId5" Type="http://schemas.openxmlformats.org/officeDocument/2006/relationships/hyperlink" Target="https://content.rozetka.com.ua/goods/images/original/124278607.jpg" TargetMode="External"/><Relationship Id="rId10" Type="http://schemas.openxmlformats.org/officeDocument/2006/relationships/hyperlink" Target="http://www.annebronte.org/wp-content/uploads/2020/08/fortune-teller-JE.jpg" TargetMode="External"/><Relationship Id="rId4" Type="http://schemas.openxmlformats.org/officeDocument/2006/relationships/hyperlink" Target="https://static.yakaboo.ua/cdn-cgi/image/width=176,height=170,quality=100,dpr=2,format=webp/media/catalog/product/i/m/image00003_25.jpg" TargetMode="External"/><Relationship Id="rId9" Type="http://schemas.openxmlformats.org/officeDocument/2006/relationships/hyperlink" Target="https://i.ytimg.com/vi/8cK7mHrEEOQ/mqdefault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92556" y="698500"/>
            <a:ext cx="5008843" cy="5054599"/>
          </a:xfrm>
        </p:spPr>
        <p:txBody>
          <a:bodyPr>
            <a:noAutofit/>
          </a:bodyPr>
          <a:lstStyle/>
          <a:p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Романтичні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мрії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Джейн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Ейр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сувора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реальність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Тема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кохання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творі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Джейн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Ейр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Едвард</a:t>
            </a: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Рочестер</a:t>
            </a: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uk-UA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606" t="2160" r="9819" b="12654"/>
          <a:stretch/>
        </p:blipFill>
        <p:spPr>
          <a:xfrm>
            <a:off x="1473200" y="279400"/>
            <a:ext cx="3949699" cy="5576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6217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pageCurlDouble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7600" y="210160"/>
            <a:ext cx="5016500" cy="591124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Назвіть ключові моменти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житті Джейн Ейр.</a:t>
            </a:r>
          </a:p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 що мріяла десятирічна Джейн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 що мріяли Ви у дитинстві?</a:t>
            </a:r>
            <a:endPara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 здійснилися тоді її мрії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Ваші дитячі мрії здійснилися?</a:t>
            </a:r>
          </a:p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Хто Вам допомагав мрії перетворити на реальність?</a:t>
            </a:r>
          </a:p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Хто допомагав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Джейн?</a:t>
            </a:r>
            <a:endPara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uk-UA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Складіть </a:t>
            </a:r>
            <a:r>
              <a:rPr lang="uk-UA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сенкан</a:t>
            </a:r>
            <a:endParaRPr lang="uk-UA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uk-UA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Дитинство Джейн Ейр</a:t>
            </a:r>
          </a:p>
          <a:p>
            <a:pPr marL="0" indent="0" algn="ctr">
              <a:buNone/>
            </a:pPr>
            <a:r>
              <a:rPr lang="uk-UA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Безрадісне, важке.</a:t>
            </a:r>
          </a:p>
          <a:p>
            <a:pPr marL="0" indent="0" algn="ctr">
              <a:buNone/>
            </a:pPr>
            <a:r>
              <a:rPr lang="uk-UA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Страждала, плакала, виживала.</a:t>
            </a:r>
          </a:p>
          <a:p>
            <a:pPr marL="0" indent="0" algn="ctr">
              <a:buNone/>
            </a:pPr>
            <a:r>
              <a:rPr lang="uk-UA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Стала найкращою ученицею у школі.</a:t>
            </a:r>
          </a:p>
          <a:p>
            <a:pPr marL="0" indent="0" algn="ctr">
              <a:buNone/>
            </a:pPr>
            <a:r>
              <a:rPr lang="uk-UA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Самотність.</a:t>
            </a:r>
          </a:p>
          <a:p>
            <a:pPr marL="0" indent="0" algn="ctr">
              <a:buNone/>
            </a:pPr>
            <a:endParaRPr lang="uk-UA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787" y="210160"/>
            <a:ext cx="3602911" cy="5542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1507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лако 8"/>
          <p:cNvSpPr/>
          <p:nvPr/>
        </p:nvSpPr>
        <p:spPr>
          <a:xfrm>
            <a:off x="1155701" y="736600"/>
            <a:ext cx="4651374" cy="2236372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5122" name="Picture 2" descr="Джейн Ейр&quot; аналіз - Dovidka.biz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7" y="2666980"/>
            <a:ext cx="4897438" cy="33792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09637" y="303452"/>
            <a:ext cx="48974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  <a:ea typeface="+mj-ea"/>
                <a:cs typeface="+mj-cs"/>
              </a:rPr>
              <a:t>Дорослішання Джейн Ейр</a:t>
            </a:r>
            <a:endParaRPr lang="uk-UA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084092" y="132140"/>
            <a:ext cx="5308600" cy="56816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Іноді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жалкувала, що вдалася така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негарна;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нарікала на свою долю, на те, що вродилась така мала, бліда, з гострими неправильними рисами. </a:t>
            </a:r>
          </a:p>
          <a:p>
            <a:pPr marL="0" indent="0" algn="ctr">
              <a:buNone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Одягалась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дуже дбайливо: змушена вбиратися скромно, — вся моя одежа була дуже проста, — я від природи мала нахил до витонченості. Я не звикла нехтувати своїм зовнішнім виглядом і тим враженням, яке я справляла, — навпаки, я старалась виглядати якнайкраще і здаватися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якомога привабливішою.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32718" y="888227"/>
            <a:ext cx="41021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«…мені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хотілося б мати рожеве личко, прямий носик, маленькі червоні уста і пишний стан, бути високою,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ставною».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40416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ко 3"/>
          <p:cNvSpPr/>
          <p:nvPr/>
        </p:nvSpPr>
        <p:spPr>
          <a:xfrm>
            <a:off x="6045200" y="1384301"/>
            <a:ext cx="5181600" cy="4318000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2700" y="365125"/>
            <a:ext cx="4991100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Найзаповітніша мрія Джейн Ейр</a:t>
            </a:r>
            <a:endParaRPr lang="uk-U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9500" y="1825625"/>
            <a:ext cx="4978400" cy="4351338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заощадити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трохи грошей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заробітку 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відкрити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школу, найнявши для цього невеликий будинок.</a:t>
            </a:r>
          </a:p>
          <a:p>
            <a:pPr algn="ctr"/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 descr="Джейн Ейр - Knygarnia.in.UA - інтернет-магазин дитячих та навчальних книжо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50"/>
          <a:stretch/>
        </p:blipFill>
        <p:spPr bwMode="auto">
          <a:xfrm>
            <a:off x="1362075" y="252551"/>
            <a:ext cx="4302125" cy="544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581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9000" y="20635"/>
            <a:ext cx="3340100" cy="1325563"/>
          </a:xfrm>
        </p:spPr>
        <p:txBody>
          <a:bodyPr/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Оголошення 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88100" y="965197"/>
            <a:ext cx="4978400" cy="5283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6388100" y="981143"/>
            <a:ext cx="4978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"Молода особа, яка має викладацький досвід (хіба ж не працювала я два роки вчителькою?) шукає посади ґувернантки в сім'ї з дітьми, не старшими чотирнадцяти років (я вирішила, що оскільки мені самій тільки вісімнадцять, то якось не випадає брати собі в учні трохи не однолітків). Може навчати, крім загальної шкільної програми, французької мови, малювання та музики. (В ті часи, читачу, цей скромний перелік дисциплін вважався досить широким).</a:t>
            </a:r>
          </a:p>
          <a:p>
            <a:pPr algn="ctr"/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Книга Джейн Ейр (9789669933041) –- купити в Україні | ROZETKA | Вигідні  ціни, відгуки покупців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" t="795" r="-311" b="32008"/>
          <a:stretch/>
        </p:blipFill>
        <p:spPr bwMode="auto">
          <a:xfrm>
            <a:off x="1198555" y="1077984"/>
            <a:ext cx="4503175" cy="4735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41115" y="144807"/>
            <a:ext cx="5003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змусило Джейн дати оголошення у газету?</a:t>
            </a:r>
          </a:p>
        </p:txBody>
      </p:sp>
    </p:spTree>
    <p:extLst>
      <p:ext uri="{BB962C8B-B14F-4D97-AF65-F5344CB8AC3E}">
        <p14:creationId xmlns:p14="http://schemas.microsoft.com/office/powerpoint/2010/main" val="1030915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019" y="161925"/>
            <a:ext cx="4711700" cy="132556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Мешканці</a:t>
            </a:r>
            <a:r>
              <a:rPr lang="uk-UA" sz="4000" b="1" dirty="0" smtClean="0"/>
              <a:t>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Торнфілду</a:t>
            </a:r>
            <a:endParaRPr lang="uk-U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9500" y="619125"/>
            <a:ext cx="50927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економка, 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домоуправителька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маленька 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бабуся, така чепурна, яку тільки можна собі уявити, у вдовиному чепці, чорній шовковій сукні та сніжно-білому мусліновому </a:t>
            </a:r>
            <a:r>
              <a:rPr lang="uk-UA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фартусі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врівноважена</a:t>
            </a:r>
            <a:r>
              <a:rPr lang="uk-U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добросерда жінка, добре вихована й досить </a:t>
            </a:r>
            <a:r>
              <a:rPr lang="uk-UA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розумна.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7" t="39876" r="30926"/>
          <a:stretch/>
        </p:blipFill>
        <p:spPr>
          <a:xfrm rot="5400000">
            <a:off x="1714927" y="1707909"/>
            <a:ext cx="3444874" cy="4848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блако 6"/>
          <p:cNvSpPr/>
          <p:nvPr/>
        </p:nvSpPr>
        <p:spPr>
          <a:xfrm>
            <a:off x="1184199" y="1139825"/>
            <a:ext cx="4677519" cy="1476375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«достоту </a:t>
            </a:r>
            <a:r>
              <a:rPr lang="uk-UA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такою я й малювала собі </a:t>
            </a:r>
            <a:r>
              <a:rPr lang="uk-UA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місіс </a:t>
            </a:r>
            <a:r>
              <a:rPr lang="uk-UA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Фейрфакс</a:t>
            </a:r>
            <a:r>
              <a:rPr lang="uk-UA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uk-UA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Mrs Fairfax Mrs Fairfax's role in the novel Jane Eyre (Grades 9–1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4679" r="14048" b="7770"/>
          <a:stretch/>
        </p:blipFill>
        <p:spPr bwMode="auto">
          <a:xfrm>
            <a:off x="4597400" y="2128837"/>
            <a:ext cx="1654507" cy="19803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101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3801" y="917436"/>
            <a:ext cx="49276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донька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французької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балерини, дитина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років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семи-восьми,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тендітна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бліда,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      </a:t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дрібними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рисами обличчя; дуже густе кучеряве волосся спадало їй аж до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пояса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жвава дівчинка, розпещена й трохи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примхлива.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невдовзі </a:t>
            </a:r>
            <a:r>
              <a:rPr lang="uk-UA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забула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свої дрібні примхи і стала слухняною й ретельною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ученицею.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8" t="26035"/>
          <a:stretch/>
        </p:blipFill>
        <p:spPr>
          <a:xfrm rot="5400000">
            <a:off x="610341" y="1015423"/>
            <a:ext cx="2402460" cy="149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776772" y="523305"/>
            <a:ext cx="24105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Адель </a:t>
            </a:r>
            <a:r>
              <a:rPr lang="uk-UA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Варанс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uk-UA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9" t="36913" r="23518" b="8765"/>
          <a:stretch/>
        </p:blipFill>
        <p:spPr>
          <a:xfrm rot="5400000">
            <a:off x="8953612" y="391771"/>
            <a:ext cx="2518910" cy="1951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6121400" y="209550"/>
            <a:ext cx="460103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uk-UA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Ґрейс</a:t>
            </a:r>
            <a:r>
              <a:rPr lang="uk-UA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Пул </a:t>
            </a:r>
            <a:br>
              <a:rPr lang="uk-UA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жінка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років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28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тридцять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невисока</a:t>
            </a: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й </a:t>
            </a: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кремезна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ru-RU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рудим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волоссям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простим, </a:t>
            </a:r>
            <a:r>
              <a:rPr lang="ru-RU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грубуватим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лицем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 </a:t>
            </a:r>
            <a:r>
              <a:rPr lang="ru-RU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ній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було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мало романтичного, а </a:t>
            </a:r>
            <a:r>
              <a:rPr lang="ru-RU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ще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менше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схожого</a:t>
            </a:r>
            <a:r>
              <a:rPr lang="ru-RU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8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привид</a:t>
            </a:r>
            <a:r>
              <a:rPr lang="ru-RU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…</a:t>
            </a:r>
            <a:r>
              <a:rPr lang="uk-UA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загадкова вдача, </a:t>
            </a:r>
            <a:r>
              <a:rPr lang="uk-UA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сувора, спокійна, вона зовсім не відзначалася нічим таким, що могло б збудити </a:t>
            </a:r>
            <a:r>
              <a:rPr lang="uk-UA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інтерес, була </a:t>
            </a:r>
            <a:r>
              <a:rPr lang="uk-UA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дуже </a:t>
            </a:r>
            <a:r>
              <a:rPr lang="uk-UA" sz="2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неговірка. </a:t>
            </a:r>
            <a:endParaRPr lang="uk-UA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43506" y="67350"/>
            <a:ext cx="46281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  <a:ea typeface="+mj-ea"/>
                <a:cs typeface="+mj-cs"/>
              </a:rPr>
              <a:t>Мешканці</a:t>
            </a:r>
            <a:r>
              <a:rPr lang="uk-UA" sz="4000" b="1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 </a:t>
            </a:r>
            <a:r>
              <a:rPr lang="uk-UA" sz="40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/>
                <a:ea typeface="+mj-ea"/>
                <a:cs typeface="+mj-cs"/>
              </a:rPr>
              <a:t>Торнфілду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08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00" y="223044"/>
            <a:ext cx="4953000" cy="93830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Торнфілд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його таємниці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99200" y="885824"/>
            <a:ext cx="5054600" cy="48926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«…раптом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почула звук, який аж ніяк не сподівалася почути в цьому царстві мертвої тиші; до мене долинув чийсь сміх. Дивний то був сміх — уривчастий, сухий, безрадісний. Я спинилася. Сміх урвався, але тільки на мить, хтось знову зайшовся іще голосніше, бо спочатку сміявся дуже тихо. Далі сміх перейшов у гучний регіт, що, здавалось, відлунював у кожній порожній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кімнаті».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016000" y="3010693"/>
            <a:ext cx="4965700" cy="2793206"/>
            <a:chOff x="1003300" y="1321197"/>
            <a:chExt cx="4965700" cy="2793206"/>
          </a:xfrm>
        </p:grpSpPr>
        <p:pic>
          <p:nvPicPr>
            <p:cNvPr id="4098" name="Picture 2" descr="📓«Джейн Эйр». Глава 3 / Учите английские слова и фразы в контексте -  YouTub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3300" y="1321197"/>
              <a:ext cx="4965700" cy="27932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3511550" y="2806303"/>
              <a:ext cx="2349500" cy="9541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Читаємо в оригіналі</a:t>
              </a:r>
              <a:endPara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3" t="4322" r="13889" b="6789"/>
          <a:stretch/>
        </p:blipFill>
        <p:spPr>
          <a:xfrm rot="5400000">
            <a:off x="1285522" y="1171221"/>
            <a:ext cx="1797756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197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72200" y="0"/>
            <a:ext cx="51181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…коли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я гуляла на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самоті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у парку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або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виходила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за ворота і дивилась на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дорогу…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я 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тоді палко бажала мати такі зіркі очі, щоб глянути далі цієї межі, побачити інший діяльний світ, сповнені бурхливого життя міста та краї, що про них я тільки чула; я бажала тоді мати більше життєвого досвіду, бажала спілкуватися з ширшим колом людей, познайомитися з різноманітнішими характерами, ніж ті, що оточували мене досі. </a:t>
            </a:r>
            <a:endParaRPr lang="uk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Готическая экранизация &quot;Джейн Эйр&quot; выходит в прокат - РИА Новости,  01.09.20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58" y="3053517"/>
            <a:ext cx="4859513" cy="2755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77057" y="375861"/>
            <a:ext cx="48595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Неспокій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глибоко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корінився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в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моїй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натурі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і часом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завдавав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мені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страждання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. 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Кажуть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, що людину повинно вдовольняти спокійне життя, але це не так: їй потрібна діяльність, і, якщо її </a:t>
            </a:r>
            <a:r>
              <a:rPr lang="uk-UA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позбавлено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цього, вона її собі придумує. </a:t>
            </a:r>
            <a:endParaRPr lang="uk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4337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3009" y="419100"/>
            <a:ext cx="447339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Місіс </a:t>
            </a:r>
            <a:r>
              <a:rPr lang="uk-UA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Фейрфакс</a:t>
            </a:r>
            <a: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 господаря 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Торнфілду</a:t>
            </a:r>
            <a:endParaRPr lang="uk-U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Mrs Fairfax Mrs Fairfax's role in the novel Jane Eyre (Grades 9–1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4679" r="14048" b="7770"/>
          <a:stretch/>
        </p:blipFill>
        <p:spPr bwMode="auto">
          <a:xfrm>
            <a:off x="4207212" y="1487488"/>
            <a:ext cx="1654507" cy="19803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251907" y="139700"/>
            <a:ext cx="4949494" cy="5715001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орендарі вважають його за справедливого, щедрого й поблажливого господаря.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Це чудесна людина!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Не знаю, — може, він трохи дивак.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… багато мандрував і чимало побачив на своєму віку.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Він чоловік ніби розумний, щоправда, мені ні разу не випадало мати з ним тривалу розмову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…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нічим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особливим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він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не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вирізняється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але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воно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відчувається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коли з ним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говориш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;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ніколи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не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можна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бути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певним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чи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то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він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жартує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чи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каже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серйозно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вдоволений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він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чи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Його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ніяк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не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зрозумієш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принаймні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я не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розумію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 Та дарма —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він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дуже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хороший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хазяїн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аристократ-землевласник.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8" name="Picture 4" descr="Джейн Ейр (1983) - дивитися онлайн в хорошій якості H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822" r="54054"/>
          <a:stretch/>
        </p:blipFill>
        <p:spPr bwMode="auto">
          <a:xfrm>
            <a:off x="1013009" y="1920176"/>
            <a:ext cx="3194203" cy="40063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282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0450" y="188206"/>
            <a:ext cx="49022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Непривітний подорожній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" t="12655" r="8607" b="16156"/>
          <a:stretch/>
        </p:blipFill>
        <p:spPr>
          <a:xfrm rot="5400000">
            <a:off x="2964078" y="3090647"/>
            <a:ext cx="3651520" cy="2220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146800" y="188206"/>
            <a:ext cx="5080000" cy="6008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…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середнього зросту і широкоплечий. </a:t>
            </a:r>
            <a:endParaRPr lang="uk-UA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Лице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він мав смагляве, риси суворі, чоло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високе.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Він вийшов з юнацьких літ, але був ще не старий — так десь років тридцяти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п'яти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…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сердитий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погляд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і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грубий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тон.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Нове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обличчя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стало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ніби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новою картиною в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галереї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моєї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пам'яті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геть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неподібне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до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всіх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інших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там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вивішених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: перше,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це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був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портрет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чоловіка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, і друге,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чоловіка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смаглявого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дужого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,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суворого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 </a:t>
            </a:r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</a:endParaRPr>
          </a:p>
        </p:txBody>
      </p:sp>
      <p:pic>
        <p:nvPicPr>
          <p:cNvPr id="4100" name="Picture 4" descr="Джейн Ейр» Скорочено - Бронте Шарлотта - Dovidka.biz.u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6" r="15394"/>
          <a:stretch/>
        </p:blipFill>
        <p:spPr bwMode="auto">
          <a:xfrm>
            <a:off x="1060450" y="1158303"/>
            <a:ext cx="2679700" cy="30146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810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73800" y="885824"/>
            <a:ext cx="49657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«…густі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чорні брови, високе чоло, відмежоване рівною лінією чорного чуба, що здавалось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прямокутним…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чітко окреслений ніс, більше характерний як прикмета рішучої вдачі, аніж краси, широкі ніздрі, що, на мою думку, свідчили про запальність, різкі обриси вуст і підборіддя — так, без сумніву, це були риси похмурої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людини». 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7600" y="223043"/>
            <a:ext cx="4991100" cy="1325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</a:t>
            </a:r>
            <a:r>
              <a:rPr lang="uk-U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істер 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Едуард </a:t>
            </a:r>
            <a:r>
              <a:rPr lang="uk-UA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Фейрфакс</a:t>
            </a:r>
            <a:r>
              <a:rPr lang="uk-U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де </a:t>
            </a:r>
            <a:r>
              <a:rPr lang="uk-UA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Рочестер</a:t>
            </a:r>
            <a:endParaRPr lang="uk-UA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t="45802" r="28333" b="12963"/>
          <a:stretch/>
        </p:blipFill>
        <p:spPr>
          <a:xfrm rot="5400000">
            <a:off x="1154501" y="2209570"/>
            <a:ext cx="4522629" cy="2716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9815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8469" y="758825"/>
            <a:ext cx="50292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Містер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Рочестер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Джейн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70600" y="758825"/>
            <a:ext cx="51562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«ви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ніби маленька черничка, чудна, спокійна, сувора й проста, коли ви отак сидите, згорнувши рученята на колінах і опустивши очі на килим (не рахуючи тих випадків, коли вони гостро дивляться мені в лице, як оце, скажімо, зараз), та коли хто поставить вам запитання або зробить зауваження, на яке треба щось сказати, то ви даєте відповідь, можливо, й не гостру, але доволі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несподівану». 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731" y="2084388"/>
            <a:ext cx="4900675" cy="3261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0992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5700" y="495300"/>
            <a:ext cx="5118100" cy="56816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ви, така поважна, спокійна й тактовна, створені для того, щоб вислухувати чужі таємниці. Крім того, я знаю, яку душу я обрав собі для спілкування, знаю, — вона не заразиться від мене; у вас своєрідний, незвичайний розум. На щастя, я не маю замірів доводити його до згуби, а якби й мав, то він би не здався на мої підступи. Що більше я з вами розмовляю, то краще: я не можу вас згубити, а ви, дивись, ще й зцілите мене.</a:t>
            </a:r>
          </a:p>
          <a:p>
            <a:pPr algn="ctr"/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58469" y="187325"/>
            <a:ext cx="50292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Містер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Рочестер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 Джейн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4" descr="Любовь сквозь века: Джейн Эйр | ВКонтакт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1" y="1376753"/>
            <a:ext cx="2984499" cy="44849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368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73800" y="979437"/>
            <a:ext cx="4953000" cy="54641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«Я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вірила, що від природи він був людиною кращих нахилів, вищих засад і чистіших смаків, ніж ті, що йому виробили обставини й додало виховання чи примхи долі. Я вважала, що він був чудова людина, лиш трохи зіпсована й зневірена. Я не буду заперечувати, що побивалась його горем, хай яке воно було, і багато б дала за те, щоб його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полегшити».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Сериал Джейн Эйр (сериал): фото, видео, описание серий - Вокруг ТВ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901" y="2147837"/>
            <a:ext cx="4779299" cy="3579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958469" y="758825"/>
            <a:ext cx="5029200" cy="1325563"/>
          </a:xfrm>
        </p:spPr>
        <p:txBody>
          <a:bodyPr>
            <a:normAutofit/>
          </a:bodyPr>
          <a:lstStyle/>
          <a:p>
            <a:pPr algn="ctr"/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Джейн про містера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Рочестера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3722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📓«Джейн Эйр». Глава 4 / Английские слова и фразы в контексте - YouTube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9E2D8"/>
              </a:clrFrom>
              <a:clrTo>
                <a:srgbClr val="E9E2D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" t="2310" r="48151" b="3204"/>
          <a:stretch/>
        </p:blipFill>
        <p:spPr bwMode="auto">
          <a:xfrm>
            <a:off x="6548408" y="765865"/>
            <a:ext cx="4620349" cy="491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90651" y="246180"/>
            <a:ext cx="4203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Навчаючись-вивчаємо-перекладаємо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Джейн Ейр, міні-серіал 198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574" y="1777923"/>
            <a:ext cx="2778126" cy="4100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2128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65125"/>
            <a:ext cx="4787900" cy="1325563"/>
          </a:xfrm>
        </p:spPr>
        <p:txBody>
          <a:bodyPr/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Таємниці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Торнфілда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4" name="Picture 4" descr="Нестареющая классика из школьной программы: «Джейн Эйр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73" y="1666248"/>
            <a:ext cx="3098800" cy="22017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5" t="124" r="11481" b="3333"/>
          <a:stretch/>
        </p:blipFill>
        <p:spPr>
          <a:xfrm rot="5400000">
            <a:off x="7593939" y="86778"/>
            <a:ext cx="2624374" cy="273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6" t="27778" r="22594" b="24814"/>
          <a:stretch/>
        </p:blipFill>
        <p:spPr>
          <a:xfrm rot="5400000">
            <a:off x="6108449" y="3103688"/>
            <a:ext cx="31115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32" name="Picture 12" descr="Three Of The Greatest Jane Eyre Adaptations - Anne Brontë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555" y="3136900"/>
            <a:ext cx="1930686" cy="27385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3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61100" y="354380"/>
            <a:ext cx="51435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"Ще не було в світі такої дурепи, як Джейн Ейр, і навіть найвигадливіша ідіотка не живила себе такою солодкою брехнею й не пила отрути так жадібно, як п'ють нектар. То ти, — казала я собі далі, — подобаєшся містерові </a:t>
            </a:r>
            <a:r>
              <a:rPr lang="uk-UA" sz="24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Рочестеру</a:t>
            </a:r>
            <a:r>
              <a:rPr lang="uk-UA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Ти зачарувала його? Ти дорога йому? Тьху! Яка ти дурна! Родовитий джентльмен, світська людина виявляє часом крихту уваги до своєї підлеглої, наївної дівчини, а вона й рада! Чого? Дурне, смішне дівча! Невже навіть самолюбство не зробило тебе мудрішою? </a:t>
            </a:r>
            <a:endParaRPr lang="uk-UA" sz="16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1" y="285895"/>
            <a:ext cx="3911600" cy="5518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4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7600" y="185502"/>
            <a:ext cx="50419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Щоб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ото ще раз переживати подумки коротку вчорашню сцену?.. Сховай своє лице, безсоромна! Він сказав щось на похвалу твоїм очам? Сліпа лялько! </a:t>
            </a:r>
            <a:r>
              <a:rPr lang="uk-UA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Зніми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очей полуду і глянь на свою несосвітенну дурість! Хай не жде добра та жінка, що п'є мед з вуст свого господаря, який не може одружитися з нею. І хіба що тільки божевільна ятрить собі серце й віддається прихованому коханню, бо, притаєне й невзаємне, воно лише спалить ту душу, в якій зайнялася його перша іскра. А якщо воно стане відкрите і взаємне, то, як облудний вогник, заведе тебе в грузьку драговину, звідки нема вороття.</a:t>
            </a:r>
          </a:p>
          <a:p>
            <a:pPr algn="ctr"/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185502"/>
            <a:ext cx="3683000" cy="5534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4414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42100" y="1038225"/>
            <a:ext cx="44958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Отже, слухай, Джейн Ейр, собі вирок. Завтра ти сядеш перед дзеркалом і змалюєш сама себе точнісінько такою, як ти є, не затираючи жодної вади, жодної гострої риси, жодної неправильної лінії, і підпишеш так: "Портрет бідної, негарної та безрідної гувернантки".</a:t>
            </a:r>
          </a:p>
          <a:p>
            <a:pPr algn="ctr"/>
            <a:endParaRPr lang="uk-UA" dirty="0"/>
          </a:p>
        </p:txBody>
      </p:sp>
      <p:pic>
        <p:nvPicPr>
          <p:cNvPr id="6148" name="Picture 4" descr="Книга Джейн Ейр, Шарлотта Бронте в магазині книг Наш Формат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5" t="18928" r="60657" b="55160"/>
          <a:stretch/>
        </p:blipFill>
        <p:spPr bwMode="auto">
          <a:xfrm>
            <a:off x="1638300" y="259457"/>
            <a:ext cx="3530600" cy="54889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959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59500" y="365124"/>
            <a:ext cx="5194300" cy="5540375"/>
          </a:xfrm>
        </p:spPr>
        <p:txBody>
          <a:bodyPr>
            <a:noAutofit/>
          </a:bodyPr>
          <a:lstStyle/>
          <a:p>
            <a:pPr algn="ctr"/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"Не тим любий, що хороший, а тим хороший, що любий". Бліде, смагляве обличчя мого господаря, квадратне масивне чоло, кошлаті чорні брови, глибокі очі, суворі риси, тонкий рішучий рот — цей живий образ завзяття, волі й рішучості, — мало хто назвав би гарним. Однак для мене він був більше ніж гарний. Він полонив мене, підкорив собі мої почуття й панував над ними. Я не хотіла його любити: читач знає, з яким болем я викорінювала в своїй душі перші парості цього кохання. Та досить було мені подивитися на нього, як вони знову проросли й буйно зазеленіли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algn="ctr"/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Отже, я повинна завжди повторювати, що ми розлучені навіки. І все-таки, поки я живу й думаю, я мушу його 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любити… </a:t>
            </a:r>
          </a:p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моя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найбільша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радість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надія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 вами —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найсвітліша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надія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я люблю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вас.</a:t>
            </a:r>
            <a:endParaRPr lang="uk-U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10" descr="Джейн Эйр. Всемирно известный роман Шарлотты Бронте о невзрачной девочке,  чей сильный дух не был сломлен под гнето… | Джейн эйр, Классическая  литература, Литерату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282844"/>
            <a:ext cx="3746499" cy="56299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0338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65126"/>
            <a:ext cx="4940300" cy="860526"/>
          </a:xfrm>
        </p:spPr>
        <p:txBody>
          <a:bodyPr>
            <a:normAutofit/>
          </a:bodyPr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Дивне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весілля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📓«Джейн Эйр». Глава 9 / Английские слова и фразы в контексте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0" y="1736726"/>
            <a:ext cx="4839758" cy="2722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Нестареющая классика из школьной программы: «Джейн Эйр»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5"/>
          <a:stretch/>
        </p:blipFill>
        <p:spPr bwMode="auto">
          <a:xfrm>
            <a:off x="1143000" y="1143383"/>
            <a:ext cx="4800600" cy="44336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160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Иллюстрация 6 из 23 для Джейн Эйр - Шарлотта Бронте | Лабиринт - книги.  Источник: Юлия8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3" t="10660" r="8075" b="12560"/>
          <a:stretch/>
        </p:blipFill>
        <p:spPr bwMode="auto">
          <a:xfrm>
            <a:off x="6984999" y="960794"/>
            <a:ext cx="3870763" cy="4838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3" r="12962"/>
          <a:stretch/>
        </p:blipFill>
        <p:spPr>
          <a:xfrm rot="5400000">
            <a:off x="1288814" y="1017708"/>
            <a:ext cx="4610571" cy="495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17599" y="99594"/>
            <a:ext cx="4991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Непереборна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перешкода шлюбові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18400" y="99594"/>
            <a:ext cx="3898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ісіс </a:t>
            </a:r>
            <a:r>
              <a:rPr lang="uk-UA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Рочестер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Берта Мейсон</a:t>
            </a:r>
          </a:p>
        </p:txBody>
      </p:sp>
    </p:spTree>
    <p:extLst>
      <p:ext uri="{BB962C8B-B14F-4D97-AF65-F5344CB8AC3E}">
        <p14:creationId xmlns:p14="http://schemas.microsoft.com/office/powerpoint/2010/main" val="2691553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Джейн Эйр» - книга о вечном… | Молодежный информационно-развлекательный  журнал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8" b="20030"/>
          <a:stretch/>
        </p:blipFill>
        <p:spPr bwMode="auto">
          <a:xfrm>
            <a:off x="952582" y="637196"/>
            <a:ext cx="5041818" cy="47803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46800" y="365125"/>
            <a:ext cx="50165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Джейн 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Ейр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, 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що перед нею 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/>
            </a:r>
            <a:b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</a:b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лежало 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таке майбутнє, 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/>
            </a:r>
            <a:b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</a:b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що 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мало не стала місіс </a:t>
            </a:r>
            <a:r>
              <a:rPr lang="uk-UA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Рочестер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, 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/>
            </a:r>
            <a:b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</a:b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знов 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була покинута, самотня дівчина. 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/>
            </a:r>
            <a:b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</a:b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Її 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життя </a:t>
            </a:r>
            <a:r>
              <a:rPr lang="uk-UA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поблякло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, майбутнє здавалося понурим. Серед літа вдарив водохресний мороз, біла січнева завірюха замела червневу землю. Мороз посковував стиглі яблука, холодні вітри пообривали квітучі </a:t>
            </a:r>
            <a:r>
              <a:rPr lang="uk-UA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троянди</a:t>
            </a: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, на лани й луки лягло біле покривало; луки, де ще вчора цвіли буйні квіти, сьогодні були поховані під глибокими снігами, а ліси, які напередодні красувалися листяним убором і духмяніли, мов вічнозелені тропічні гаї, стояли тепер пусткою, дикі й засніжені, як соснові бори Норвегії взимку. </a:t>
            </a:r>
            <a:endParaRPr lang="uk-U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38188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7100" y="149224"/>
            <a:ext cx="5232400" cy="56673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Всі мої надії згинули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—</a:t>
            </a:r>
            <a:b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</a:b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їх розбила підступна доля,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/>
            </a:r>
            <a:b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</a:b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так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само, як вигублено одної ночі всіх немовлят у Єгипті. Я оглядалася на свої заповітні мрії: ще вчора вони цвіли і сяяли, тепер вони лежали холодними, смертельно-блідими трупами, нездатні ожити. Я оглянулась на своє кохання, на те почуття, що належало моєму господареві і що він у мені виплекав. Воно замерзло в моєму серці, як хворе дитя в холодній колисці, і його заступили журба й страх. Моє кохання не могло шукати притулку в обіймах містера </a:t>
            </a:r>
            <a:r>
              <a:rPr lang="uk-UA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Рочестера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, не могло </a:t>
            </a:r>
            <a:r>
              <a:rPr lang="uk-UA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зігрітися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eorgia" panose="02040502050405020303" pitchFamily="18" charset="0"/>
                <a:cs typeface="Georgia" panose="02040502050405020303" pitchFamily="18" charset="0"/>
              </a:rPr>
              <a:t> на його грудях. І воно ніколи до нього не повернеться! Віру розвіяно, довір'я розбито!</a:t>
            </a:r>
            <a:endParaRPr lang="uk-UA" sz="2400" dirty="0"/>
          </a:p>
        </p:txBody>
      </p:sp>
      <p:pic>
        <p:nvPicPr>
          <p:cNvPr id="4" name="Picture 2" descr="Art Studio SOVA | Faceboo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9" r="9091"/>
          <a:stretch/>
        </p:blipFill>
        <p:spPr bwMode="auto">
          <a:xfrm>
            <a:off x="1257299" y="243285"/>
            <a:ext cx="4444175" cy="55733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628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Використані джерела</a:t>
            </a:r>
            <a:endParaRPr lang="uk-UA" dirty="0"/>
          </a:p>
        </p:txBody>
      </p:sp>
      <p:sp>
        <p:nvSpPr>
          <p:cNvPr id="4" name="AutoShape 2" descr="Джейн Ейр (вид. 2009) - Шарлотта Бронте - Тека авторів - Чти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4" descr="Джейн Ейр (вид. 2009) - Шарлотта Бронте - Тека авторів - Чтиво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r>
              <a:rPr lang="en-US" dirty="0">
                <a:hlinkClick r:id="rId2"/>
              </a:rPr>
              <a:t>https://www.ukrlib.com.ua/world/printit.php?tid=1310</a:t>
            </a:r>
            <a:endParaRPr lang="uk-UA" dirty="0"/>
          </a:p>
          <a:p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chtyvo.org.ua/content/covers/dfa1a680f44baef0be06f82fbe1ac0da.jpg</a:t>
            </a:r>
            <a:endParaRPr lang="uk-UA" dirty="0" smtClean="0"/>
          </a:p>
          <a:p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static.yakaboo.ua/cdn-cgi/image/width=176,height=170,quality=100,dpr=2,format=webp/media/catalog/product/i/m/image00003_25.jpg</a:t>
            </a:r>
            <a:endParaRPr lang="uk-UA" dirty="0" smtClean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content.rozetka.com.ua/goods/images/original/124278607.jpg</a:t>
            </a:r>
            <a:endParaRPr lang="uk-UA" dirty="0" smtClean="0"/>
          </a:p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encrypted-tbn0.gstatic.com/images?q=tbn:ANd9GcRRmMuBjqDeGytXgdu1gUrV18bqHGVxP7cHNp15sp1HKLpV7e3lu8Z4xOgYc3WJF4iWHrA&amp;usqp=CAU</a:t>
            </a:r>
            <a:endParaRPr lang="uk-UA" dirty="0" smtClean="0"/>
          </a:p>
          <a:p>
            <a:r>
              <a:rPr lang="en-US" dirty="0">
                <a:hlinkClick r:id="rId7"/>
              </a:rPr>
              <a:t>https://static.yakaboo.ua/cdn-cgi/image/width=176,height=170,quality=100,dpr=2,format=webp/media/catalog/product/c/o/cover_2__</a:t>
            </a:r>
            <a:r>
              <a:rPr lang="en-US" dirty="0" smtClean="0">
                <a:hlinkClick r:id="rId7"/>
              </a:rPr>
              <a:t>2.png</a:t>
            </a:r>
            <a:endParaRPr lang="uk-UA" dirty="0" smtClean="0"/>
          </a:p>
          <a:p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www.yorknotes.com/images/onlineguides/GCSE/Jane-Eyre-2017/Mrs_Fairfax1.jpg</a:t>
            </a:r>
            <a:endParaRPr lang="uk-UA" dirty="0" smtClean="0"/>
          </a:p>
          <a:p>
            <a:r>
              <a:rPr lang="en-US" dirty="0">
                <a:hlinkClick r:id="rId9"/>
              </a:rPr>
              <a:t>https://</a:t>
            </a:r>
            <a:r>
              <a:rPr lang="en-US" dirty="0" smtClean="0">
                <a:hlinkClick r:id="rId9"/>
              </a:rPr>
              <a:t>i.ytimg.com/vi/8cK7mHrEEOQ/mqdefault.jpg</a:t>
            </a:r>
            <a:endParaRPr lang="uk-UA" dirty="0" smtClean="0"/>
          </a:p>
          <a:p>
            <a:r>
              <a:rPr lang="en-US" dirty="0">
                <a:hlinkClick r:id="rId10"/>
              </a:rPr>
              <a:t>http://</a:t>
            </a:r>
            <a:r>
              <a:rPr lang="en-US" dirty="0" smtClean="0">
                <a:hlinkClick r:id="rId10"/>
              </a:rPr>
              <a:t>www.annebronte.org/wp-content/uploads/2020/08/fortune-teller-JE.jpg</a:t>
            </a:r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56481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1495</Words>
  <Application>Microsoft Office PowerPoint</Application>
  <PresentationFormat>Широкоэкранный</PresentationFormat>
  <Paragraphs>88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Georgia</vt:lpstr>
      <vt:lpstr>Times New Roman</vt:lpstr>
      <vt:lpstr>1_Тема Office</vt:lpstr>
      <vt:lpstr>Романтичні мрії  Джейн Ейр і сувора реальність. Тема кохання у творі  (Джейн Ейр – Едвард Рочестер)</vt:lpstr>
      <vt:lpstr>Презентация PowerPoint</vt:lpstr>
      <vt:lpstr>Презентация PowerPoint</vt:lpstr>
      <vt:lpstr>Найзаповітніша мрія Джейн Ейр</vt:lpstr>
      <vt:lpstr>Оголошення </vt:lpstr>
      <vt:lpstr>Мешканці Торнфілду</vt:lpstr>
      <vt:lpstr>Презентация PowerPoint</vt:lpstr>
      <vt:lpstr>Торнфілд і його таємниці</vt:lpstr>
      <vt:lpstr>Презентация PowerPoint</vt:lpstr>
      <vt:lpstr>Місіс Фейрфакс про господаря  Торнфілду</vt:lpstr>
      <vt:lpstr>Непривітний подорожній</vt:lpstr>
      <vt:lpstr>Містер Едуард Фейрфакс де Рочестер</vt:lpstr>
      <vt:lpstr>Містер Рочестер про Джейн</vt:lpstr>
      <vt:lpstr>Містер Рочестер про Джейн</vt:lpstr>
      <vt:lpstr>Джейн про містера Рочестера</vt:lpstr>
      <vt:lpstr>Презентация PowerPoint</vt:lpstr>
      <vt:lpstr>Таємниці Торнфілда</vt:lpstr>
      <vt:lpstr>Презентация PowerPoint</vt:lpstr>
      <vt:lpstr>Презентация PowerPoint</vt:lpstr>
      <vt:lpstr>Презентация PowerPoint</vt:lpstr>
      <vt:lpstr>Презентация PowerPoint</vt:lpstr>
      <vt:lpstr> Дивне весілля</vt:lpstr>
      <vt:lpstr>Презентация PowerPoint</vt:lpstr>
      <vt:lpstr>Презентация PowerPoint</vt:lpstr>
      <vt:lpstr>Презентация PowerPoint</vt:lpstr>
      <vt:lpstr>Використані джерела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Романтичні мрії  Джейн Ейр і сувора реальність</dc:title>
  <dc:creator>Пользователь Windows;Інна Пастерук</dc:creator>
  <cp:lastModifiedBy>Пользователь Windows</cp:lastModifiedBy>
  <cp:revision>61</cp:revision>
  <dcterms:created xsi:type="dcterms:W3CDTF">2022-11-23T15:18:37Z</dcterms:created>
  <dcterms:modified xsi:type="dcterms:W3CDTF">2022-12-14T20:25:42Z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