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4" r:id="rId3"/>
    <p:sldId id="265" r:id="rId4"/>
    <p:sldId id="266" r:id="rId5"/>
    <p:sldId id="267" r:id="rId6"/>
    <p:sldId id="268" r:id="rId7"/>
    <p:sldId id="269" r:id="rId8"/>
    <p:sldId id="270" r:id="rId9"/>
    <p:sldId id="257" r:id="rId10"/>
    <p:sldId id="258" r:id="rId11"/>
    <p:sldId id="259" r:id="rId12"/>
    <p:sldId id="262" r:id="rId13"/>
    <p:sldId id="261" r:id="rId14"/>
    <p:sldId id="260" r:id="rId15"/>
    <p:sldId id="263"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ирилл Кожунов" initials="КК" lastIdx="1" clrIdx="0">
    <p:extLst>
      <p:ext uri="{19B8F6BF-5375-455C-9EA6-DF929625EA0E}">
        <p15:presenceInfo xmlns:p15="http://schemas.microsoft.com/office/powerpoint/2012/main" userId="c71dc94ba5c514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88610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9C4CEAE-C059-45E6-9479-99C8CBC26E4C}" type="datetimeFigureOut">
              <a:rPr lang="ru-RU" smtClean="0"/>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128973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419736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5832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343647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314176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3687300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318205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280024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225676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232649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9C4CEAE-C059-45E6-9479-99C8CBC26E4C}" type="datetimeFigureOut">
              <a:rPr lang="ru-RU" smtClean="0"/>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427938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9C4CEAE-C059-45E6-9479-99C8CBC26E4C}" type="datetimeFigureOut">
              <a:rPr lang="ru-RU" smtClean="0"/>
              <a:t>13.10.2020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248529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76682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394542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A9C4CEAE-C059-45E6-9479-99C8CBC26E4C}" type="datetimeFigureOut">
              <a:rPr lang="ru-RU" smtClean="0"/>
              <a:t>13.10.2020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197519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9C4CEAE-C059-45E6-9479-99C8CBC26E4C}" type="datetimeFigureOut">
              <a:rPr lang="ru-RU" smtClean="0"/>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F69714-323A-4966-A643-5ACCCD46FB93}" type="slidenum">
              <a:rPr lang="ru-RU" smtClean="0"/>
              <a:t>‹#›</a:t>
            </a:fld>
            <a:endParaRPr lang="ru-RU"/>
          </a:p>
        </p:txBody>
      </p:sp>
    </p:spTree>
    <p:extLst>
      <p:ext uri="{BB962C8B-B14F-4D97-AF65-F5344CB8AC3E}">
        <p14:creationId xmlns:p14="http://schemas.microsoft.com/office/powerpoint/2010/main" val="260267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9C4CEAE-C059-45E6-9479-99C8CBC26E4C}" type="datetimeFigureOut">
              <a:rPr lang="ru-RU" smtClean="0"/>
              <a:t>13.10.2020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7F69714-323A-4966-A643-5ACCCD46FB93}" type="slidenum">
              <a:rPr lang="ru-RU" smtClean="0"/>
              <a:t>‹#›</a:t>
            </a:fld>
            <a:endParaRPr lang="ru-RU"/>
          </a:p>
        </p:txBody>
      </p:sp>
    </p:spTree>
    <p:extLst>
      <p:ext uri="{BB962C8B-B14F-4D97-AF65-F5344CB8AC3E}">
        <p14:creationId xmlns:p14="http://schemas.microsoft.com/office/powerpoint/2010/main" val="203262837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55EB2B-4F55-4AE0-AFE7-4E98695750A4}"/>
              </a:ext>
            </a:extLst>
          </p:cNvPr>
          <p:cNvSpPr>
            <a:spLocks noGrp="1"/>
          </p:cNvSpPr>
          <p:nvPr>
            <p:ph type="ctrTitle"/>
          </p:nvPr>
        </p:nvSpPr>
        <p:spPr>
          <a:xfrm>
            <a:off x="1524000" y="230819"/>
            <a:ext cx="9144000" cy="1734429"/>
          </a:xfrm>
        </p:spPr>
        <p:txBody>
          <a:bodyPr>
            <a:normAutofit/>
          </a:bodyPr>
          <a:lstStyle/>
          <a:p>
            <a:r>
              <a:rPr lang="ru-RU" sz="4800" b="1" dirty="0">
                <a:latin typeface="Times New Roman" panose="02020603050405020304" pitchFamily="18" charset="0"/>
                <a:cs typeface="Times New Roman" panose="02020603050405020304" pitchFamily="18" charset="0"/>
              </a:rPr>
              <a:t>Воинские обязанности военнослужащих</a:t>
            </a:r>
          </a:p>
        </p:txBody>
      </p:sp>
      <p:pic>
        <p:nvPicPr>
          <p:cNvPr id="1028" name="Picture 4">
            <a:extLst>
              <a:ext uri="{FF2B5EF4-FFF2-40B4-BE49-F238E27FC236}">
                <a16:creationId xmlns:a16="http://schemas.microsoft.com/office/drawing/2014/main" id="{FF002ABE-814F-4552-BC20-ACB9E3844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73852"/>
            <a:ext cx="6421515" cy="442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7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3F28E54-64DE-493E-B923-2C1E6CA4DD2B}"/>
              </a:ext>
            </a:extLst>
          </p:cNvPr>
          <p:cNvSpPr>
            <a:spLocks noGrp="1"/>
          </p:cNvSpPr>
          <p:nvPr>
            <p:ph type="body" sz="half" idx="2"/>
          </p:nvPr>
        </p:nvSpPr>
        <p:spPr>
          <a:xfrm>
            <a:off x="1154954" y="115409"/>
            <a:ext cx="8825659" cy="6054571"/>
          </a:xfrm>
        </p:spPr>
        <p:txBody>
          <a:bodyPr>
            <a:normAutofit fontScale="70000" lnSpcReduction="20000"/>
          </a:bodyPr>
          <a:lstStyle/>
          <a:p>
            <a:pPr marL="342900" indent="-342900">
              <a:buFont typeface="Arial" panose="020B0604020202020204" pitchFamily="34" charset="0"/>
              <a:buChar char="•"/>
            </a:pPr>
            <a:r>
              <a:rPr lang="ru-RU" sz="1900" dirty="0">
                <a:latin typeface="Times New Roman" panose="02020603050405020304" pitchFamily="18" charset="0"/>
                <a:cs typeface="Times New Roman" panose="02020603050405020304" pitchFamily="18" charset="0"/>
              </a:rPr>
              <a:t>Военнослужащий должен быть честным, храбрым, при выполнении воинского долга проявлять разумную инициативу, защищать командиров (начальников) в бою, оберегать Боевое знамя воинской части.</a:t>
            </a:r>
          </a:p>
          <a:p>
            <a:pPr marL="342900" indent="-342900">
              <a:buFont typeface="Arial" panose="020B0604020202020204" pitchFamily="34" charset="0"/>
              <a:buChar char="•"/>
            </a:pPr>
            <a:r>
              <a:rPr lang="ru-RU" sz="1900" dirty="0">
                <a:latin typeface="Times New Roman" panose="02020603050405020304" pitchFamily="18" charset="0"/>
                <a:cs typeface="Times New Roman" panose="02020603050405020304" pitchFamily="18" charset="0"/>
              </a:rPr>
              <a:t>Военнослужащий обязан проявлять патриотизм, способствовать укреплению мира и дружбы между народами, предотвращению национальных и религиозных конфликтов.</a:t>
            </a:r>
          </a:p>
          <a:p>
            <a:pPr marL="342900" indent="-342900">
              <a:buFont typeface="Arial" panose="020B0604020202020204" pitchFamily="34" charset="0"/>
              <a:buChar char="•"/>
            </a:pPr>
            <a:r>
              <a:rPr lang="ru-RU" sz="1900" dirty="0">
                <a:latin typeface="Times New Roman" panose="02020603050405020304" pitchFamily="18" charset="0"/>
                <a:cs typeface="Times New Roman" panose="02020603050405020304" pitchFamily="18" charset="0"/>
              </a:rPr>
              <a:t>Военнослужащий обязан уважать честь и достоинство других военнослужащих, выручать их из опасности, помогать им словом и делом, удерживать от недостойных поступков, не допускать в отношении себя и других военнослужащих грубости и издевательства, содействовать командирам (начальникам) и старшим в поддержании порядка и дисциплины. Он должен соблюдать правила воинской вежливости, поведения, выполнения воинского приветствия, ношения военной формы одежды и знаков различия.</a:t>
            </a:r>
          </a:p>
          <a:p>
            <a:pPr marL="342900" indent="-342900">
              <a:buFont typeface="Arial" panose="020B0604020202020204" pitchFamily="34" charset="0"/>
              <a:buChar char="•"/>
            </a:pPr>
            <a:r>
              <a:rPr lang="ru-RU" sz="1900" dirty="0">
                <a:latin typeface="Times New Roman" panose="02020603050405020304" pitchFamily="18" charset="0"/>
                <a:cs typeface="Times New Roman" panose="02020603050405020304" pitchFamily="18" charset="0"/>
              </a:rPr>
              <a:t>Обо всех случаях, которые могут повлиять на исполнение военнослужащим его обязанностей, а также о сделанных ему замечаниях он обязан докладывать своему непосредственному начальнику.</a:t>
            </a:r>
          </a:p>
          <a:p>
            <a:pPr marL="342900" indent="-342900">
              <a:buFont typeface="Arial" panose="020B0604020202020204" pitchFamily="34" charset="0"/>
              <a:buChar char="•"/>
            </a:pPr>
            <a:r>
              <a:rPr lang="ru-RU" sz="1900" dirty="0">
                <a:latin typeface="Times New Roman" panose="02020603050405020304" pitchFamily="18" charset="0"/>
                <a:cs typeface="Times New Roman" panose="02020603050405020304" pitchFamily="18" charset="0"/>
              </a:rPr>
              <a:t>За нарушение уставных правил взаимоотношений между военнослужащими, связанное с унижением чести и достоинства, издевательством или сопряженное с насилием, а также за оскорбление одним военнослужащим другого виновные привлекаются к дисциплинарной ответственности, а при установлении в их действиях состава преступления - к уголовной ответственности.</a:t>
            </a: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Военнослужащий обязан знать и соблюдать в повседневной деятельности требования безопасности военной службы. Он должен заботиться о сохранении своего здоровья, повседневно заниматься закаливанием, физической подготовкой и спортом, воздерживаться от вредных привычек (курения, употребления алкоголя), не допускать употребления наркотических средств, психотропных веществ или их аналогов, новых потенциально опасных психоактивных веществ либо других одурманивающих веществ.</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a:p>
            <a:br>
              <a:rPr lang="ru-RU" dirty="0"/>
            </a:br>
            <a:endParaRPr lang="ru-RU" sz="1900" dirty="0">
              <a:latin typeface="Times New Roman" panose="02020603050405020304" pitchFamily="18" charset="0"/>
              <a:cs typeface="Times New Roman" panose="02020603050405020304" pitchFamily="18" charset="0"/>
            </a:endParaRPr>
          </a:p>
          <a:p>
            <a:br>
              <a:rPr lang="ru-RU" dirty="0"/>
            </a:br>
            <a:endParaRPr lang="ru-RU" dirty="0"/>
          </a:p>
          <a:p>
            <a:br>
              <a:rPr lang="ru-RU" dirty="0"/>
            </a:br>
            <a:br>
              <a:rPr lang="ru-RU" dirty="0"/>
            </a:br>
            <a:endParaRPr lang="ru-RU" dirty="0"/>
          </a:p>
        </p:txBody>
      </p:sp>
      <p:pic>
        <p:nvPicPr>
          <p:cNvPr id="2050" name="Picture 2">
            <a:extLst>
              <a:ext uri="{FF2B5EF4-FFF2-40B4-BE49-F238E27FC236}">
                <a16:creationId xmlns:a16="http://schemas.microsoft.com/office/drawing/2014/main" id="{446A43C9-39A6-407E-A122-65E5A2674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660" y="4165106"/>
            <a:ext cx="4039340" cy="26928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834837C-AA6C-4568-ABE8-71B305C3B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5107"/>
            <a:ext cx="4039340" cy="269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6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BF4F57F-1480-48BB-A0BD-2E6B43A04B34}"/>
              </a:ext>
            </a:extLst>
          </p:cNvPr>
          <p:cNvSpPr>
            <a:spLocks noGrp="1"/>
          </p:cNvSpPr>
          <p:nvPr>
            <p:ph type="body" sz="half" idx="2"/>
          </p:nvPr>
        </p:nvSpPr>
        <p:spPr>
          <a:xfrm>
            <a:off x="1154954" y="106531"/>
            <a:ext cx="8825659" cy="6010183"/>
          </a:xfrm>
        </p:spPr>
        <p:txBody>
          <a:bodyPr>
            <a:normAutofit fontScale="32500" lnSpcReduction="20000"/>
          </a:bodyPr>
          <a:lstStyle/>
          <a:p>
            <a:r>
              <a:rPr lang="ru-RU" sz="4500" dirty="0">
                <a:latin typeface="Times New Roman" panose="02020603050405020304" pitchFamily="18" charset="0"/>
                <a:cs typeface="Times New Roman" panose="02020603050405020304" pitchFamily="18" charset="0"/>
              </a:rPr>
              <a:t> По служебным вопросам военнослужащий должен обращаться к своему непосредственному начальнику, а при необходимости с разрешения непосредственного начальника - к старшему начальнику.</a:t>
            </a:r>
          </a:p>
          <a:p>
            <a:r>
              <a:rPr lang="ru-RU" sz="4500" dirty="0">
                <a:latin typeface="Times New Roman" panose="02020603050405020304" pitchFamily="18" charset="0"/>
                <a:cs typeface="Times New Roman" panose="02020603050405020304" pitchFamily="18" charset="0"/>
              </a:rPr>
              <a:t>По личным вопросам военнослужащий также должен обращаться к непосредственному начальнику, а в случае особой необходимости - к старшему начальнику.</a:t>
            </a:r>
          </a:p>
          <a:p>
            <a:r>
              <a:rPr lang="ru-RU" sz="4500" dirty="0">
                <a:latin typeface="Times New Roman" panose="02020603050405020304" pitchFamily="18" charset="0"/>
                <a:cs typeface="Times New Roman" panose="02020603050405020304" pitchFamily="18" charset="0"/>
              </a:rPr>
              <a:t>При обращениях (внесении предложения, подаче заявления или жалобы) военнослужащий руководствуется законодательством Российской Федерации и Дисциплинарным уставом Вооруженных Сил Российской Федерации.</a:t>
            </a:r>
          </a:p>
          <a:p>
            <a:r>
              <a:rPr lang="ru-RU" sz="4500" dirty="0">
                <a:latin typeface="Times New Roman" panose="02020603050405020304" pitchFamily="18" charset="0"/>
                <a:cs typeface="Times New Roman" panose="02020603050405020304" pitchFamily="18" charset="0"/>
              </a:rPr>
              <a:t>Военнослужащий обязан знать и соблюдать нормы международного гуманитарного права, правила обращения с ранеными, больными, лицами, потерпевшими кораблекрушение, медицинским персоналом, духовными лицами, гражданским населением в районе боевых действий, а также с военнопленными.</a:t>
            </a:r>
          </a:p>
          <a:p>
            <a:r>
              <a:rPr lang="ru-RU" sz="4500" dirty="0">
                <a:latin typeface="Times New Roman" panose="02020603050405020304" pitchFamily="18" charset="0"/>
                <a:cs typeface="Times New Roman" panose="02020603050405020304" pitchFamily="18" charset="0"/>
              </a:rPr>
              <a:t>Военнослужащий в ходе боевых действий, даже находясь в отрыве от своей воинской части (подразделения) и в полном окружении, должен оказывать решительное сопротивление противнику, избегая захвата в плен. В бою он обязан с честью выполнить свой воинский долг. Если военнослужащий, находясь в беспомощном состоянии, в том числе вследствие тяжелого ранения или контузии, будет захвачен противником в плен, он должен искать и использовать любую возможность для своего освобождения и освобождения своих товарищей из плена и возвращения в свою воинскую часть.</a:t>
            </a:r>
          </a:p>
          <a:p>
            <a:r>
              <a:rPr lang="ru-RU" sz="4500" dirty="0">
                <a:latin typeface="Times New Roman" panose="02020603050405020304" pitchFamily="18" charset="0"/>
                <a:cs typeface="Times New Roman" panose="02020603050405020304" pitchFamily="18" charset="0"/>
              </a:rPr>
              <a:t>Военнослужащий, захваченный противником в плен, при допросе имеет право сообщить только свою фамилию, имя, отчество, воинское звание, дату рождения и личный номер. Он обязан сохранять честь и достоинство, не разглашать государственную тайну, проявлять стойкость и мужество, помогать другим военнослужащим, находящимся в плену, удерживать их от пособничества противнику, отвергать попытки противника использовать военнослужащего для нанесения ущерба Российской Федерации и ее Вооруженным Силам.</a:t>
            </a:r>
          </a:p>
          <a:p>
            <a:r>
              <a:rPr lang="ru-RU" sz="4500" dirty="0">
                <a:latin typeface="Times New Roman" panose="02020603050405020304" pitchFamily="18" charset="0"/>
                <a:cs typeface="Times New Roman" panose="02020603050405020304" pitchFamily="18" charset="0"/>
              </a:rPr>
              <a:t>За военнослужащими, захваченными в плен или в качестве заложников, а также за интернированными в нейтральных странах сохраняется статус военнослужащих. Командиры (начальники) обязаны принимать меры по освобождению указанных военнослужащих в соответствии с нормами международного гуманитарного права.</a:t>
            </a:r>
          </a:p>
          <a:p>
            <a:endParaRPr lang="ru-RU" dirty="0"/>
          </a:p>
        </p:txBody>
      </p:sp>
    </p:spTree>
    <p:extLst>
      <p:ext uri="{BB962C8B-B14F-4D97-AF65-F5344CB8AC3E}">
        <p14:creationId xmlns:p14="http://schemas.microsoft.com/office/powerpoint/2010/main" val="49957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3E4276E1-6A5C-4FF2-A274-9C2CBE1D14DD}"/>
              </a:ext>
            </a:extLst>
          </p:cNvPr>
          <p:cNvSpPr>
            <a:spLocks noGrp="1"/>
          </p:cNvSpPr>
          <p:nvPr>
            <p:ph type="body" sz="half" idx="2"/>
          </p:nvPr>
        </p:nvSpPr>
        <p:spPr>
          <a:xfrm>
            <a:off x="1154954" y="204186"/>
            <a:ext cx="8825659" cy="2362200"/>
          </a:xfrm>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Должностные обязанности военнослужащих и порядок их исполнения определяются законами, уставами и другими нормативными правовыми актами РФ. Военнослужащие, находящиеся на боевом дежурстве (боевой службе), в суточном и гарнизонном нарядах, привлеченные для ликвидации последствий стихийных бедствий, а также при других чрезвычайных обстоятельствах исполняют специальные обязанности. Для исполнения специальных обязанностей военнослужащие могут наделяться дополнительными правами — на применение оружия, силы, предъявление требований, обязательных для исполнения, подчинение строго определенным лицам и другими правами.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случае совершения какого-либо правонарушения военнослужащий или гражданин, призванный на военные сборы, в зависимости от характера и тяжести этого правонарушения привлекается к дисциплинарной, административной, материальной, гражданско-правовой или уголовной ответственности.</a:t>
            </a:r>
            <a:r>
              <a:rPr lang="ru-RU" dirty="0"/>
              <a:t> </a:t>
            </a:r>
            <a:r>
              <a:rPr lang="ru-RU" sz="1700" dirty="0">
                <a:latin typeface="Times New Roman" panose="02020603050405020304" pitchFamily="18" charset="0"/>
                <a:cs typeface="Times New Roman" panose="02020603050405020304" pitchFamily="18" charset="0"/>
              </a:rPr>
              <a:t>За проступки, связанные с нарушением воинской дисциплины, военнослужащие несут дисциплинарную ответственность по основаниям и в порядке, которые определены Законом о статусе военнослужащего</a:t>
            </a:r>
            <a:r>
              <a:rPr lang="ru-RU" dirty="0"/>
              <a:t>.</a:t>
            </a:r>
            <a:br>
              <a:rPr lang="ru-RU" dirty="0"/>
            </a:br>
            <a:endParaRPr lang="ru-RU" dirty="0"/>
          </a:p>
        </p:txBody>
      </p:sp>
      <p:pic>
        <p:nvPicPr>
          <p:cNvPr id="3074" name="Picture 2">
            <a:extLst>
              <a:ext uri="{FF2B5EF4-FFF2-40B4-BE49-F238E27FC236}">
                <a16:creationId xmlns:a16="http://schemas.microsoft.com/office/drawing/2014/main" id="{76189511-5E54-4521-9F07-57C5C41F2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25932"/>
            <a:ext cx="5634361" cy="374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6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E088E3-639D-43E4-B381-8429B2987389}"/>
              </a:ext>
            </a:extLst>
          </p:cNvPr>
          <p:cNvSpPr>
            <a:spLocks noGrp="1"/>
          </p:cNvSpPr>
          <p:nvPr>
            <p:ph type="title"/>
          </p:nvPr>
        </p:nvSpPr>
        <p:spPr>
          <a:xfrm>
            <a:off x="1154954" y="252643"/>
            <a:ext cx="8825659" cy="1171113"/>
          </a:xfrm>
        </p:spPr>
        <p:txBody>
          <a:bodyPr/>
          <a:lstStyle/>
          <a:p>
            <a:pPr algn="ctr"/>
            <a:r>
              <a:rPr lang="ru-RU" b="1" dirty="0">
                <a:latin typeface="Times New Roman" panose="02020603050405020304" pitchFamily="18" charset="0"/>
                <a:cs typeface="Times New Roman" panose="02020603050405020304" pitchFamily="18" charset="0"/>
              </a:rPr>
              <a:t>Дисциплинарный проступок</a:t>
            </a:r>
          </a:p>
        </p:txBody>
      </p:sp>
      <p:sp>
        <p:nvSpPr>
          <p:cNvPr id="3" name="Текст 2">
            <a:extLst>
              <a:ext uri="{FF2B5EF4-FFF2-40B4-BE49-F238E27FC236}">
                <a16:creationId xmlns:a16="http://schemas.microsoft.com/office/drawing/2014/main" id="{9A7ECF02-D4AE-4C1C-A57C-E490B9FF7B1E}"/>
              </a:ext>
            </a:extLst>
          </p:cNvPr>
          <p:cNvSpPr>
            <a:spLocks noGrp="1"/>
          </p:cNvSpPr>
          <p:nvPr>
            <p:ph type="body" sz="half" idx="2"/>
          </p:nvPr>
        </p:nvSpPr>
        <p:spPr>
          <a:xfrm>
            <a:off x="1154953" y="1352735"/>
            <a:ext cx="8825659" cy="1171113"/>
          </a:xfrm>
        </p:spPr>
        <p:txBody>
          <a:bodyPr>
            <a:normAutofit lnSpcReduction="10000"/>
          </a:bodyPr>
          <a:lstStyle/>
          <a:p>
            <a:r>
              <a:rPr lang="ru-RU" b="1" dirty="0">
                <a:highlight>
                  <a:srgbClr val="800000"/>
                </a:highlight>
                <a:latin typeface="Times New Roman" panose="02020603050405020304" pitchFamily="18" charset="0"/>
                <a:cs typeface="Times New Roman" panose="02020603050405020304" pitchFamily="18" charset="0"/>
              </a:rPr>
              <a:t>Дисциплинарным проступком </a:t>
            </a:r>
            <a:r>
              <a:rPr lang="ru-RU" dirty="0">
                <a:latin typeface="Times New Roman" panose="02020603050405020304" pitchFamily="18" charset="0"/>
                <a:cs typeface="Times New Roman" panose="02020603050405020304" pitchFamily="18" charset="0"/>
              </a:rPr>
              <a:t>является </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противоправное, виновное действие (бездействие), выражающееся в нарушении воинской дисциплины, которое в соответствии с законодательством не влечет за собой уголовной или административной ответственности.</a:t>
            </a:r>
            <a:endParaRPr lang="en-US"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78630F2F-950E-47AE-86D8-E6A464831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3" y="2672944"/>
            <a:ext cx="5604676" cy="374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9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801E7C-7446-4B09-AB3D-0BCF72206DEA}"/>
              </a:ext>
            </a:extLst>
          </p:cNvPr>
          <p:cNvSpPr>
            <a:spLocks noGrp="1"/>
          </p:cNvSpPr>
          <p:nvPr>
            <p:ph type="title"/>
          </p:nvPr>
        </p:nvSpPr>
        <p:spPr>
          <a:xfrm>
            <a:off x="1154954" y="116150"/>
            <a:ext cx="8825659" cy="1117846"/>
          </a:xfrm>
        </p:spPr>
        <p:txBody>
          <a:bodyPr/>
          <a:lstStyle/>
          <a:p>
            <a:r>
              <a:rPr lang="ru-RU" sz="2000" b="1" dirty="0">
                <a:latin typeface="Times New Roman" panose="02020603050405020304" pitchFamily="18" charset="0"/>
                <a:cs typeface="Times New Roman" panose="02020603050405020304" pitchFamily="18" charset="0"/>
              </a:rPr>
              <a:t>За дисциплинарный проступок к военнослужащему или гражданину, призванному на военные сборы, могут применяться следующие виды дисциплинарных взысканий:</a:t>
            </a:r>
            <a:br>
              <a:rPr lang="ru-RU" sz="1600" dirty="0"/>
            </a:br>
            <a:br>
              <a:rPr lang="ru-RU" dirty="0"/>
            </a:br>
            <a:endParaRPr lang="ru-RU" dirty="0"/>
          </a:p>
        </p:txBody>
      </p:sp>
      <p:sp>
        <p:nvSpPr>
          <p:cNvPr id="3" name="Текст 2">
            <a:extLst>
              <a:ext uri="{FF2B5EF4-FFF2-40B4-BE49-F238E27FC236}">
                <a16:creationId xmlns:a16="http://schemas.microsoft.com/office/drawing/2014/main" id="{04B5ED34-A0BE-4CE8-AB71-9C04AF5D852A}"/>
              </a:ext>
            </a:extLst>
          </p:cNvPr>
          <p:cNvSpPr>
            <a:spLocks noGrp="1"/>
          </p:cNvSpPr>
          <p:nvPr>
            <p:ph type="body" sz="half" idx="2"/>
          </p:nvPr>
        </p:nvSpPr>
        <p:spPr>
          <a:xfrm>
            <a:off x="1154954" y="1233996"/>
            <a:ext cx="8521706" cy="4767308"/>
          </a:xfrm>
        </p:spPr>
        <p:txBody>
          <a:bodyPr>
            <a:noAutofit/>
          </a:bodyPr>
          <a:lstStyle/>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Выговор</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Строгий выговор</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Лишение очередного увольнения из расположения воинской части или с корабля на берег</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Сокращение продолжительности основного отпуска на срок до пяти суток</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Лишение нагрудного знака отличника</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Предупреждение о неполном служебном соответствии</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Снижение в воинской должности</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Снижение в воинском звании на одну ступень</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Снижение в воинском звании на одну ступень со снятием в воинской должности</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Досрочное увольнение с военной службы в связи с невыполнением условий контракта</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Отчисление из военного образовательного учреждения профессионального образования</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Отчисление с военных сборов</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Дисциплинарный арест</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04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F6187-573F-4063-8127-ED877C10743A}"/>
              </a:ext>
            </a:extLst>
          </p:cNvPr>
          <p:cNvSpPr>
            <a:spLocks noGrp="1"/>
          </p:cNvSpPr>
          <p:nvPr>
            <p:ph type="title"/>
          </p:nvPr>
        </p:nvSpPr>
        <p:spPr>
          <a:xfrm>
            <a:off x="1154954" y="258191"/>
            <a:ext cx="8825659" cy="727229"/>
          </a:xfrm>
        </p:spPr>
        <p:txBody>
          <a:bodyPr/>
          <a:lstStyle/>
          <a:p>
            <a:r>
              <a:rPr lang="ru-RU" sz="2400" b="1" dirty="0">
                <a:latin typeface="Times New Roman" panose="02020603050405020304" pitchFamily="18" charset="0"/>
                <a:cs typeface="Times New Roman" panose="02020603050405020304" pitchFamily="18" charset="0"/>
              </a:rPr>
              <a:t>Дисциплинарным проступком  не является действие совершенное:</a:t>
            </a:r>
          </a:p>
        </p:txBody>
      </p:sp>
      <p:sp>
        <p:nvSpPr>
          <p:cNvPr id="3" name="Текст 2">
            <a:extLst>
              <a:ext uri="{FF2B5EF4-FFF2-40B4-BE49-F238E27FC236}">
                <a16:creationId xmlns:a16="http://schemas.microsoft.com/office/drawing/2014/main" id="{73B705E2-60ED-42C4-A95F-0AA1D81A566A}"/>
              </a:ext>
            </a:extLst>
          </p:cNvPr>
          <p:cNvSpPr>
            <a:spLocks noGrp="1"/>
          </p:cNvSpPr>
          <p:nvPr>
            <p:ph type="body" sz="half" idx="2"/>
          </p:nvPr>
        </p:nvSpPr>
        <p:spPr>
          <a:xfrm>
            <a:off x="1154954" y="1287261"/>
            <a:ext cx="8825659" cy="5312547"/>
          </a:xfrm>
        </p:spPr>
        <p:txBody>
          <a:bodyPr>
            <a:normAutofit fontScale="55000" lnSpcReduction="20000"/>
          </a:bodyPr>
          <a:lstStyle/>
          <a:p>
            <a:pPr marL="457200" indent="-457200">
              <a:buFont typeface="Arial" panose="020B0604020202020204" pitchFamily="34" charset="0"/>
              <a:buChar char="•"/>
            </a:pPr>
            <a:r>
              <a:rPr lang="ru-RU" sz="2900" dirty="0">
                <a:latin typeface="Times New Roman" panose="02020603050405020304" pitchFamily="18" charset="0"/>
                <a:cs typeface="Times New Roman" panose="02020603050405020304" pitchFamily="18" charset="0"/>
              </a:rPr>
              <a:t>Во исполнение обязательного приказа или распоряжения командира;</a:t>
            </a:r>
          </a:p>
          <a:p>
            <a:pPr marL="457200" indent="-457200">
              <a:buFont typeface="Arial" panose="020B0604020202020204" pitchFamily="34" charset="0"/>
              <a:buChar char="•"/>
            </a:pPr>
            <a:r>
              <a:rPr lang="ru-RU" sz="2900" dirty="0">
                <a:latin typeface="Times New Roman" panose="02020603050405020304" pitchFamily="18" charset="0"/>
                <a:cs typeface="Times New Roman" panose="02020603050405020304" pitchFamily="18" charset="0"/>
              </a:rPr>
              <a:t>В состоянии необходимой обороны, то есть при защите личности и прав обороняющегося или другого лица, охраняемых законом интересов общества или государства от общественно опасного посягательства, если при этом не было допущено превышения пределов необходимой обороны;</a:t>
            </a:r>
          </a:p>
          <a:p>
            <a:pPr marL="457200" indent="-457200">
              <a:buFont typeface="Arial" panose="020B0604020202020204" pitchFamily="34" charset="0"/>
              <a:buChar char="•"/>
            </a:pPr>
            <a:r>
              <a:rPr lang="ru-RU" sz="2900" dirty="0">
                <a:latin typeface="Times New Roman" panose="02020603050405020304" pitchFamily="18" charset="0"/>
                <a:cs typeface="Times New Roman" panose="02020603050405020304" pitchFamily="18" charset="0"/>
              </a:rPr>
              <a:t>При задержании лица, совершившего преступление, если иными средствами задержать такое лицо не представлялось возможным и при этом не был без необходимости причинен явно чрезмерный, не вызываемый обстановкой вред;</a:t>
            </a:r>
          </a:p>
          <a:p>
            <a:pPr marL="457200" indent="-457200">
              <a:buFont typeface="Arial" panose="020B0604020202020204" pitchFamily="34" charset="0"/>
              <a:buChar char="•"/>
            </a:pPr>
            <a:r>
              <a:rPr lang="ru-RU" sz="2900" dirty="0">
                <a:latin typeface="Times New Roman" panose="02020603050405020304" pitchFamily="18" charset="0"/>
                <a:cs typeface="Times New Roman" panose="02020603050405020304" pitchFamily="18" charset="0"/>
              </a:rPr>
              <a:t>В состоянии крайней необходимости, то есть для устранения опасности, непосредственно угрожающей личности правам данного военнослужащего или другого лица, охраняемым законом интересам общества или государства, если эта опасность не могла быть устранена иными средствами, если при этом указанным интересам явно не был причинен вред, равный или более значительный, чем предотвращенный;</a:t>
            </a:r>
          </a:p>
          <a:p>
            <a:pPr marL="457200" indent="-457200">
              <a:buFont typeface="Arial" panose="020B0604020202020204" pitchFamily="34" charset="0"/>
              <a:buChar char="•"/>
            </a:pPr>
            <a:r>
              <a:rPr lang="ru-RU" sz="2900" dirty="0">
                <a:latin typeface="Times New Roman" panose="02020603050405020304" pitchFamily="18" charset="0"/>
                <a:cs typeface="Times New Roman" panose="02020603050405020304" pitchFamily="18" charset="0"/>
              </a:rPr>
              <a:t>При обоснованном риске для достижения общественно полезной цели. Риск признается обоснованным, если указанная цель не могла быть достигнута другими средствами и были предприняты достаточные меры для предотвращения вреда охраняемым законом интересам. Риск не признается обоснованным, если он заведомо был сопряжен с угрозой для жизни многих людей, с угрозой экологической катастрофы или общественного бедствия;</a:t>
            </a:r>
          </a:p>
          <a:p>
            <a:pPr marL="457200" indent="-457200">
              <a:buFont typeface="Arial" panose="020B0604020202020204" pitchFamily="34" charset="0"/>
              <a:buChar char="•"/>
            </a:pPr>
            <a:r>
              <a:rPr lang="ru-RU" sz="2900" dirty="0">
                <a:latin typeface="Times New Roman" panose="02020603050405020304" pitchFamily="18" charset="0"/>
                <a:cs typeface="Times New Roman" panose="02020603050405020304" pitchFamily="18" charset="0"/>
              </a:rPr>
              <a:t>В результате физического принуждения, если вследствие такого принуждения военнослужащий или гражданин, призванный на военные сборы, не мог руководить своими действиями (бездействием).</a:t>
            </a:r>
          </a:p>
          <a:p>
            <a:endParaRPr lang="ru-RU" dirty="0"/>
          </a:p>
        </p:txBody>
      </p:sp>
    </p:spTree>
    <p:extLst>
      <p:ext uri="{BB962C8B-B14F-4D97-AF65-F5344CB8AC3E}">
        <p14:creationId xmlns:p14="http://schemas.microsoft.com/office/powerpoint/2010/main" val="348532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73CF8EAC-0ADD-4805-92D1-298C46ABCAD8}"/>
              </a:ext>
            </a:extLst>
          </p:cNvPr>
          <p:cNvSpPr>
            <a:spLocks noGrp="1"/>
          </p:cNvSpPr>
          <p:nvPr>
            <p:ph type="body" sz="half" idx="2"/>
          </p:nvPr>
        </p:nvSpPr>
        <p:spPr>
          <a:xfrm>
            <a:off x="2998121" y="275208"/>
            <a:ext cx="6195757" cy="976544"/>
          </a:xfrm>
        </p:spPr>
        <p:txBody>
          <a:bodyPr>
            <a:normAutofit fontScale="92500"/>
          </a:bodyPr>
          <a:lstStyle/>
          <a:p>
            <a:pPr algn="ctr"/>
            <a:r>
              <a:rPr lang="ru-RU" sz="4800" b="1" dirty="0">
                <a:latin typeface="Times New Roman" panose="02020603050405020304" pitchFamily="18" charset="0"/>
                <a:cs typeface="Times New Roman" panose="02020603050405020304" pitchFamily="18" charset="0"/>
              </a:rPr>
              <a:t>Спасибо за внимание!</a:t>
            </a:r>
          </a:p>
        </p:txBody>
      </p:sp>
      <p:pic>
        <p:nvPicPr>
          <p:cNvPr id="8194" name="Picture 2">
            <a:extLst>
              <a:ext uri="{FF2B5EF4-FFF2-40B4-BE49-F238E27FC236}">
                <a16:creationId xmlns:a16="http://schemas.microsoft.com/office/drawing/2014/main" id="{FB9C7F10-5DA1-48C1-9AAC-00F267BB8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625" y="1495041"/>
            <a:ext cx="6588750" cy="488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5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6158C-BFB7-4DE4-B05F-66C267A2A767}"/>
              </a:ext>
            </a:extLst>
          </p:cNvPr>
          <p:cNvSpPr>
            <a:spLocks noGrp="1"/>
          </p:cNvSpPr>
          <p:nvPr>
            <p:ph type="title"/>
          </p:nvPr>
        </p:nvSpPr>
        <p:spPr>
          <a:xfrm>
            <a:off x="1154953" y="142782"/>
            <a:ext cx="8825659" cy="602942"/>
          </a:xfrm>
        </p:spPr>
        <p:txBody>
          <a:bodyPr/>
          <a:lstStyle/>
          <a:p>
            <a:r>
              <a:rPr lang="ru-RU" sz="2800" b="1" dirty="0">
                <a:latin typeface="Times New Roman" panose="02020603050405020304" pitchFamily="18" charset="0"/>
                <a:cs typeface="Times New Roman" panose="02020603050405020304" pitchFamily="18" charset="0"/>
              </a:rPr>
              <a:t>Статус военнослужащего приобретают граждане:</a:t>
            </a:r>
            <a:endParaRPr lang="ru-RU" b="1" dirty="0"/>
          </a:p>
        </p:txBody>
      </p:sp>
      <p:sp>
        <p:nvSpPr>
          <p:cNvPr id="3" name="Текст 2">
            <a:extLst>
              <a:ext uri="{FF2B5EF4-FFF2-40B4-BE49-F238E27FC236}">
                <a16:creationId xmlns:a16="http://schemas.microsoft.com/office/drawing/2014/main" id="{A3ACA821-0985-4592-A104-1F9519D25DCE}"/>
              </a:ext>
            </a:extLst>
          </p:cNvPr>
          <p:cNvSpPr>
            <a:spLocks noGrp="1"/>
          </p:cNvSpPr>
          <p:nvPr>
            <p:ph type="body" sz="half" idx="2"/>
          </p:nvPr>
        </p:nvSpPr>
        <p:spPr>
          <a:xfrm>
            <a:off x="1154953" y="1174072"/>
            <a:ext cx="8825659" cy="4509856"/>
          </a:xfrm>
        </p:spPr>
        <p:txBody>
          <a:bodyPr>
            <a:normAutofit fontScale="92500" lnSpcReduction="20000"/>
          </a:bodyPr>
          <a:lstStyle/>
          <a:p>
            <a:pPr marL="285750" lvl="0" indent="-285750">
              <a:buFont typeface="Arial" panose="020B0604020202020204" pitchFamily="34" charset="0"/>
              <a:buChar char="•"/>
            </a:pPr>
            <a:r>
              <a:rPr lang="ru-RU" dirty="0"/>
              <a:t>Призванные на воинскую службу (сборы) – со дня издания приказа соответствующего начальника об убытии из местного органа военного управления к месту прохождения воинской службы (сборов).</a:t>
            </a:r>
          </a:p>
          <a:p>
            <a:pPr marL="285750" lvl="0" indent="-285750">
              <a:buFont typeface="Arial" panose="020B0604020202020204" pitchFamily="34" charset="0"/>
              <a:buChar char="•"/>
            </a:pPr>
            <a:r>
              <a:rPr lang="ru-RU" dirty="0"/>
              <a:t>Поступившие на воинскую службу по контракту – со дня издания приказа командира (начальника) воинской части (учреждения) о зачислении в списки личного состава части.</a:t>
            </a:r>
          </a:p>
          <a:p>
            <a:pPr marL="285750" lvl="0" indent="-285750">
              <a:buFont typeface="Arial" panose="020B0604020202020204" pitchFamily="34" charset="0"/>
              <a:buChar char="•"/>
            </a:pPr>
            <a:r>
              <a:rPr lang="ru-RU" dirty="0"/>
              <a:t>Поступившие в военные учебные заведения (на военные факультеты), если до этого они не являлись военнослужащими – со дня издания приказа начальника учебного заведения о зачислении в списки личного состава учебного заведения (военного факультета), а при поступлении в иностранное военное учебное заведение – со дня издания приказа руководителя уполномоченного органа о направлении на учебу.</a:t>
            </a:r>
          </a:p>
          <a:p>
            <a:pPr marL="285750" lvl="0" indent="-285750">
              <a:buFont typeface="Arial" panose="020B0604020202020204" pitchFamily="34" charset="0"/>
              <a:buChar char="•"/>
            </a:pPr>
            <a:r>
              <a:rPr lang="ru-RU" dirty="0"/>
              <a:t>Уланы, завершившие второй курс обучения в военных учебных заведениях, реализующих образовательные программы технического и профессионального образования на базе основного среднего образования, – со дня издания приказа начальника военного учебного заведения о продолжении обучения, переводе на третий курс и назначении на воинскую должность переменного состава кадета.</a:t>
            </a:r>
          </a:p>
          <a:p>
            <a:endParaRPr lang="ru-RU" dirty="0"/>
          </a:p>
        </p:txBody>
      </p:sp>
    </p:spTree>
    <p:extLst>
      <p:ext uri="{BB962C8B-B14F-4D97-AF65-F5344CB8AC3E}">
        <p14:creationId xmlns:p14="http://schemas.microsoft.com/office/powerpoint/2010/main" val="76901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57938E-9498-4833-BEFB-6A1B50F3D4EB}"/>
              </a:ext>
            </a:extLst>
          </p:cNvPr>
          <p:cNvSpPr>
            <a:spLocks noGrp="1"/>
          </p:cNvSpPr>
          <p:nvPr>
            <p:ph type="title"/>
          </p:nvPr>
        </p:nvSpPr>
        <p:spPr>
          <a:xfrm>
            <a:off x="1154954" y="142782"/>
            <a:ext cx="8825659" cy="1517342"/>
          </a:xfrm>
        </p:spPr>
        <p:txBody>
          <a:bodyPr/>
          <a:lstStyle/>
          <a:p>
            <a:pPr algn="ctr"/>
            <a:r>
              <a:rPr lang="ru-RU" b="1" dirty="0">
                <a:latin typeface="Times New Roman" panose="02020603050405020304" pitchFamily="18" charset="0"/>
                <a:cs typeface="Times New Roman" panose="02020603050405020304" pitchFamily="18" charset="0"/>
              </a:rPr>
              <a:t>Подготовка граждан к воинской службе</a:t>
            </a:r>
            <a:endParaRPr lang="ru-RU"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EA096672-842E-4D25-AE5B-3D636592AA11}"/>
              </a:ext>
            </a:extLst>
          </p:cNvPr>
          <p:cNvSpPr>
            <a:spLocks noGrp="1"/>
          </p:cNvSpPr>
          <p:nvPr>
            <p:ph type="body" sz="half" idx="2"/>
          </p:nvPr>
        </p:nvSpPr>
        <p:spPr>
          <a:xfrm>
            <a:off x="1154954" y="1836198"/>
            <a:ext cx="8825659" cy="2850472"/>
          </a:xfrm>
        </p:spPr>
        <p:txBody>
          <a:bodyPr/>
          <a:lstStyle/>
          <a:p>
            <a:r>
              <a:rPr lang="ru-RU" dirty="0"/>
              <a:t>Подготовка граждан к воинской службе включает в себя:</a:t>
            </a:r>
          </a:p>
          <a:p>
            <a:pPr lvl="0"/>
            <a:r>
              <a:rPr lang="ru-RU" dirty="0"/>
              <a:t>начальную военную подготовку</a:t>
            </a:r>
            <a:r>
              <a:rPr lang="en-US" dirty="0"/>
              <a:t>:</a:t>
            </a:r>
            <a:endParaRPr lang="ru-RU" dirty="0"/>
          </a:p>
          <a:p>
            <a:pPr marL="285750" lvl="0" indent="-285750">
              <a:buFont typeface="Arial" panose="020B0604020202020204" pitchFamily="34" charset="0"/>
              <a:buChar char="•"/>
            </a:pPr>
            <a:r>
              <a:rPr lang="ru-RU" dirty="0"/>
              <a:t>Военную подготовку по дополнительным образовательным программам.</a:t>
            </a:r>
          </a:p>
          <a:p>
            <a:pPr marL="285750" lvl="0" indent="-285750">
              <a:buFont typeface="Arial" panose="020B0604020202020204" pitchFamily="34" charset="0"/>
              <a:buChar char="•"/>
            </a:pPr>
            <a:r>
              <a:rPr lang="ru-RU" dirty="0"/>
              <a:t>Подготовку по военно-техническим и иным специальностям.</a:t>
            </a:r>
          </a:p>
          <a:p>
            <a:pPr marL="285750" lvl="0" indent="-285750">
              <a:buFont typeface="Arial" panose="020B0604020202020204" pitchFamily="34" charset="0"/>
              <a:buChar char="•"/>
            </a:pPr>
            <a:r>
              <a:rPr lang="ru-RU" dirty="0"/>
              <a:t>Военную подготовку по программе офицеров запаса.</a:t>
            </a:r>
          </a:p>
          <a:p>
            <a:endParaRPr lang="ru-RU" dirty="0"/>
          </a:p>
        </p:txBody>
      </p:sp>
      <p:pic>
        <p:nvPicPr>
          <p:cNvPr id="5122" name="Picture 2">
            <a:extLst>
              <a:ext uri="{FF2B5EF4-FFF2-40B4-BE49-F238E27FC236}">
                <a16:creationId xmlns:a16="http://schemas.microsoft.com/office/drawing/2014/main" id="{B192C6F6-5388-4FDF-BF39-D2162DD1B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790" y="4242527"/>
            <a:ext cx="3923209" cy="26154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5EC8355-105C-4BE1-A0DA-4113C4324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42529"/>
            <a:ext cx="3932809" cy="261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78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10223-410E-4A14-9B34-99493E74949D}"/>
              </a:ext>
            </a:extLst>
          </p:cNvPr>
          <p:cNvSpPr>
            <a:spLocks noGrp="1"/>
          </p:cNvSpPr>
          <p:nvPr>
            <p:ph type="title"/>
          </p:nvPr>
        </p:nvSpPr>
        <p:spPr>
          <a:xfrm>
            <a:off x="1154954" y="172744"/>
            <a:ext cx="8825659" cy="1330911"/>
          </a:xfrm>
        </p:spPr>
        <p:txBody>
          <a:bodyPr/>
          <a:lstStyle/>
          <a:p>
            <a:r>
              <a:rPr lang="ru-RU" sz="2000" b="1" dirty="0">
                <a:latin typeface="Times New Roman" panose="02020603050405020304" pitchFamily="18" charset="0"/>
                <a:cs typeface="Times New Roman" panose="02020603050405020304" pitchFamily="18" charset="0"/>
              </a:rPr>
              <a:t>Всеобщее военное обучение граждан</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В целях привлечения населения к мероприятиям гражданской обороны и подготовки необходимого контингента для комплектования Вооруженных Сил в военное время проводится всеобщее военное обучение:</a:t>
            </a:r>
          </a:p>
        </p:txBody>
      </p:sp>
      <p:sp>
        <p:nvSpPr>
          <p:cNvPr id="3" name="Текст 2">
            <a:extLst>
              <a:ext uri="{FF2B5EF4-FFF2-40B4-BE49-F238E27FC236}">
                <a16:creationId xmlns:a16="http://schemas.microsoft.com/office/drawing/2014/main" id="{6695316B-F28D-4AC6-B738-6A32886C2355}"/>
              </a:ext>
            </a:extLst>
          </p:cNvPr>
          <p:cNvSpPr>
            <a:spLocks noGrp="1"/>
          </p:cNvSpPr>
          <p:nvPr>
            <p:ph type="body" sz="half" idx="2"/>
          </p:nvPr>
        </p:nvSpPr>
        <p:spPr>
          <a:xfrm>
            <a:off x="1154954" y="1606858"/>
            <a:ext cx="8825659" cy="2725445"/>
          </a:xfrm>
        </p:spPr>
        <p:txBody>
          <a:bodyPr>
            <a:normAutofit/>
          </a:bodyPr>
          <a:lstStyle/>
          <a:p>
            <a:pPr lvl="0"/>
            <a:r>
              <a:rPr lang="ru-RU" dirty="0">
                <a:latin typeface="Times New Roman" panose="02020603050405020304" pitchFamily="18" charset="0"/>
                <a:cs typeface="Times New Roman" panose="02020603050405020304" pitchFamily="18" charset="0"/>
              </a:rPr>
              <a:t>Мужчин – в возрасте от шестнадцати до шестидесяти лет включительно;</a:t>
            </a:r>
          </a:p>
          <a:p>
            <a:pPr lvl="0"/>
            <a:r>
              <a:rPr lang="ru-RU" dirty="0">
                <a:latin typeface="Times New Roman" panose="02020603050405020304" pitchFamily="18" charset="0"/>
                <a:cs typeface="Times New Roman" panose="02020603050405020304" pitchFamily="18" charset="0"/>
              </a:rPr>
              <a:t>Женщин, не имеющих детей или имеющих детей старше десяти лет, – в возрасте от восемнадцати до сорока пяти лет включительно.</a:t>
            </a:r>
            <a:endParaRPr lang="en-US"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Всеобщее военное обучение граждан осуществляется местными органами военного управления по месту работы, учебы и жительства граждан.</a:t>
            </a:r>
          </a:p>
          <a:p>
            <a:pPr lvl="0"/>
            <a:endParaRPr lang="ru-RU" dirty="0"/>
          </a:p>
          <a:p>
            <a:endParaRPr lang="ru-RU" dirty="0"/>
          </a:p>
        </p:txBody>
      </p:sp>
    </p:spTree>
    <p:extLst>
      <p:ext uri="{BB962C8B-B14F-4D97-AF65-F5344CB8AC3E}">
        <p14:creationId xmlns:p14="http://schemas.microsoft.com/office/powerpoint/2010/main" val="280879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5E4C3-D6BB-44D2-B56C-7AADFDB9122D}"/>
              </a:ext>
            </a:extLst>
          </p:cNvPr>
          <p:cNvSpPr>
            <a:spLocks noGrp="1"/>
          </p:cNvSpPr>
          <p:nvPr>
            <p:ph type="title"/>
          </p:nvPr>
        </p:nvSpPr>
        <p:spPr>
          <a:xfrm>
            <a:off x="1154954" y="178293"/>
            <a:ext cx="8825659" cy="913660"/>
          </a:xfrm>
        </p:spPr>
        <p:txBody>
          <a:bodyPr/>
          <a:lstStyle/>
          <a:p>
            <a:pPr algn="ctr"/>
            <a:r>
              <a:rPr lang="ru-RU" b="1" dirty="0">
                <a:latin typeface="Times New Roman" panose="02020603050405020304" pitchFamily="18" charset="0"/>
                <a:cs typeface="Times New Roman" panose="02020603050405020304" pitchFamily="18" charset="0"/>
              </a:rPr>
              <a:t>Воинский учет</a:t>
            </a:r>
            <a:endParaRPr lang="ru-RU" dirty="0"/>
          </a:p>
        </p:txBody>
      </p:sp>
      <p:sp>
        <p:nvSpPr>
          <p:cNvPr id="3" name="Текст 2">
            <a:extLst>
              <a:ext uri="{FF2B5EF4-FFF2-40B4-BE49-F238E27FC236}">
                <a16:creationId xmlns:a16="http://schemas.microsoft.com/office/drawing/2014/main" id="{3E9D219E-1949-4DB5-BC1A-365FA987DBD7}"/>
              </a:ext>
            </a:extLst>
          </p:cNvPr>
          <p:cNvSpPr>
            <a:spLocks noGrp="1"/>
          </p:cNvSpPr>
          <p:nvPr>
            <p:ph type="body" sz="half" idx="2"/>
          </p:nvPr>
        </p:nvSpPr>
        <p:spPr>
          <a:xfrm>
            <a:off x="1154954" y="1279864"/>
            <a:ext cx="8825659" cy="2697332"/>
          </a:xfrm>
        </p:spPr>
        <p:txBody>
          <a:bodyPr/>
          <a:lstStyle/>
          <a:p>
            <a:r>
              <a:rPr lang="ru-RU" dirty="0">
                <a:latin typeface="Times New Roman" panose="02020603050405020304" pitchFamily="18" charset="0"/>
                <a:cs typeface="Times New Roman" panose="02020603050405020304" pitchFamily="18" charset="0"/>
              </a:rPr>
              <a:t>Воинскому учету подлежат военнообязанные и призывники, за исключением:</a:t>
            </a:r>
            <a:endParaRPr lang="en-US"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женщин, не имеющих военно-учетной специальности</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Лиц, освобожденных от исполнения воинской обязанности;</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Лиц, отбывающих наказание в виде лишения свободы;</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Постоянно проживающих за пределами Республики Казахстан.</a:t>
            </a: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1348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3074A7-F02A-4C16-ACAF-4506C7D51508}"/>
              </a:ext>
            </a:extLst>
          </p:cNvPr>
          <p:cNvSpPr>
            <a:spLocks noGrp="1"/>
          </p:cNvSpPr>
          <p:nvPr>
            <p:ph type="title"/>
          </p:nvPr>
        </p:nvSpPr>
        <p:spPr>
          <a:xfrm>
            <a:off x="1154954" y="267070"/>
            <a:ext cx="8825659" cy="869272"/>
          </a:xfrm>
        </p:spPr>
        <p:txBody>
          <a:bodyPr/>
          <a:lstStyle/>
          <a:p>
            <a:pPr algn="ctr"/>
            <a:r>
              <a:rPr lang="ru-RU" b="1" dirty="0">
                <a:latin typeface="Times New Roman" panose="02020603050405020304" pitchFamily="18" charset="0"/>
                <a:cs typeface="Times New Roman" panose="02020603050405020304" pitchFamily="18" charset="0"/>
              </a:rPr>
              <a:t>Содержание воинской службы</a:t>
            </a:r>
            <a:endParaRPr lang="ru-RU" dirty="0"/>
          </a:p>
        </p:txBody>
      </p:sp>
      <p:sp>
        <p:nvSpPr>
          <p:cNvPr id="3" name="Текст 2">
            <a:extLst>
              <a:ext uri="{FF2B5EF4-FFF2-40B4-BE49-F238E27FC236}">
                <a16:creationId xmlns:a16="http://schemas.microsoft.com/office/drawing/2014/main" id="{A8A10215-8EBC-4207-98C5-979EE7FAAE1F}"/>
              </a:ext>
            </a:extLst>
          </p:cNvPr>
          <p:cNvSpPr>
            <a:spLocks noGrp="1"/>
          </p:cNvSpPr>
          <p:nvPr>
            <p:ph type="body" sz="half" idx="2"/>
          </p:nvPr>
        </p:nvSpPr>
        <p:spPr>
          <a:xfrm>
            <a:off x="1154954" y="1136342"/>
            <a:ext cx="8663749" cy="5454588"/>
          </a:xfrm>
        </p:spPr>
        <p:txBody>
          <a:bodyPr>
            <a:normAutofit/>
          </a:bodyPr>
          <a:lstStyle/>
          <a:p>
            <a:r>
              <a:rPr lang="ru-RU" sz="1400" b="1" dirty="0">
                <a:latin typeface="Times New Roman" panose="02020603050405020304" pitchFamily="18" charset="0"/>
                <a:cs typeface="Times New Roman" panose="02020603050405020304" pitchFamily="18" charset="0"/>
              </a:rPr>
              <a:t>Воинская служба включает в себя:</a:t>
            </a:r>
            <a:endParaRPr lang="en-US" sz="1400"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Воинскую службу по призыву</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Воинскую службу по контракту.</a:t>
            </a:r>
          </a:p>
          <a:p>
            <a:pPr marL="285750" lvl="0" indent="-285750">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К воинской службе по призыву относятся:</a:t>
            </a:r>
          </a:p>
          <a:p>
            <a:pPr marL="285750" lvl="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Срочная воинская служба составов солдат (матросов)</a:t>
            </a:r>
          </a:p>
          <a:p>
            <a:pPr marL="285750" lvl="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Воинская служба офицеров запаса</a:t>
            </a:r>
          </a:p>
          <a:p>
            <a:pPr marL="285750" lvl="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Воинская служба при мобилизации, военном положении, в военное время и при прохождении воинских сборов</a:t>
            </a:r>
            <a:endParaRPr lang="en-US"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К воинской службе по контракту относятся:</a:t>
            </a:r>
          </a:p>
          <a:p>
            <a:pPr marL="285750" lvl="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Воинская служба военнослужащих, проходящих воинскую службу по контракту на должностях составов Солдат (матросов), сержантов (старшин) и офицеров</a:t>
            </a:r>
          </a:p>
          <a:p>
            <a:pPr marL="285750" lvl="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Воинская служба и обучение курсантов и слушателей военных учебных заведений</a:t>
            </a:r>
          </a:p>
          <a:p>
            <a:pPr lvl="0"/>
            <a:endParaRPr lang="ru-RU" sz="1400" dirty="0">
              <a:latin typeface="Times New Roman" panose="02020603050405020304" pitchFamily="18" charset="0"/>
              <a:cs typeface="Times New Roman" panose="02020603050405020304" pitchFamily="18" charset="0"/>
            </a:endParaRPr>
          </a:p>
          <a:p>
            <a:pPr lvl="0"/>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325228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84A493-4F27-476F-BBC7-37FFFCFEF1F6}"/>
              </a:ext>
            </a:extLst>
          </p:cNvPr>
          <p:cNvSpPr>
            <a:spLocks noGrp="1"/>
          </p:cNvSpPr>
          <p:nvPr>
            <p:ph type="title"/>
          </p:nvPr>
        </p:nvSpPr>
        <p:spPr>
          <a:xfrm>
            <a:off x="1154954" y="110601"/>
            <a:ext cx="8825659" cy="1455198"/>
          </a:xfrm>
        </p:spPr>
        <p:txBody>
          <a:bodyPr/>
          <a:lstStyle/>
          <a:p>
            <a:pPr algn="ctr"/>
            <a:r>
              <a:rPr lang="ru-RU" b="1" dirty="0">
                <a:latin typeface="Times New Roman" panose="02020603050405020304" pitchFamily="18" charset="0"/>
                <a:cs typeface="Times New Roman" panose="02020603050405020304" pitchFamily="18" charset="0"/>
              </a:rPr>
              <a:t>Призыв граждан на воинскую службу</a:t>
            </a:r>
            <a:endParaRPr lang="ru-RU"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411E9DB9-7F65-46EA-B21B-E7442FD81984}"/>
              </a:ext>
            </a:extLst>
          </p:cNvPr>
          <p:cNvSpPr>
            <a:spLocks noGrp="1"/>
          </p:cNvSpPr>
          <p:nvPr>
            <p:ph type="body" sz="half" idx="2"/>
          </p:nvPr>
        </p:nvSpPr>
        <p:spPr>
          <a:xfrm>
            <a:off x="1154954" y="1651246"/>
            <a:ext cx="8825659" cy="5206753"/>
          </a:xfrm>
        </p:spPr>
        <p:txBody>
          <a:bodyPr/>
          <a:lstStyle/>
          <a:p>
            <a:r>
              <a:rPr lang="ru-RU" dirty="0">
                <a:latin typeface="Times New Roman" panose="02020603050405020304" pitchFamily="18" charset="0"/>
                <a:cs typeface="Times New Roman" panose="02020603050405020304" pitchFamily="18" charset="0"/>
              </a:rPr>
              <a:t>Призыв граждан на воинскую службу – это комплекс мероприятий, проводимых государственными органами, направленных на комплектование личным составом Вооруженных Сил на основе воинской обязанности.</a:t>
            </a:r>
          </a:p>
          <a:p>
            <a:r>
              <a:rPr lang="ru-RU" b="1" dirty="0">
                <a:latin typeface="Times New Roman" panose="02020603050405020304" pitchFamily="18" charset="0"/>
                <a:cs typeface="Times New Roman" panose="02020603050405020304" pitchFamily="18" charset="0"/>
              </a:rPr>
              <a:t>Призыв граждан на воинскую службу включает:</a:t>
            </a:r>
            <a:endParaRPr lang="en-US"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Призыв граждан на срочную воинскую службу</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Призыв на воинскую службу офицеров запаса</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Призыв на воинские сборы</a:t>
            </a:r>
          </a:p>
          <a:p>
            <a:pPr marL="285750" lvl="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Призыв по мобилизации, при военном положении и в военное время</a:t>
            </a:r>
          </a:p>
          <a:p>
            <a:endParaRPr lang="ru-RU" dirty="0">
              <a:latin typeface="Times New Roman" panose="02020603050405020304" pitchFamily="18" charset="0"/>
              <a:cs typeface="Times New Roman" panose="02020603050405020304" pitchFamily="18" charset="0"/>
            </a:endParaRPr>
          </a:p>
          <a:p>
            <a:endParaRPr lang="ru-RU" dirty="0"/>
          </a:p>
        </p:txBody>
      </p:sp>
      <p:pic>
        <p:nvPicPr>
          <p:cNvPr id="6146" name="Picture 2">
            <a:extLst>
              <a:ext uri="{FF2B5EF4-FFF2-40B4-BE49-F238E27FC236}">
                <a16:creationId xmlns:a16="http://schemas.microsoft.com/office/drawing/2014/main" id="{9AEB6F64-7F05-4F6C-A54A-4B98747D6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838" y="4270158"/>
            <a:ext cx="3881162" cy="258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4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7303C75-BE48-4E0D-839A-572487009B85}"/>
              </a:ext>
            </a:extLst>
          </p:cNvPr>
          <p:cNvSpPr>
            <a:spLocks noGrp="1"/>
          </p:cNvSpPr>
          <p:nvPr>
            <p:ph type="body" sz="half" idx="2"/>
          </p:nvPr>
        </p:nvSpPr>
        <p:spPr>
          <a:xfrm>
            <a:off x="1154954" y="168676"/>
            <a:ext cx="8825659" cy="2362200"/>
          </a:xfrm>
        </p:spPr>
        <p:txBody>
          <a:bodyPr/>
          <a:lstStyle/>
          <a:p>
            <a:r>
              <a:rPr lang="ru-RU" b="1" dirty="0">
                <a:latin typeface="Times New Roman" panose="02020603050405020304" pitchFamily="18" charset="0"/>
                <a:cs typeface="Times New Roman" panose="02020603050405020304" pitchFamily="18" charset="0"/>
              </a:rPr>
              <a:t>Обязанности граждан, подлежащих призыву на воинскую службу</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Граждане, подлежащие призыву на воинскую службу, обязаны явиться по повестке местного органа военного управления в призывную комиссию. Повестка вручается гражданину лично должностными лицами местных органов военного управления или по месту работы (учебы) руководителем организации под роспись.</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случае невозможности вручить повестку гражданину лично обеспечение его прибытия возлагается на соответствующий орган внутренних дел.</a:t>
            </a:r>
            <a:endParaRPr lang="ru-RU" dirty="0"/>
          </a:p>
        </p:txBody>
      </p:sp>
      <p:pic>
        <p:nvPicPr>
          <p:cNvPr id="7170" name="Picture 2">
            <a:extLst>
              <a:ext uri="{FF2B5EF4-FFF2-40B4-BE49-F238E27FC236}">
                <a16:creationId xmlns:a16="http://schemas.microsoft.com/office/drawing/2014/main" id="{2BBB452C-383E-428E-ADD1-8708D1EC9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4" y="2803986"/>
            <a:ext cx="5075438" cy="3383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E46B84F-0EEC-41AA-807D-6CC7FE1F1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946" y="2803986"/>
            <a:ext cx="4586148" cy="341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78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630974CF-A82B-4C84-9BDF-475764725B6D}"/>
              </a:ext>
            </a:extLst>
          </p:cNvPr>
          <p:cNvSpPr>
            <a:spLocks noGrp="1"/>
          </p:cNvSpPr>
          <p:nvPr>
            <p:ph type="title"/>
          </p:nvPr>
        </p:nvSpPr>
        <p:spPr>
          <a:xfrm>
            <a:off x="1154954" y="177553"/>
            <a:ext cx="8825659" cy="1154461"/>
          </a:xfrm>
        </p:spPr>
        <p:txBody>
          <a:bodyPr/>
          <a:lstStyle/>
          <a:p>
            <a:r>
              <a:rPr lang="ru-RU" sz="1600" b="1" dirty="0">
                <a:latin typeface="Times New Roman" panose="02020603050405020304" pitchFamily="18" charset="0"/>
                <a:cs typeface="Times New Roman" panose="02020603050405020304" pitchFamily="18" charset="0"/>
              </a:rPr>
              <a:t>Военнослужащий в служебной деятельности руководствуется Конституцией Российской Федерации, федеральными конституционными законами, федеральными законами, общевоинскими уставами и иными нормативными правовыми актами Российской Федерации.</a:t>
            </a:r>
            <a:br>
              <a:rPr lang="ru-RU" sz="1600" dirty="0">
                <a:latin typeface="Times New Roman" panose="02020603050405020304" pitchFamily="18" charset="0"/>
                <a:cs typeface="Times New Roman" panose="02020603050405020304" pitchFamily="18" charset="0"/>
              </a:rPr>
            </a:br>
            <a:endParaRPr lang="ru-RU" sz="1600" dirty="0"/>
          </a:p>
        </p:txBody>
      </p:sp>
      <p:sp>
        <p:nvSpPr>
          <p:cNvPr id="3" name="Объект 2">
            <a:extLst>
              <a:ext uri="{FF2B5EF4-FFF2-40B4-BE49-F238E27FC236}">
                <a16:creationId xmlns:a16="http://schemas.microsoft.com/office/drawing/2014/main" id="{C5332A42-7330-49F3-A133-D5F5A828336B}"/>
              </a:ext>
            </a:extLst>
          </p:cNvPr>
          <p:cNvSpPr>
            <a:spLocks noGrp="1"/>
          </p:cNvSpPr>
          <p:nvPr>
            <p:ph type="body" sz="half" idx="2"/>
          </p:nvPr>
        </p:nvSpPr>
        <p:spPr/>
        <p:txBody>
          <a:bodyPr>
            <a:normAutofit/>
          </a:bodyPr>
          <a:lstStyle/>
          <a:p>
            <a:pPr marL="0" indent="0">
              <a:buNone/>
            </a:pPr>
            <a:br>
              <a:rPr lang="ru-RU" dirty="0"/>
            </a:br>
            <a:endParaRPr lang="ru-RU" dirty="0"/>
          </a:p>
        </p:txBody>
      </p:sp>
      <p:sp>
        <p:nvSpPr>
          <p:cNvPr id="7" name="Прямоугольник 6">
            <a:extLst>
              <a:ext uri="{FF2B5EF4-FFF2-40B4-BE49-F238E27FC236}">
                <a16:creationId xmlns:a16="http://schemas.microsoft.com/office/drawing/2014/main" id="{129560D8-909E-49A0-92AF-688AC187888B}"/>
              </a:ext>
            </a:extLst>
          </p:cNvPr>
          <p:cNvSpPr/>
          <p:nvPr/>
        </p:nvSpPr>
        <p:spPr>
          <a:xfrm>
            <a:off x="1154953" y="1332014"/>
            <a:ext cx="8825659" cy="5509200"/>
          </a:xfrm>
          <a:prstGeom prst="rect">
            <a:avLst/>
          </a:prstGeom>
        </p:spPr>
        <p:txBody>
          <a:bodyPr wrap="square">
            <a:spAutoFit/>
          </a:bodyPr>
          <a:lstStyle/>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Защита государственного суверенитета и территориальной целостности Российской Федерации, обеспечение безопасности государства, отражение вооруженного нападения, а также выполнение задач в соответствии с международными обязательствами Российской Федерации составляют существо воинского долга, который обязывает военнослужащего:</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Быть верным Военной присяге (обязательству), беззаветно служить народу Российской Федерации, мужественно и умело защищать Российскую Федерацию</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Строго соблюдать Конституцию Российской Федерации и законы Российской Федерации, требования общевоинских уставов, беспрекословно выполнять приказы командиров (начальников)</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Совершенствовать воинское мастерство, содержать в постоянной готовности к применению вооружение и военную технику, беречь военное имущество.</a:t>
            </a:r>
          </a:p>
          <a:p>
            <a:pPr marL="285750" indent="-285750">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Быть дисциплинированным, бдительным, хранить государственную тайну.</a:t>
            </a:r>
          </a:p>
          <a:p>
            <a:pPr marL="285750" indent="-285750">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Дорожить воинской честью и боевой славой Вооруженных Сил, своей воинской части, честью своего воинского звания и войсковым товариществом, с достоинством нести высокое звание защитника народа Российской Федерации.</a:t>
            </a:r>
          </a:p>
          <a:p>
            <a:pPr marL="285750" indent="-285750">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Соблюдать общепризнанные принципы и нормы международного права и международные договоры Российской Федерации.</a:t>
            </a:r>
          </a:p>
        </p:txBody>
      </p:sp>
    </p:spTree>
    <p:extLst>
      <p:ext uri="{BB962C8B-B14F-4D97-AF65-F5344CB8AC3E}">
        <p14:creationId xmlns:p14="http://schemas.microsoft.com/office/powerpoint/2010/main" val="2582932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TotalTime>
  <Words>1827</Words>
  <Application>Microsoft Office PowerPoint</Application>
  <PresentationFormat>Широкоэкранный</PresentationFormat>
  <Paragraphs>100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Century Gothic</vt:lpstr>
      <vt:lpstr>Times New Roman</vt:lpstr>
      <vt:lpstr>Wingdings 3</vt:lpstr>
      <vt:lpstr>Ион</vt:lpstr>
      <vt:lpstr>Воинские обязанности военнослужащих</vt:lpstr>
      <vt:lpstr>Статус военнослужащего приобретают граждане:</vt:lpstr>
      <vt:lpstr>Подготовка граждан к воинской службе</vt:lpstr>
      <vt:lpstr>Всеобщее военное обучение граждан В целях привлечения населения к мероприятиям гражданской обороны и подготовки необходимого контингента для комплектования Вооруженных Сил в военное время проводится всеобщее военное обучение:</vt:lpstr>
      <vt:lpstr>Воинский учет</vt:lpstr>
      <vt:lpstr>Содержание воинской службы</vt:lpstr>
      <vt:lpstr>Призыв граждан на воинскую службу</vt:lpstr>
      <vt:lpstr>Презентация PowerPoint</vt:lpstr>
      <vt:lpstr>Военнослужащий в служебной деятельности руководствуется Конституцией Российской Федерации, федеральными конституционными законами, федеральными законами, общевоинскими уставами и иными нормативными правовыми актами Российской Федерации. </vt:lpstr>
      <vt:lpstr>Презентация PowerPoint</vt:lpstr>
      <vt:lpstr>Презентация PowerPoint</vt:lpstr>
      <vt:lpstr>Презентация PowerPoint</vt:lpstr>
      <vt:lpstr>Дисциплинарный проступок</vt:lpstr>
      <vt:lpstr>За дисциплинарный проступок к военнослужащему или гражданину, призванному на военные сборы, могут применяться следующие виды дисциплинарных взысканий:  </vt:lpstr>
      <vt:lpstr>Дисциплинарным проступком  не является действие совершенное: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Воинские обязанности военнослужащих</dc:title>
  <dc:creator>Кирилл Кожунов</dc:creator>
  <cp:lastModifiedBy>Кирилл Кожунов</cp:lastModifiedBy>
  <cp:revision>6</cp:revision>
  <dcterms:created xsi:type="dcterms:W3CDTF">2020-10-13T11:40:40Z</dcterms:created>
  <dcterms:modified xsi:type="dcterms:W3CDTF">2020-10-13T12:27:16Z</dcterms:modified>
</cp:coreProperties>
</file>