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10/20/2023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3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microsoft.com/office/2007/relationships/hdphoto" Target="../media/hdphoto1.wdp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uk.m.wikipedia.org/wiki/1210" TargetMode="External" /><Relationship Id="rId13" Type="http://schemas.openxmlformats.org/officeDocument/2006/relationships/hyperlink" Target="https://uk.m.wikipedia.org/wiki/1209" TargetMode="External" /><Relationship Id="rId3" Type="http://schemas.openxmlformats.org/officeDocument/2006/relationships/hyperlink" Target="https://uk.m.wikipedia.org/wiki/1212" TargetMode="External" /><Relationship Id="rId7" Type="http://schemas.openxmlformats.org/officeDocument/2006/relationships/hyperlink" Target="https://uk.m.wikipedia.org/wiki/1207" TargetMode="External" /><Relationship Id="rId12" Type="http://schemas.openxmlformats.org/officeDocument/2006/relationships/hyperlink" Target="https://uk.m.wikipedia.org/wiki/%D0%9F%D0%B5%D1%80%D0%B5%D0%BC%D0%B8%D1%88%D0%BB%D1%8C%D1%81%D1%8C%D0%BA%D0%B5_%D0%BA%D0%BD%D1%8F%D0%B7%D1%96%D0%B2%D1%81%D1%82%D0%B2%D0%BE" TargetMode="External" /><Relationship Id="rId2" Type="http://schemas.openxmlformats.org/officeDocument/2006/relationships/hyperlink" Target="https://uk.m.wikipedia.org/wiki/1171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s://uk.m.wikipedia.org/wiki/1206" TargetMode="External" /><Relationship Id="rId11" Type="http://schemas.openxmlformats.org/officeDocument/2006/relationships/hyperlink" Target="https://uk.m.wikipedia.org/wiki/1177" TargetMode="External" /><Relationship Id="rId5" Type="http://schemas.openxmlformats.org/officeDocument/2006/relationships/hyperlink" Target="https://uk.m.wikipedia.org/wiki/1211" TargetMode="External" /><Relationship Id="rId15" Type="http://schemas.openxmlformats.org/officeDocument/2006/relationships/hyperlink" Target="https://uk.m.wikipedia.org/w/index.php?title=%D0%A2%D0%B5%D1%80%D0%B5%D0%B1%D0%BE%D0%B2%D0%B5%D0%BB%D1%8C%D1%81%D1%8C%D0%BA%D0%B5_%D0%BA%D0%BD%D1%8F%D0%B7%D1%96%D0%B2%D1%81%D1%82%D0%B2%D0%BE&amp;action=edit&amp;redlink=1" TargetMode="External" /><Relationship Id="rId10" Type="http://schemas.openxmlformats.org/officeDocument/2006/relationships/hyperlink" Target="https://uk.m.wikipedia.org/wiki/1205" TargetMode="External" /><Relationship Id="rId4" Type="http://schemas.openxmlformats.org/officeDocument/2006/relationships/hyperlink" Target="https://uk.m.wikipedia.org/wiki/1185" TargetMode="External" /><Relationship Id="rId9" Type="http://schemas.openxmlformats.org/officeDocument/2006/relationships/hyperlink" Target="https://uk.m.wikipedia.org/wiki/1175" TargetMode="External" /><Relationship Id="rId14" Type="http://schemas.openxmlformats.org/officeDocument/2006/relationships/hyperlink" Target="https://uk.m.wikipedia.org/wiki/%D0%97%D0%B2%D0%B5%D0%BD%D0%B8%D0%B3%D0%BE%D1%80%D0%BE%D0%B4%D1%81%D1%8C%D0%BA%D0%B5_%D0%BA%D0%BD%D1%8F%D0%B7%D1%96%D0%B2%D1%81%D1%82%D0%B2%D0%BE" TargetMode="Externa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A341C0-993D-5F94-6F01-6F7F06FCB4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8000" i="0" dirty="0">
                <a:solidFill>
                  <a:srgbClr val="000000"/>
                </a:solidFill>
                <a:effectLst/>
                <a:latin typeface="Amasis MT Pro Black" panose="02000000000000000000" pitchFamily="2" charset="0"/>
                <a:ea typeface="Amasis MT Pro Black" panose="02000000000000000000" pitchFamily="2" charset="0"/>
              </a:rPr>
              <a:t>Князь Святослав </a:t>
            </a:r>
            <a:r>
              <a:rPr lang="ru-RU" sz="8000" i="0" dirty="0" err="1">
                <a:solidFill>
                  <a:srgbClr val="000000"/>
                </a:solidFill>
                <a:effectLst/>
                <a:latin typeface="Amasis MT Pro Black" panose="02000000000000000000" pitchFamily="2" charset="0"/>
                <a:ea typeface="Amasis MT Pro Black" panose="02000000000000000000" pitchFamily="2" charset="0"/>
              </a:rPr>
              <a:t>Хоробрий</a:t>
            </a:r>
            <a:r>
              <a:rPr lang="ru-RU" sz="8000" i="0" dirty="0">
                <a:solidFill>
                  <a:srgbClr val="000000"/>
                </a:solidFill>
                <a:effectLst/>
                <a:latin typeface="Amasis MT Pro Black" panose="02000000000000000000" pitchFamily="2" charset="0"/>
                <a:ea typeface="Amasis MT Pro Black" panose="02000000000000000000" pitchFamily="2" charset="0"/>
              </a:rPr>
              <a:t>, </a:t>
            </a:r>
            <a:r>
              <a:rPr lang="ru-RU" sz="8000" i="0" dirty="0" err="1">
                <a:solidFill>
                  <a:srgbClr val="000000"/>
                </a:solidFill>
                <a:effectLst/>
                <a:latin typeface="Amasis MT Pro Black" panose="02000000000000000000" pitchFamily="2" charset="0"/>
                <a:ea typeface="Amasis MT Pro Black" panose="02000000000000000000" pitchFamily="2" charset="0"/>
              </a:rPr>
              <a:t>або</a:t>
            </a:r>
            <a:r>
              <a:rPr lang="ru-RU" sz="8000" i="0" dirty="0">
                <a:solidFill>
                  <a:srgbClr val="000000"/>
                </a:solidFill>
                <a:effectLst/>
                <a:latin typeface="Amasis MT Pro Black" panose="02000000000000000000" pitchFamily="2" charset="0"/>
                <a:ea typeface="Amasis MT Pro Black" panose="02000000000000000000" pitchFamily="2" charset="0"/>
              </a:rPr>
              <a:t> </a:t>
            </a:r>
            <a:r>
              <a:rPr lang="ru-RU" sz="8000" i="0" dirty="0" err="1">
                <a:solidFill>
                  <a:srgbClr val="000000"/>
                </a:solidFill>
                <a:effectLst/>
                <a:latin typeface="Amasis MT Pro Black" panose="02000000000000000000" pitchFamily="2" charset="0"/>
                <a:ea typeface="Amasis MT Pro Black" panose="02000000000000000000" pitchFamily="2" charset="0"/>
              </a:rPr>
              <a:t>Завойовник</a:t>
            </a:r>
            <a:endParaRPr lang="ru-RU" sz="8000" dirty="0">
              <a:latin typeface="Amasis MT Pro Black" panose="02000000000000000000" pitchFamily="2" charset="0"/>
              <a:ea typeface="Amasis MT Pro Black" panose="02000000000000000000" pitchFamily="2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86A6B2C-1615-14C6-DA57-721B22B1EB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787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7B5860-6EB7-AB65-F089-E922C504D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Кто такий святослав?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E64011-FE44-609F-D721-50CFFFA8F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400" b="1" i="0" dirty="0">
                <a:solidFill>
                  <a:srgbClr val="000000"/>
                </a:solidFill>
                <a:effectLst/>
                <a:latin typeface="Gotham Pro"/>
              </a:rPr>
              <a:t>935-972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Великий князь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Київської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Русі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династії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Рюриковичів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відважний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полководець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син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князя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Ігоря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і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княгині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Ольги,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батько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київського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князя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Володимира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Великого.</a:t>
            </a:r>
            <a:endParaRPr lang="ru-RU" sz="28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78C2E44-3FA5-0540-C6BD-D61A8BCD7A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5190" y="3502010"/>
            <a:ext cx="2297888" cy="2871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262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059752-75D5-3508-FC6F-EEBE8A0F6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Сім’я святослава ігоРевича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81C32B-12B5-1F95-CBB0-3FD8F3E64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b="0" i="0" dirty="0">
                <a:solidFill>
                  <a:srgbClr val="202122"/>
                </a:solidFill>
                <a:effectLst/>
                <a:latin typeface="-apple-system"/>
              </a:rPr>
              <a:t>Дружина: з 1183 року —</a:t>
            </a:r>
            <a:r>
              <a:rPr lang="uk-UA" b="0" i="0" dirty="0">
                <a:solidFill>
                  <a:srgbClr val="202122"/>
                </a:solidFill>
                <a:effectLst/>
                <a:latin typeface="-apple-system"/>
              </a:rPr>
              <a:t> Єфросинія Ярославна</a:t>
            </a:r>
            <a:r>
              <a:rPr lang="ru-RU" dirty="0"/>
              <a:t>,</a:t>
            </a:r>
            <a:r>
              <a:rPr lang="ru-RU" b="0" i="0" dirty="0">
                <a:solidFill>
                  <a:srgbClr val="202122"/>
                </a:solidFill>
                <a:effectLst/>
                <a:latin typeface="-apple-system"/>
              </a:rPr>
              <a:t> дочка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-apple-system"/>
              </a:rPr>
              <a:t>галицького</a:t>
            </a:r>
            <a:r>
              <a:rPr lang="ru-RU" b="0" i="0" dirty="0">
                <a:solidFill>
                  <a:srgbClr val="202122"/>
                </a:solidFill>
                <a:effectLst/>
                <a:latin typeface="-apple-system"/>
              </a:rPr>
              <a:t> князя</a:t>
            </a:r>
            <a:r>
              <a:rPr lang="uk-UA" b="0" i="0" dirty="0">
                <a:solidFill>
                  <a:srgbClr val="202122"/>
                </a:solidFill>
                <a:effectLst/>
                <a:latin typeface="-apple-system"/>
              </a:rPr>
              <a:t> Ярослава Осмомисла</a:t>
            </a:r>
            <a:r>
              <a:rPr lang="ru-RU" b="0" i="0" dirty="0">
                <a:solidFill>
                  <a:srgbClr val="202122"/>
                </a:solidFill>
                <a:effectLst/>
                <a:latin typeface="-apple-system"/>
              </a:rPr>
              <a:t>. Сини:</a:t>
            </a:r>
            <a:endParaRPr lang="uk-UA" b="0" i="0" dirty="0">
              <a:solidFill>
                <a:srgbClr val="202122"/>
              </a:solidFill>
              <a:effectLst/>
              <a:latin typeface="-apple-system"/>
            </a:endParaRPr>
          </a:p>
          <a:p>
            <a:pPr fontAlgn="base"/>
            <a:r>
              <a:rPr lang="uk-UA" dirty="0">
                <a:solidFill>
                  <a:srgbClr val="202122"/>
                </a:solidFill>
                <a:latin typeface="-apple-system"/>
              </a:rPr>
              <a:t>Володимир Ігоривеч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 (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2" tooltip="1171"/>
              </a:rPr>
              <a:t>1171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3" tooltip="1212"/>
              </a:rPr>
              <a:t>1212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 у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inherit"/>
              </a:rPr>
              <a:t>хрещенні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 — </a:t>
            </a:r>
            <a:r>
              <a:rPr lang="ru-RU" b="0" i="1" dirty="0">
                <a:solidFill>
                  <a:srgbClr val="202122"/>
                </a:solidFill>
                <a:effectLst/>
                <a:latin typeface="inherit"/>
              </a:rPr>
              <a:t>Петро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: князь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inherit"/>
              </a:rPr>
              <a:t>путивльський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 (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4" tooltip="1185"/>
              </a:rPr>
              <a:t>1185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5" tooltip="1211"/>
              </a:rPr>
              <a:t>1211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),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inherit"/>
              </a:rPr>
              <a:t>галицький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 (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6" tooltip="1206"/>
              </a:rPr>
              <a:t>1206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7" tooltip="1207"/>
              </a:rPr>
              <a:t>1207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, 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8" tooltip="1210"/>
              </a:rPr>
              <a:t>1210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5" tooltip="1211"/>
              </a:rPr>
              <a:t>1211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).</a:t>
            </a:r>
            <a:endParaRPr lang="uk-UA" b="0" i="0" dirty="0">
              <a:solidFill>
                <a:srgbClr val="202122"/>
              </a:solidFill>
              <a:effectLst/>
              <a:latin typeface="inherit"/>
            </a:endParaRPr>
          </a:p>
          <a:p>
            <a:pPr fontAlgn="base"/>
            <a:r>
              <a:rPr lang="uk-UA" dirty="0">
                <a:solidFill>
                  <a:srgbClr val="202122"/>
                </a:solidFill>
                <a:latin typeface="inherit"/>
              </a:rPr>
              <a:t>Олег Ігоривеч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 (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9" tooltip="1175"/>
              </a:rPr>
              <a:t>1175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10" tooltip="1205"/>
              </a:rPr>
              <a:t>1205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 у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inherit"/>
              </a:rPr>
              <a:t>хрещенні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 — </a:t>
            </a:r>
            <a:r>
              <a:rPr lang="ru-RU" b="0" i="1" dirty="0" err="1">
                <a:solidFill>
                  <a:srgbClr val="202122"/>
                </a:solidFill>
                <a:effectLst/>
                <a:latin typeface="inherit"/>
              </a:rPr>
              <a:t>Павло</a:t>
            </a:r>
            <a:endParaRPr lang="uk-UA" dirty="0">
              <a:solidFill>
                <a:srgbClr val="202122"/>
              </a:solidFill>
              <a:latin typeface="inherit"/>
            </a:endParaRPr>
          </a:p>
          <a:p>
            <a:pPr fontAlgn="base"/>
            <a:r>
              <a:rPr lang="uk-UA" b="0" i="0" dirty="0">
                <a:solidFill>
                  <a:srgbClr val="202122"/>
                </a:solidFill>
                <a:effectLst/>
                <a:latin typeface="inherit"/>
              </a:rPr>
              <a:t>Святослав Ігоривеч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 (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11" tooltip="1177"/>
              </a:rPr>
              <a:t>1177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5" tooltip="1211"/>
              </a:rPr>
              <a:t>1211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 у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inherit"/>
              </a:rPr>
              <a:t>хрещенні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 — </a:t>
            </a:r>
            <a:r>
              <a:rPr lang="ru-RU" b="0" i="1" dirty="0" err="1">
                <a:solidFill>
                  <a:srgbClr val="202122"/>
                </a:solidFill>
                <a:effectLst/>
                <a:latin typeface="inherit"/>
              </a:rPr>
              <a:t>Андрій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: князь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inherit"/>
              </a:rPr>
              <a:t>волинський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 (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6" tooltip="1206"/>
              </a:rPr>
              <a:t>1206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7" tooltip="1207"/>
              </a:rPr>
              <a:t>1207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), </a:t>
            </a:r>
            <a:r>
              <a:rPr lang="ru-RU" b="0" i="0" u="none" strike="noStrike" dirty="0" err="1">
                <a:solidFill>
                  <a:srgbClr val="3366CC"/>
                </a:solidFill>
                <a:effectLst/>
                <a:latin typeface="inherit"/>
                <a:hlinkClick r:id="rId12" tooltip="Перемишльське князівство"/>
              </a:rPr>
              <a:t>перемишльський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 (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13" tooltip="1209"/>
              </a:rPr>
              <a:t>1209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, 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8" tooltip="1210"/>
              </a:rPr>
              <a:t>1210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5" tooltip="1211"/>
              </a:rPr>
              <a:t>1211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).</a:t>
            </a:r>
            <a:endParaRPr lang="uk-UA" b="0" i="0" dirty="0">
              <a:solidFill>
                <a:srgbClr val="202122"/>
              </a:solidFill>
              <a:effectLst/>
              <a:latin typeface="inherit"/>
            </a:endParaRPr>
          </a:p>
          <a:p>
            <a:pPr fontAlgn="base"/>
            <a:r>
              <a:rPr lang="uk-UA" dirty="0">
                <a:solidFill>
                  <a:srgbClr val="202122"/>
                </a:solidFill>
                <a:latin typeface="inherit"/>
              </a:rPr>
              <a:t>Роман Ігоривеч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 (?—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5" tooltip="1211"/>
              </a:rPr>
              <a:t>1211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): князь </a:t>
            </a:r>
            <a:r>
              <a:rPr lang="ru-RU" b="0" i="0" u="none" strike="noStrike" dirty="0" err="1">
                <a:solidFill>
                  <a:srgbClr val="3366CC"/>
                </a:solidFill>
                <a:effectLst/>
                <a:latin typeface="inherit"/>
                <a:hlinkClick r:id="rId14" tooltip="Звенигородське князівство"/>
              </a:rPr>
              <a:t>звенигородський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 (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6" tooltip="1206"/>
              </a:rPr>
              <a:t>1206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7" tooltip="1207"/>
              </a:rPr>
              <a:t>1207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, 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8" tooltip="1210"/>
              </a:rPr>
              <a:t>1210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5" tooltip="1211"/>
              </a:rPr>
              <a:t>1211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), </a:t>
            </a:r>
            <a:r>
              <a:rPr lang="ru-RU" b="0" i="0" dirty="0" err="1">
                <a:solidFill>
                  <a:srgbClr val="202122"/>
                </a:solidFill>
                <a:effectLst/>
                <a:latin typeface="inherit"/>
              </a:rPr>
              <a:t>галицький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 (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7" tooltip="1207"/>
              </a:rPr>
              <a:t>1207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13" tooltip="1209"/>
              </a:rPr>
              <a:t>1209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).</a:t>
            </a:r>
            <a:endParaRPr lang="uk-UA" b="0" i="0" dirty="0">
              <a:solidFill>
                <a:srgbClr val="202122"/>
              </a:solidFill>
              <a:effectLst/>
              <a:latin typeface="inherit"/>
            </a:endParaRPr>
          </a:p>
          <a:p>
            <a:pPr fontAlgn="base"/>
            <a:r>
              <a:rPr lang="uk-UA" dirty="0">
                <a:solidFill>
                  <a:srgbClr val="202122"/>
                </a:solidFill>
                <a:latin typeface="inherit"/>
              </a:rPr>
              <a:t>Ростислав Ігоривеч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 (?—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5" tooltip="1211"/>
              </a:rPr>
              <a:t>1211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): князь </a:t>
            </a:r>
            <a:r>
              <a:rPr lang="ru-RU" b="0" i="0" u="none" strike="noStrike" dirty="0" err="1">
                <a:solidFill>
                  <a:srgbClr val="DD3333"/>
                </a:solidFill>
                <a:effectLst/>
                <a:latin typeface="inherit"/>
                <a:hlinkClick r:id="rId15" tooltip="Теребовельське князівство (ще не написана)"/>
              </a:rPr>
              <a:t>теребовельський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 (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8" tooltip="1210"/>
              </a:rPr>
              <a:t>1210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—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inherit"/>
                <a:hlinkClick r:id="rId5" tooltip="1211"/>
              </a:rPr>
              <a:t>1211</a:t>
            </a:r>
            <a:r>
              <a:rPr lang="ru-RU" b="0" i="0" dirty="0">
                <a:solidFill>
                  <a:srgbClr val="202122"/>
                </a:solidFill>
                <a:effectLst/>
                <a:latin typeface="inherit"/>
              </a:rPr>
              <a:t>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3022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D0C86E-DEE8-187B-29A3-15E3D2AE3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Чим він прославився?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68DCC9-1A63-90C0-8347-FAD6BF68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Святослав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Ігоревич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прославився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тим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що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розширив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територію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Київської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Русі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за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рахунок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приєднання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до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Києва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земель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в'ятичів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(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сучасні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Смоленська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Московська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Тульська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Воронезька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області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РФ).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Він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також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воював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проти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численних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сусідів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Волзької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Булгарії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Хазарського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каганату. Коли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войовничий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князь Святослав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Хоробрий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йшов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на ворога,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він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ніколи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не нападав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нього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зненацька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. Перед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боєм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завжди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заздалегідь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попереджав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своєю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знаменитою фразою: «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Gotham Pro"/>
              </a:rPr>
              <a:t>Іду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Gotham Pro"/>
              </a:rPr>
              <a:t> на Ви!»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501435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C20EBE-4C3D-5049-034F-CF5AE264D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Циікаві факти про Святослава Ігоривеча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2855FE-BDB1-5549-4EE9-D843F78FE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err="1"/>
              <a:t>Він</a:t>
            </a:r>
            <a:r>
              <a:rPr lang="ru-RU" dirty="0"/>
              <a:t> є </a:t>
            </a:r>
            <a:r>
              <a:rPr lang="ru-RU" dirty="0" err="1"/>
              <a:t>сином</a:t>
            </a:r>
            <a:r>
              <a:rPr lang="ru-RU" dirty="0"/>
              <a:t> князя </a:t>
            </a:r>
            <a:r>
              <a:rPr lang="ru-RU" dirty="0" err="1"/>
              <a:t>Ігора</a:t>
            </a:r>
            <a:r>
              <a:rPr lang="ru-RU" dirty="0"/>
              <a:t> та </a:t>
            </a:r>
            <a:r>
              <a:rPr lang="ru-RU" dirty="0" err="1"/>
              <a:t>відомої</a:t>
            </a:r>
            <a:r>
              <a:rPr lang="ru-RU" dirty="0"/>
              <a:t> </a:t>
            </a:r>
            <a:r>
              <a:rPr lang="ru-RU" dirty="0" err="1"/>
              <a:t>мудрої</a:t>
            </a:r>
            <a:r>
              <a:rPr lang="ru-RU" dirty="0"/>
              <a:t> </a:t>
            </a:r>
            <a:r>
              <a:rPr lang="ru-RU" dirty="0" err="1"/>
              <a:t>княгині</a:t>
            </a:r>
            <a:r>
              <a:rPr lang="ru-RU" dirty="0"/>
              <a:t> Ольги. Святослав </a:t>
            </a:r>
            <a:r>
              <a:rPr lang="ru-RU" dirty="0" err="1"/>
              <a:t>залишився</a:t>
            </a:r>
            <a:r>
              <a:rPr lang="ru-RU" dirty="0"/>
              <a:t> без батька в три роки, тому Ольга </a:t>
            </a:r>
            <a:r>
              <a:rPr lang="ru-RU" dirty="0" err="1"/>
              <a:t>намагалася</a:t>
            </a:r>
            <a:r>
              <a:rPr lang="ru-RU" dirty="0"/>
              <a:t> </a:t>
            </a:r>
            <a:r>
              <a:rPr lang="ru-RU" dirty="0" err="1"/>
              <a:t>виховати</a:t>
            </a:r>
            <a:r>
              <a:rPr lang="ru-RU" dirty="0"/>
              <a:t> </a:t>
            </a:r>
            <a:r>
              <a:rPr lang="ru-RU" dirty="0" err="1"/>
              <a:t>розумного</a:t>
            </a:r>
            <a:r>
              <a:rPr lang="ru-RU" dirty="0"/>
              <a:t> та дипломатичного </a:t>
            </a:r>
            <a:r>
              <a:rPr lang="ru-RU" dirty="0" err="1"/>
              <a:t>сина</a:t>
            </a:r>
            <a:r>
              <a:rPr lang="ru-RU" dirty="0"/>
              <a:t>.</a:t>
            </a:r>
            <a:endParaRPr lang="uk-UA" dirty="0"/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Княгиня Ольга </a:t>
            </a:r>
            <a:r>
              <a:rPr lang="ru-RU" dirty="0" err="1"/>
              <a:t>намагалася</a:t>
            </a:r>
            <a:r>
              <a:rPr lang="ru-RU" dirty="0"/>
              <a:t> </a:t>
            </a:r>
            <a:r>
              <a:rPr lang="ru-RU" dirty="0" err="1"/>
              <a:t>навернути</a:t>
            </a:r>
            <a:r>
              <a:rPr lang="ru-RU" dirty="0"/>
              <a:t> </a:t>
            </a:r>
            <a:r>
              <a:rPr lang="ru-RU" dirty="0" err="1"/>
              <a:t>сина</a:t>
            </a:r>
            <a:r>
              <a:rPr lang="ru-RU" dirty="0"/>
              <a:t> у </a:t>
            </a:r>
            <a:r>
              <a:rPr lang="ru-RU" dirty="0" err="1"/>
              <a:t>християнство</a:t>
            </a:r>
            <a:r>
              <a:rPr lang="ru-RU" dirty="0"/>
              <a:t>, але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зволів</a:t>
            </a:r>
            <a:r>
              <a:rPr lang="ru-RU" dirty="0"/>
              <a:t> </a:t>
            </a:r>
            <a:r>
              <a:rPr lang="ru-RU" dirty="0" err="1"/>
              <a:t>залишитися</a:t>
            </a:r>
            <a:r>
              <a:rPr lang="ru-RU" dirty="0"/>
              <a:t> </a:t>
            </a:r>
            <a:r>
              <a:rPr lang="ru-RU" dirty="0" err="1"/>
              <a:t>язичником</a:t>
            </a:r>
            <a:r>
              <a:rPr lang="ru-RU" dirty="0"/>
              <a:t>.</a:t>
            </a:r>
            <a:endParaRPr lang="uk-UA" dirty="0"/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Досягши 10-річного віку він брав участь у битвах, де закалявся його характер, здобулася військова мудрість.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Святослав не любив </a:t>
            </a:r>
            <a:r>
              <a:rPr lang="ru-RU" dirty="0" err="1"/>
              <a:t>розкоші</a:t>
            </a:r>
            <a:r>
              <a:rPr lang="ru-RU" dirty="0"/>
              <a:t>, тому носив </a:t>
            </a:r>
            <a:r>
              <a:rPr lang="ru-RU" dirty="0" err="1"/>
              <a:t>найпростіший</a:t>
            </a:r>
            <a:r>
              <a:rPr lang="ru-RU" dirty="0"/>
              <a:t> </a:t>
            </a:r>
            <a:r>
              <a:rPr lang="ru-RU" dirty="0" err="1"/>
              <a:t>одяг</a:t>
            </a:r>
            <a:r>
              <a:rPr lang="ru-RU" dirty="0"/>
              <a:t>. Лише золота сережка з </a:t>
            </a:r>
            <a:r>
              <a:rPr lang="ru-RU" dirty="0" err="1"/>
              <a:t>рубіном</a:t>
            </a:r>
            <a:r>
              <a:rPr lang="ru-RU" dirty="0"/>
              <a:t> та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перлинами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висіла</a:t>
            </a:r>
            <a:r>
              <a:rPr lang="ru-RU" dirty="0"/>
              <a:t> у </a:t>
            </a:r>
            <a:r>
              <a:rPr lang="ru-RU" dirty="0" err="1"/>
              <a:t>нього</a:t>
            </a:r>
            <a:r>
              <a:rPr lang="ru-RU" dirty="0"/>
              <a:t> у </a:t>
            </a:r>
            <a:r>
              <a:rPr lang="ru-RU" dirty="0" err="1"/>
              <a:t>вусі</a:t>
            </a:r>
            <a:r>
              <a:rPr lang="ru-RU" dirty="0"/>
              <a:t>, </a:t>
            </a:r>
            <a:r>
              <a:rPr lang="ru-RU" dirty="0" err="1"/>
              <a:t>нагадувала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високе</a:t>
            </a:r>
            <a:r>
              <a:rPr lang="ru-RU" dirty="0"/>
              <a:t> становище.</a:t>
            </a:r>
          </a:p>
        </p:txBody>
      </p:sp>
    </p:spTree>
    <p:extLst>
      <p:ext uri="{BB962C8B-B14F-4D97-AF65-F5344CB8AC3E}">
        <p14:creationId xmlns:p14="http://schemas.microsoft.com/office/powerpoint/2010/main" val="1859920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67146F-7D2A-A56A-7AFF-10AC9A6C5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Висновок: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605502-D445-D05F-22C4-E2FE553D5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uk-UA" dirty="0"/>
              <a:t>Святослав Ігоричеч бурв відважним палководцем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Жив він у 935-972 роках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У нього була досить велика сім’я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Перед боєм попереджував про наступ, за допомогою письма з написом «ІДУ НА ВИ!»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1501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86B6E4-CF8F-0950-9216-81C837157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953" y="2314142"/>
            <a:ext cx="10058400" cy="1609344"/>
          </a:xfrm>
        </p:spPr>
        <p:txBody>
          <a:bodyPr/>
          <a:lstStyle/>
          <a:p>
            <a:r>
              <a:rPr lang="uk-UA" dirty="0"/>
              <a:t>Дякую за увагу!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442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7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Дерево</vt:lpstr>
      <vt:lpstr>Князь Святослав Хоробрий, або Завойовник</vt:lpstr>
      <vt:lpstr>Кто такий святослав?</vt:lpstr>
      <vt:lpstr>Сім’я святослава ігоРевича</vt:lpstr>
      <vt:lpstr>Чим він прославився?</vt:lpstr>
      <vt:lpstr>Циікаві факти про Святослава Ігоривеча</vt:lpstr>
      <vt:lpstr>Висновок: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Князь Святослав Хоробрий, або Завойовник</dc:title>
  <dc:creator>Гостевой пользователь</dc:creator>
  <cp:lastModifiedBy>Гостевой пользователь</cp:lastModifiedBy>
  <cp:revision>1</cp:revision>
  <dcterms:created xsi:type="dcterms:W3CDTF">2023-10-20T18:19:27Z</dcterms:created>
  <dcterms:modified xsi:type="dcterms:W3CDTF">2023-10-20T18:57:16Z</dcterms:modified>
</cp:coreProperties>
</file>