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2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94" r:id="rId7"/>
    <p:sldId id="301" r:id="rId8"/>
    <p:sldId id="298" r:id="rId9"/>
    <p:sldId id="261" r:id="rId10"/>
    <p:sldId id="278" r:id="rId11"/>
    <p:sldId id="262" r:id="rId12"/>
    <p:sldId id="263" r:id="rId13"/>
    <p:sldId id="279" r:id="rId14"/>
    <p:sldId id="264" r:id="rId15"/>
    <p:sldId id="295" r:id="rId16"/>
  </p:sldIdLst>
  <p:sldSz cx="9144000" cy="6858000" type="screen4x3"/>
  <p:notesSz cx="6742113" cy="98726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33D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30519D7-86B0-4A9C-AF86-48A9D4E06DB5}" type="datetimeFigureOut">
              <a:rPr lang="ru-RU"/>
              <a:pPr>
                <a:defRPr/>
              </a:pPr>
              <a:t>08.05.2020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4546906-5694-4A26-BEE8-1766C19D21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192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2554743-782B-4FEC-BE39-8F9DEE0ADCC5}" type="datetimeFigureOut">
              <a:rPr lang="ru-RU"/>
              <a:pPr>
                <a:defRPr/>
              </a:pPr>
              <a:t>08.05.2020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688" y="4689475"/>
            <a:ext cx="5392737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BCC82AE-252F-4E8E-A09C-53507DF830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995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D8F5A4C-D458-4CE5-8E7E-4139AF49240E}" type="datetimeFigureOut">
              <a:rPr lang="ru-RU" smtClean="0"/>
              <a:pPr>
                <a:defRPr/>
              </a:pPr>
              <a:t>08.05.2020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CF45816-8FEE-424E-8EEF-A38D35EE547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D6BFE3F-9A88-40B0-B594-9303F6627013}" type="datetimeFigureOut">
              <a:rPr lang="ru-RU" smtClean="0"/>
              <a:pPr>
                <a:defRPr/>
              </a:pPr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254CA9E-42EC-4C08-8271-AEF4E02BDA2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fld id="{C5422880-F701-4BE3-91F6-668B7FB2E962}" type="datetimeFigureOut">
              <a:rPr lang="ru-RU" smtClean="0"/>
              <a:pPr>
                <a:defRPr/>
              </a:pPr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7576A430-3EBB-472C-BB63-7B250EF171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B437157-FB00-429B-8741-ECDC1BC7682A}" type="datetimeFigureOut">
              <a:rPr lang="ru-RU" smtClean="0"/>
              <a:pPr>
                <a:defRPr/>
              </a:pPr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D48540A-334F-41D1-84FC-27B965273C5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4681D56-5F40-493D-877F-1F9E34B9872F}" type="datetimeFigureOut">
              <a:rPr lang="ru-RU" smtClean="0"/>
              <a:pPr>
                <a:defRPr/>
              </a:pPr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2F405123-34E3-44FE-B540-522A4BE30FD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9EF2CD0-EFB6-4990-A3DD-286D3A72B6A5}" type="datetimeFigureOut">
              <a:rPr lang="ru-RU" smtClean="0"/>
              <a:pPr>
                <a:defRPr/>
              </a:pPr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3591D33-01CA-4587-9B38-3D4818C5C8F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612213C-05C0-476E-905D-EC387410E39B}" type="datetimeFigureOut">
              <a:rPr lang="ru-RU" smtClean="0"/>
              <a:pPr>
                <a:defRPr/>
              </a:pPr>
              <a:t>08.05.2020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EC7565B-36A3-4751-A0D2-361CA5B68D9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50124BD-69B0-43A0-B8F2-98A88CDD65A6}" type="datetimeFigureOut">
              <a:rPr lang="ru-RU" smtClean="0"/>
              <a:pPr>
                <a:defRPr/>
              </a:pPr>
              <a:t>08.05.2020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CB7124C-83FB-485A-814D-A54936847A5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44854F6-1EB4-41D9-83B1-19BF2DD3E490}" type="datetimeFigureOut">
              <a:rPr lang="ru-RU" smtClean="0"/>
              <a:pPr>
                <a:defRPr/>
              </a:pPr>
              <a:t>08.05.2020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92CF49A-F5FA-40FF-B032-14B5E3FE006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7CF70B3-9634-40CA-8631-DE424D730F97}" type="datetimeFigureOut">
              <a:rPr lang="ru-RU" smtClean="0"/>
              <a:pPr>
                <a:defRPr/>
              </a:pPr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518C68F-D352-4179-BF9F-4F5EDA602F2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3A7606E-862D-47BB-9BF9-9075BAFB47D7}" type="datetimeFigureOut">
              <a:rPr lang="ru-RU" smtClean="0"/>
              <a:pPr>
                <a:defRPr/>
              </a:pPr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ED55C5A-E390-4398-99F8-B67E91D1B7E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4C35239-D70B-42DB-94AE-23564B1E58DE}" type="datetimeFigureOut">
              <a:rPr lang="ru-RU" smtClean="0"/>
              <a:pPr>
                <a:defRPr/>
              </a:pPr>
              <a:t>08.05.2020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E3276255-5C72-48AB-90EA-2D4AEC6723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450" y="2133600"/>
            <a:ext cx="7643813" cy="189388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400" dirty="0" smtClean="0">
                <a:solidFill>
                  <a:srgbClr val="033DBF"/>
                </a:solidFill>
                <a:latin typeface="Arial" pitchFamily="34" charset="0"/>
                <a:cs typeface="Arial" pitchFamily="34" charset="0"/>
              </a:rPr>
              <a:t>Центральные углы и углы, вписанные в окружность</a:t>
            </a:r>
            <a:endParaRPr lang="ru-RU" sz="5400" dirty="0">
              <a:solidFill>
                <a:srgbClr val="033DB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 bwMode="auto">
          <a:xfrm>
            <a:off x="611188" y="333375"/>
            <a:ext cx="7467600" cy="73818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3200" b="1" cap="none" smtClean="0">
                <a:solidFill>
                  <a:srgbClr val="033DBF"/>
                </a:solidFill>
                <a:latin typeface="Arial" charset="0"/>
                <a:cs typeface="Arial" charset="0"/>
              </a:rPr>
              <a:t>Найдите </a:t>
            </a:r>
            <a:r>
              <a:rPr lang="ru-RU" sz="3200" b="1" i="1" cap="none" smtClean="0">
                <a:solidFill>
                  <a:srgbClr val="033DBF"/>
                </a:solidFill>
                <a:latin typeface="Arial" charset="0"/>
                <a:cs typeface="Arial" charset="0"/>
              </a:rPr>
              <a:t>Х</a:t>
            </a:r>
            <a:endParaRPr lang="ru-RU" sz="3200" i="1" cap="none" smtClean="0"/>
          </a:p>
        </p:txBody>
      </p:sp>
      <p:sp>
        <p:nvSpPr>
          <p:cNvPr id="3" name="Овал 2"/>
          <p:cNvSpPr/>
          <p:nvPr/>
        </p:nvSpPr>
        <p:spPr>
          <a:xfrm>
            <a:off x="1857375" y="1500188"/>
            <a:ext cx="4857750" cy="485775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1508" name="Группа 8"/>
          <p:cNvGrpSpPr>
            <a:grpSpLocks/>
          </p:cNvGrpSpPr>
          <p:nvPr/>
        </p:nvGrpSpPr>
        <p:grpSpPr bwMode="auto">
          <a:xfrm>
            <a:off x="2143125" y="1500188"/>
            <a:ext cx="2143125" cy="2430462"/>
            <a:chOff x="2143108" y="1500968"/>
            <a:chExt cx="2143934" cy="2428892"/>
          </a:xfrm>
        </p:grpSpPr>
        <p:cxnSp>
          <p:nvCxnSpPr>
            <p:cNvPr id="5" name="Прямая соединительная линия 4"/>
            <p:cNvCxnSpPr>
              <a:stCxn id="3" idx="0"/>
            </p:cNvCxnSpPr>
            <p:nvPr/>
          </p:nvCxnSpPr>
          <p:spPr>
            <a:xfrm rot="16200000" flipH="1">
              <a:off x="3071803" y="2714620"/>
              <a:ext cx="2428892" cy="1588"/>
            </a:xfrm>
            <a:prstGeom prst="line">
              <a:avLst/>
            </a:prstGeom>
            <a:ln w="50800">
              <a:solidFill>
                <a:srgbClr val="033DB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10800000">
              <a:off x="2143108" y="2714621"/>
              <a:ext cx="2143934" cy="1213654"/>
            </a:xfrm>
            <a:prstGeom prst="line">
              <a:avLst/>
            </a:prstGeom>
            <a:ln w="50800">
              <a:solidFill>
                <a:srgbClr val="033DB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Дуга 10"/>
          <p:cNvSpPr/>
          <p:nvPr/>
        </p:nvSpPr>
        <p:spPr>
          <a:xfrm rot="5091335">
            <a:off x="3017044" y="2515394"/>
            <a:ext cx="2417762" cy="2343150"/>
          </a:xfrm>
          <a:prstGeom prst="arc">
            <a:avLst>
              <a:gd name="adj1" fmla="val 11351957"/>
              <a:gd name="adj2" fmla="val 6855314"/>
            </a:avLst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510" name="TextBox 12"/>
          <p:cNvSpPr txBox="1">
            <a:spLocks noChangeArrowheads="1"/>
          </p:cNvSpPr>
          <p:nvPr/>
        </p:nvSpPr>
        <p:spPr bwMode="auto">
          <a:xfrm>
            <a:off x="357188" y="1500188"/>
            <a:ext cx="10715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/>
              <a:t>№1</a:t>
            </a:r>
          </a:p>
        </p:txBody>
      </p:sp>
      <p:sp>
        <p:nvSpPr>
          <p:cNvPr id="21511" name="TextBox 13"/>
          <p:cNvSpPr txBox="1">
            <a:spLocks noChangeArrowheads="1"/>
          </p:cNvSpPr>
          <p:nvPr/>
        </p:nvSpPr>
        <p:spPr bwMode="auto">
          <a:xfrm>
            <a:off x="3000375" y="2357438"/>
            <a:ext cx="857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/>
              <a:t>60</a:t>
            </a:r>
            <a:r>
              <a:rPr lang="ru-RU" sz="3200" b="1">
                <a:sym typeface="Symbol" pitchFamily="18" charset="2"/>
              </a:rPr>
              <a:t></a:t>
            </a:r>
            <a:endParaRPr lang="ru-RU" sz="3200" b="1"/>
          </a:p>
        </p:txBody>
      </p:sp>
      <p:sp>
        <p:nvSpPr>
          <p:cNvPr id="21512" name="TextBox 14"/>
          <p:cNvSpPr txBox="1">
            <a:spLocks noChangeArrowheads="1"/>
          </p:cNvSpPr>
          <p:nvPr/>
        </p:nvSpPr>
        <p:spPr bwMode="auto">
          <a:xfrm>
            <a:off x="4000500" y="4143375"/>
            <a:ext cx="42862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>
                <a:sym typeface="Symbol" pitchFamily="18" charset="2"/>
              </a:rPr>
              <a:t>x</a:t>
            </a:r>
            <a:endParaRPr lang="ru-RU" sz="4400" b="1"/>
          </a:p>
        </p:txBody>
      </p:sp>
      <p:grpSp>
        <p:nvGrpSpPr>
          <p:cNvPr id="21513" name="Группа 16"/>
          <p:cNvGrpSpPr>
            <a:grpSpLocks/>
          </p:cNvGrpSpPr>
          <p:nvPr/>
        </p:nvGrpSpPr>
        <p:grpSpPr bwMode="auto">
          <a:xfrm>
            <a:off x="3352800" y="2713038"/>
            <a:ext cx="1149350" cy="1047750"/>
            <a:chOff x="3353376" y="2713182"/>
            <a:chExt cx="1148391" cy="1047891"/>
          </a:xfrm>
        </p:grpSpPr>
        <p:sp>
          <p:nvSpPr>
            <p:cNvPr id="10" name="Дуга 9"/>
            <p:cNvSpPr/>
            <p:nvPr/>
          </p:nvSpPr>
          <p:spPr>
            <a:xfrm rot="19713049">
              <a:off x="3353376" y="2713182"/>
              <a:ext cx="1148391" cy="849426"/>
            </a:xfrm>
            <a:prstGeom prst="arc">
              <a:avLst>
                <a:gd name="adj1" fmla="val 11015567"/>
                <a:gd name="adj2" fmla="val 20777761"/>
              </a:avLst>
            </a:prstGeom>
            <a:ln w="508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" name="Дуга 15"/>
            <p:cNvSpPr/>
            <p:nvPr/>
          </p:nvSpPr>
          <p:spPr>
            <a:xfrm rot="19713049">
              <a:off x="3491374" y="2813207"/>
              <a:ext cx="999291" cy="947866"/>
            </a:xfrm>
            <a:prstGeom prst="arc">
              <a:avLst>
                <a:gd name="adj1" fmla="val 11015567"/>
                <a:gd name="adj2" fmla="val 20579330"/>
              </a:avLst>
            </a:prstGeom>
            <a:ln w="508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21515" name="Прямоугольник 18"/>
          <p:cNvSpPr>
            <a:spLocks noChangeArrowheads="1"/>
          </p:cNvSpPr>
          <p:nvPr/>
        </p:nvSpPr>
        <p:spPr bwMode="auto">
          <a:xfrm>
            <a:off x="4286250" y="3571875"/>
            <a:ext cx="584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/>
              <a:t>О</a:t>
            </a:r>
          </a:p>
        </p:txBody>
      </p:sp>
      <p:sp>
        <p:nvSpPr>
          <p:cNvPr id="17" name="Овал 16"/>
          <p:cNvSpPr/>
          <p:nvPr/>
        </p:nvSpPr>
        <p:spPr>
          <a:xfrm>
            <a:off x="4214813" y="3857625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 bwMode="auto">
          <a:xfrm>
            <a:off x="684213" y="476250"/>
            <a:ext cx="7467600" cy="5937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3200" b="1" cap="none" smtClean="0">
                <a:solidFill>
                  <a:srgbClr val="033DBF"/>
                </a:solidFill>
                <a:latin typeface="Arial" charset="0"/>
                <a:cs typeface="Arial" charset="0"/>
              </a:rPr>
              <a:t>Найдите </a:t>
            </a:r>
            <a:r>
              <a:rPr lang="ru-RU" sz="3200" b="1" i="1" cap="none" smtClean="0">
                <a:solidFill>
                  <a:srgbClr val="033DBF"/>
                </a:solidFill>
                <a:latin typeface="Arial" charset="0"/>
                <a:cs typeface="Arial" charset="0"/>
              </a:rPr>
              <a:t>Х</a:t>
            </a:r>
          </a:p>
        </p:txBody>
      </p:sp>
      <p:sp>
        <p:nvSpPr>
          <p:cNvPr id="4" name="Овал 3"/>
          <p:cNvSpPr/>
          <p:nvPr/>
        </p:nvSpPr>
        <p:spPr>
          <a:xfrm>
            <a:off x="1857375" y="1500188"/>
            <a:ext cx="4857750" cy="485775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0800000" flipV="1">
            <a:off x="4286250" y="2643188"/>
            <a:ext cx="2000250" cy="1358900"/>
          </a:xfrm>
          <a:prstGeom prst="line">
            <a:avLst/>
          </a:prstGeom>
          <a:ln w="50800">
            <a:solidFill>
              <a:srgbClr val="033D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4" idx="4"/>
          </p:cNvCxnSpPr>
          <p:nvPr/>
        </p:nvCxnSpPr>
        <p:spPr>
          <a:xfrm rot="5400000" flipH="1">
            <a:off x="3106738" y="5180013"/>
            <a:ext cx="2357437" cy="1587"/>
          </a:xfrm>
          <a:prstGeom prst="line">
            <a:avLst/>
          </a:prstGeom>
          <a:ln w="50800">
            <a:solidFill>
              <a:srgbClr val="033D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Дуга 12"/>
          <p:cNvSpPr/>
          <p:nvPr/>
        </p:nvSpPr>
        <p:spPr>
          <a:xfrm rot="7839104">
            <a:off x="3973513" y="3629025"/>
            <a:ext cx="1196975" cy="1044575"/>
          </a:xfrm>
          <a:prstGeom prst="arc">
            <a:avLst>
              <a:gd name="adj1" fmla="val 9844297"/>
              <a:gd name="adj2" fmla="val 20777761"/>
            </a:avLst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Дуга 13"/>
          <p:cNvSpPr/>
          <p:nvPr/>
        </p:nvSpPr>
        <p:spPr>
          <a:xfrm rot="7839104">
            <a:off x="3971131" y="3571082"/>
            <a:ext cx="1000125" cy="947738"/>
          </a:xfrm>
          <a:prstGeom prst="arc">
            <a:avLst>
              <a:gd name="adj1" fmla="val 11015567"/>
              <a:gd name="adj2" fmla="val 20579330"/>
            </a:avLst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Дуга 14"/>
          <p:cNvSpPr/>
          <p:nvPr/>
        </p:nvSpPr>
        <p:spPr>
          <a:xfrm rot="14614175">
            <a:off x="3530600" y="3092450"/>
            <a:ext cx="1787525" cy="1749425"/>
          </a:xfrm>
          <a:prstGeom prst="arc">
            <a:avLst>
              <a:gd name="adj1" fmla="val 12914285"/>
              <a:gd name="adj2" fmla="val 4616344"/>
            </a:avLst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537" name="Прямоугольник 15"/>
          <p:cNvSpPr>
            <a:spLocks noChangeArrowheads="1"/>
          </p:cNvSpPr>
          <p:nvPr/>
        </p:nvSpPr>
        <p:spPr bwMode="auto">
          <a:xfrm>
            <a:off x="3786188" y="3000375"/>
            <a:ext cx="5715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>
                <a:sym typeface="Symbol" pitchFamily="18" charset="2"/>
              </a:rPr>
              <a:t>x</a:t>
            </a:r>
            <a:endParaRPr lang="ru-RU" sz="4400" b="1"/>
          </a:p>
        </p:txBody>
      </p:sp>
      <p:sp>
        <p:nvSpPr>
          <p:cNvPr id="22538" name="TextBox 16"/>
          <p:cNvSpPr txBox="1">
            <a:spLocks noChangeArrowheads="1"/>
          </p:cNvSpPr>
          <p:nvPr/>
        </p:nvSpPr>
        <p:spPr bwMode="auto">
          <a:xfrm>
            <a:off x="4929188" y="4357688"/>
            <a:ext cx="1643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/>
              <a:t>120</a:t>
            </a:r>
            <a:r>
              <a:rPr lang="en-US" sz="4000" b="1">
                <a:sym typeface="Symbol" pitchFamily="18" charset="2"/>
              </a:rPr>
              <a:t></a:t>
            </a:r>
            <a:endParaRPr lang="ru-RU" sz="4000" b="1"/>
          </a:p>
        </p:txBody>
      </p:sp>
      <p:sp>
        <p:nvSpPr>
          <p:cNvPr id="22539" name="TextBox 17"/>
          <p:cNvSpPr txBox="1">
            <a:spLocks noChangeArrowheads="1"/>
          </p:cNvSpPr>
          <p:nvPr/>
        </p:nvSpPr>
        <p:spPr bwMode="auto">
          <a:xfrm>
            <a:off x="500063" y="1785938"/>
            <a:ext cx="1143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/>
              <a:t>№</a:t>
            </a:r>
            <a:r>
              <a:rPr lang="en-US" sz="4000" b="1"/>
              <a:t>2</a:t>
            </a:r>
            <a:endParaRPr lang="ru-RU" sz="4000" b="1"/>
          </a:p>
        </p:txBody>
      </p:sp>
      <p:sp>
        <p:nvSpPr>
          <p:cNvPr id="22541" name="Прямоугольник 23"/>
          <p:cNvSpPr>
            <a:spLocks noChangeArrowheads="1"/>
          </p:cNvSpPr>
          <p:nvPr/>
        </p:nvSpPr>
        <p:spPr bwMode="auto">
          <a:xfrm>
            <a:off x="3786188" y="3786188"/>
            <a:ext cx="584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/>
              <a:t>О</a:t>
            </a:r>
          </a:p>
        </p:txBody>
      </p:sp>
      <p:sp>
        <p:nvSpPr>
          <p:cNvPr id="16" name="Овал 15"/>
          <p:cNvSpPr/>
          <p:nvPr/>
        </p:nvSpPr>
        <p:spPr>
          <a:xfrm flipV="1">
            <a:off x="4286250" y="3929063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 bwMode="auto">
          <a:xfrm>
            <a:off x="684213" y="620713"/>
            <a:ext cx="7467600" cy="59213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3200" b="1" cap="none" smtClean="0">
                <a:solidFill>
                  <a:srgbClr val="033DBF"/>
                </a:solidFill>
                <a:latin typeface="Arial" charset="0"/>
                <a:cs typeface="Arial" charset="0"/>
              </a:rPr>
              <a:t>Найдите </a:t>
            </a:r>
            <a:r>
              <a:rPr lang="ru-RU" sz="3200" b="1" i="1" cap="none" smtClean="0">
                <a:solidFill>
                  <a:srgbClr val="033DBF"/>
                </a:solidFill>
                <a:latin typeface="Arial" charset="0"/>
                <a:cs typeface="Arial" charset="0"/>
              </a:rPr>
              <a:t>Х</a:t>
            </a:r>
            <a:endParaRPr lang="ru-RU" sz="3200" i="1" cap="none" smtClean="0"/>
          </a:p>
        </p:txBody>
      </p:sp>
      <p:sp>
        <p:nvSpPr>
          <p:cNvPr id="4" name="Овал 3"/>
          <p:cNvSpPr/>
          <p:nvPr/>
        </p:nvSpPr>
        <p:spPr>
          <a:xfrm>
            <a:off x="1857375" y="1500188"/>
            <a:ext cx="4857750" cy="485775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0800000">
            <a:off x="4286250" y="4000500"/>
            <a:ext cx="1928813" cy="1500188"/>
          </a:xfrm>
          <a:prstGeom prst="line">
            <a:avLst/>
          </a:prstGeom>
          <a:ln w="50800">
            <a:solidFill>
              <a:srgbClr val="033D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>
            <a:endCxn id="4" idx="3"/>
          </p:cNvCxnSpPr>
          <p:nvPr/>
        </p:nvCxnSpPr>
        <p:spPr>
          <a:xfrm rot="10800000" flipV="1">
            <a:off x="2568575" y="5500688"/>
            <a:ext cx="3646488" cy="146050"/>
          </a:xfrm>
          <a:prstGeom prst="line">
            <a:avLst/>
          </a:prstGeom>
          <a:ln w="50800">
            <a:solidFill>
              <a:srgbClr val="033D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endCxn id="4" idx="3"/>
          </p:cNvCxnSpPr>
          <p:nvPr/>
        </p:nvCxnSpPr>
        <p:spPr>
          <a:xfrm rot="10800000" flipV="1">
            <a:off x="2568575" y="4000500"/>
            <a:ext cx="1789113" cy="1646238"/>
          </a:xfrm>
          <a:prstGeom prst="line">
            <a:avLst/>
          </a:prstGeom>
          <a:ln w="50800">
            <a:solidFill>
              <a:srgbClr val="033D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Дуга 13"/>
          <p:cNvSpPr/>
          <p:nvPr/>
        </p:nvSpPr>
        <p:spPr>
          <a:xfrm rot="16602866">
            <a:off x="5172869" y="5007769"/>
            <a:ext cx="998538" cy="946150"/>
          </a:xfrm>
          <a:prstGeom prst="arc">
            <a:avLst>
              <a:gd name="adj1" fmla="val 15489750"/>
              <a:gd name="adj2" fmla="val 20409510"/>
            </a:avLst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Дуга 14"/>
          <p:cNvSpPr/>
          <p:nvPr/>
        </p:nvSpPr>
        <p:spPr>
          <a:xfrm rot="16602866">
            <a:off x="5315744" y="5079207"/>
            <a:ext cx="998537" cy="946150"/>
          </a:xfrm>
          <a:prstGeom prst="arc">
            <a:avLst>
              <a:gd name="adj1" fmla="val 16024805"/>
              <a:gd name="adj2" fmla="val 20409510"/>
            </a:avLst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Дуга 15"/>
          <p:cNvSpPr/>
          <p:nvPr/>
        </p:nvSpPr>
        <p:spPr>
          <a:xfrm rot="7307984">
            <a:off x="3519488" y="3070225"/>
            <a:ext cx="1790700" cy="1714500"/>
          </a:xfrm>
          <a:prstGeom prst="arc">
            <a:avLst>
              <a:gd name="adj1" fmla="val 17027227"/>
              <a:gd name="adj2" fmla="val 774255"/>
            </a:avLst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562" name="TextBox 16"/>
          <p:cNvSpPr txBox="1">
            <a:spLocks noChangeArrowheads="1"/>
          </p:cNvSpPr>
          <p:nvPr/>
        </p:nvSpPr>
        <p:spPr bwMode="auto">
          <a:xfrm>
            <a:off x="4071938" y="4071938"/>
            <a:ext cx="6429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/>
              <a:t>x</a:t>
            </a:r>
            <a:endParaRPr lang="ru-RU" sz="4000" b="1"/>
          </a:p>
        </p:txBody>
      </p:sp>
      <p:sp>
        <p:nvSpPr>
          <p:cNvPr id="23563" name="TextBox 17"/>
          <p:cNvSpPr txBox="1">
            <a:spLocks noChangeArrowheads="1"/>
          </p:cNvSpPr>
          <p:nvPr/>
        </p:nvSpPr>
        <p:spPr bwMode="auto">
          <a:xfrm>
            <a:off x="4357688" y="4786313"/>
            <a:ext cx="12144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/>
              <a:t>45</a:t>
            </a:r>
            <a:r>
              <a:rPr lang="en-US" sz="4000" b="1">
                <a:sym typeface="Symbol" pitchFamily="18" charset="2"/>
              </a:rPr>
              <a:t></a:t>
            </a:r>
            <a:endParaRPr lang="ru-RU" sz="4000" b="1"/>
          </a:p>
        </p:txBody>
      </p:sp>
      <p:sp>
        <p:nvSpPr>
          <p:cNvPr id="23564" name="TextBox 18"/>
          <p:cNvSpPr txBox="1">
            <a:spLocks noChangeArrowheads="1"/>
          </p:cNvSpPr>
          <p:nvPr/>
        </p:nvSpPr>
        <p:spPr bwMode="auto">
          <a:xfrm>
            <a:off x="428625" y="1714500"/>
            <a:ext cx="1285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/>
              <a:t>№3</a:t>
            </a:r>
          </a:p>
        </p:txBody>
      </p:sp>
      <p:sp>
        <p:nvSpPr>
          <p:cNvPr id="23566" name="TextBox 20"/>
          <p:cNvSpPr txBox="1">
            <a:spLocks noChangeArrowheads="1"/>
          </p:cNvSpPr>
          <p:nvPr/>
        </p:nvSpPr>
        <p:spPr bwMode="auto">
          <a:xfrm>
            <a:off x="4000500" y="3357563"/>
            <a:ext cx="9286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/>
              <a:t>О</a:t>
            </a:r>
          </a:p>
        </p:txBody>
      </p:sp>
      <p:sp>
        <p:nvSpPr>
          <p:cNvPr id="17" name="Овал 16"/>
          <p:cNvSpPr/>
          <p:nvPr/>
        </p:nvSpPr>
        <p:spPr>
          <a:xfrm flipV="1">
            <a:off x="4286250" y="4000500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 bwMode="auto">
          <a:xfrm>
            <a:off x="611188" y="620713"/>
            <a:ext cx="7467600" cy="5207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ru-RU" sz="3200" b="1" cap="none" smtClean="0">
                <a:solidFill>
                  <a:srgbClr val="033DBF"/>
                </a:solidFill>
                <a:latin typeface="Arial" charset="0"/>
                <a:cs typeface="Arial" charset="0"/>
              </a:rPr>
              <a:t>Найдите </a:t>
            </a:r>
            <a:r>
              <a:rPr lang="ru-RU" sz="3200" b="1" i="1" cap="none" smtClean="0">
                <a:solidFill>
                  <a:srgbClr val="033DBF"/>
                </a:solidFill>
                <a:latin typeface="Arial" charset="0"/>
                <a:cs typeface="Arial" charset="0"/>
              </a:rPr>
              <a:t>Х</a:t>
            </a:r>
            <a:endParaRPr lang="ru-RU" sz="3200" i="1" cap="none" smtClean="0"/>
          </a:p>
        </p:txBody>
      </p:sp>
      <p:sp>
        <p:nvSpPr>
          <p:cNvPr id="3" name="Овал 2"/>
          <p:cNvSpPr/>
          <p:nvPr/>
        </p:nvSpPr>
        <p:spPr>
          <a:xfrm>
            <a:off x="1857375" y="1500188"/>
            <a:ext cx="4857750" cy="485775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16200000" flipH="1">
            <a:off x="2678907" y="2393156"/>
            <a:ext cx="2286000" cy="928687"/>
          </a:xfrm>
          <a:prstGeom prst="line">
            <a:avLst/>
          </a:prstGeom>
          <a:ln w="50800">
            <a:solidFill>
              <a:srgbClr val="033D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10800000">
            <a:off x="2071688" y="2857500"/>
            <a:ext cx="2214562" cy="1143000"/>
          </a:xfrm>
          <a:prstGeom prst="line">
            <a:avLst/>
          </a:prstGeom>
          <a:ln w="50800">
            <a:solidFill>
              <a:srgbClr val="033D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 flipV="1">
            <a:off x="2071688" y="1714500"/>
            <a:ext cx="1285875" cy="1214438"/>
          </a:xfrm>
          <a:prstGeom prst="line">
            <a:avLst/>
          </a:prstGeom>
          <a:ln w="50800">
            <a:solidFill>
              <a:srgbClr val="033D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3" name="Прямоугольник 11"/>
          <p:cNvSpPr>
            <a:spLocks noChangeArrowheads="1"/>
          </p:cNvSpPr>
          <p:nvPr/>
        </p:nvSpPr>
        <p:spPr bwMode="auto">
          <a:xfrm>
            <a:off x="4071938" y="3929063"/>
            <a:ext cx="584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/>
              <a:t>О</a:t>
            </a:r>
          </a:p>
        </p:txBody>
      </p:sp>
      <p:sp>
        <p:nvSpPr>
          <p:cNvPr id="14" name="Дуга 13"/>
          <p:cNvSpPr/>
          <p:nvPr/>
        </p:nvSpPr>
        <p:spPr>
          <a:xfrm rot="7307984">
            <a:off x="3519488" y="3070225"/>
            <a:ext cx="1790700" cy="1714500"/>
          </a:xfrm>
          <a:prstGeom prst="arc">
            <a:avLst>
              <a:gd name="adj1" fmla="val 7119044"/>
              <a:gd name="adj2" fmla="val 4644441"/>
            </a:avLst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Дуга 14"/>
          <p:cNvSpPr/>
          <p:nvPr/>
        </p:nvSpPr>
        <p:spPr>
          <a:xfrm rot="5550949">
            <a:off x="1852612" y="2476501"/>
            <a:ext cx="1000125" cy="946150"/>
          </a:xfrm>
          <a:prstGeom prst="arc">
            <a:avLst>
              <a:gd name="adj1" fmla="val 11724694"/>
              <a:gd name="adj2" fmla="val 17958757"/>
            </a:avLst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Дуга 15"/>
          <p:cNvSpPr/>
          <p:nvPr/>
        </p:nvSpPr>
        <p:spPr>
          <a:xfrm rot="5822589">
            <a:off x="1995487" y="2476501"/>
            <a:ext cx="1000125" cy="946150"/>
          </a:xfrm>
          <a:prstGeom prst="arc">
            <a:avLst>
              <a:gd name="adj1" fmla="val 11241820"/>
              <a:gd name="adj2" fmla="val 18353757"/>
            </a:avLst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587" name="Прямоугольник 16"/>
          <p:cNvSpPr>
            <a:spLocks noChangeArrowheads="1"/>
          </p:cNvSpPr>
          <p:nvPr/>
        </p:nvSpPr>
        <p:spPr bwMode="auto">
          <a:xfrm>
            <a:off x="2857500" y="2500313"/>
            <a:ext cx="9604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/>
              <a:t>7</a:t>
            </a:r>
            <a:r>
              <a:rPr lang="en-US" sz="4000" b="1"/>
              <a:t>5</a:t>
            </a:r>
            <a:r>
              <a:rPr lang="en-US" sz="4000" b="1">
                <a:sym typeface="Symbol" pitchFamily="18" charset="2"/>
              </a:rPr>
              <a:t></a:t>
            </a:r>
            <a:endParaRPr lang="ru-RU" sz="4000" b="1"/>
          </a:p>
        </p:txBody>
      </p:sp>
      <p:sp>
        <p:nvSpPr>
          <p:cNvPr id="24588" name="TextBox 17"/>
          <p:cNvSpPr txBox="1">
            <a:spLocks noChangeArrowheads="1"/>
          </p:cNvSpPr>
          <p:nvPr/>
        </p:nvSpPr>
        <p:spPr bwMode="auto">
          <a:xfrm>
            <a:off x="4714875" y="3571875"/>
            <a:ext cx="642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/>
              <a:t>x</a:t>
            </a:r>
            <a:endParaRPr lang="ru-RU" sz="4000" b="1"/>
          </a:p>
        </p:txBody>
      </p:sp>
      <p:sp>
        <p:nvSpPr>
          <p:cNvPr id="24589" name="TextBox 18"/>
          <p:cNvSpPr txBox="1">
            <a:spLocks noChangeArrowheads="1"/>
          </p:cNvSpPr>
          <p:nvPr/>
        </p:nvSpPr>
        <p:spPr bwMode="auto">
          <a:xfrm>
            <a:off x="500063" y="1714500"/>
            <a:ext cx="1285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/>
              <a:t>№4</a:t>
            </a:r>
          </a:p>
        </p:txBody>
      </p:sp>
      <p:sp>
        <p:nvSpPr>
          <p:cNvPr id="17" name="Овал 16"/>
          <p:cNvSpPr/>
          <p:nvPr/>
        </p:nvSpPr>
        <p:spPr>
          <a:xfrm>
            <a:off x="4214813" y="3929063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 bwMode="auto">
          <a:xfrm>
            <a:off x="827088" y="549275"/>
            <a:ext cx="7467600" cy="5937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3200" b="1" cap="none" smtClean="0">
                <a:solidFill>
                  <a:srgbClr val="033DBF"/>
                </a:solidFill>
                <a:latin typeface="Arial" charset="0"/>
                <a:cs typeface="Arial" charset="0"/>
              </a:rPr>
              <a:t>Найдите </a:t>
            </a:r>
            <a:r>
              <a:rPr lang="ru-RU" sz="3200" b="1" i="1" cap="none" smtClean="0">
                <a:solidFill>
                  <a:srgbClr val="033DBF"/>
                </a:solidFill>
                <a:latin typeface="Arial" charset="0"/>
                <a:cs typeface="Arial" charset="0"/>
              </a:rPr>
              <a:t>Х</a:t>
            </a:r>
            <a:endParaRPr lang="ru-RU" sz="3200" i="1" cap="none" smtClean="0"/>
          </a:p>
        </p:txBody>
      </p:sp>
      <p:sp>
        <p:nvSpPr>
          <p:cNvPr id="4" name="Овал 3"/>
          <p:cNvSpPr/>
          <p:nvPr/>
        </p:nvSpPr>
        <p:spPr>
          <a:xfrm>
            <a:off x="1857375" y="1500188"/>
            <a:ext cx="4857750" cy="485775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5" name="Прямая соединительная линия 4"/>
          <p:cNvCxnSpPr>
            <a:stCxn id="4" idx="6"/>
          </p:cNvCxnSpPr>
          <p:nvPr/>
        </p:nvCxnSpPr>
        <p:spPr>
          <a:xfrm flipH="1">
            <a:off x="1857375" y="3929063"/>
            <a:ext cx="4857750" cy="1587"/>
          </a:xfrm>
          <a:prstGeom prst="line">
            <a:avLst/>
          </a:prstGeom>
          <a:ln w="50800">
            <a:solidFill>
              <a:srgbClr val="033D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0800000" flipV="1">
            <a:off x="4286250" y="2714625"/>
            <a:ext cx="2143125" cy="1214438"/>
          </a:xfrm>
          <a:prstGeom prst="line">
            <a:avLst/>
          </a:prstGeom>
          <a:ln w="50800">
            <a:solidFill>
              <a:srgbClr val="033D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Дуга 11"/>
          <p:cNvSpPr/>
          <p:nvPr/>
        </p:nvSpPr>
        <p:spPr>
          <a:xfrm rot="16388743">
            <a:off x="3519488" y="3070225"/>
            <a:ext cx="1790700" cy="1714500"/>
          </a:xfrm>
          <a:prstGeom prst="arc">
            <a:avLst>
              <a:gd name="adj1" fmla="val 16015767"/>
              <a:gd name="adj2" fmla="val 3283840"/>
            </a:avLst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Дуга 12"/>
          <p:cNvSpPr/>
          <p:nvPr/>
        </p:nvSpPr>
        <p:spPr>
          <a:xfrm rot="5550949">
            <a:off x="4638675" y="3333751"/>
            <a:ext cx="1000125" cy="946150"/>
          </a:xfrm>
          <a:prstGeom prst="arc">
            <a:avLst>
              <a:gd name="adj1" fmla="val 11791119"/>
              <a:gd name="adj2" fmla="val 16988939"/>
            </a:avLst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Дуга 13"/>
          <p:cNvSpPr/>
          <p:nvPr/>
        </p:nvSpPr>
        <p:spPr>
          <a:xfrm rot="5550949">
            <a:off x="4495800" y="3405188"/>
            <a:ext cx="1000125" cy="946150"/>
          </a:xfrm>
          <a:prstGeom prst="arc">
            <a:avLst>
              <a:gd name="adj1" fmla="val 12138170"/>
              <a:gd name="adj2" fmla="val 16444136"/>
            </a:avLst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609" name="Прямоугольник 14"/>
          <p:cNvSpPr>
            <a:spLocks noChangeArrowheads="1"/>
          </p:cNvSpPr>
          <p:nvPr/>
        </p:nvSpPr>
        <p:spPr bwMode="auto">
          <a:xfrm>
            <a:off x="4071938" y="3857625"/>
            <a:ext cx="500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/>
              <a:t>О</a:t>
            </a:r>
          </a:p>
        </p:txBody>
      </p:sp>
      <p:sp>
        <p:nvSpPr>
          <p:cNvPr id="25610" name="TextBox 15"/>
          <p:cNvSpPr txBox="1">
            <a:spLocks noChangeArrowheads="1"/>
          </p:cNvSpPr>
          <p:nvPr/>
        </p:nvSpPr>
        <p:spPr bwMode="auto">
          <a:xfrm>
            <a:off x="3643313" y="3071813"/>
            <a:ext cx="6429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/>
              <a:t> </a:t>
            </a:r>
            <a:r>
              <a:rPr lang="en-US" sz="4000" b="1"/>
              <a:t>x</a:t>
            </a:r>
            <a:endParaRPr lang="ru-RU" sz="4000" b="1"/>
          </a:p>
        </p:txBody>
      </p:sp>
      <p:sp>
        <p:nvSpPr>
          <p:cNvPr id="25611" name="Прямоугольник 16"/>
          <p:cNvSpPr>
            <a:spLocks noChangeArrowheads="1"/>
          </p:cNvSpPr>
          <p:nvPr/>
        </p:nvSpPr>
        <p:spPr bwMode="auto">
          <a:xfrm>
            <a:off x="5572125" y="3214688"/>
            <a:ext cx="9604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/>
              <a:t>30</a:t>
            </a:r>
            <a:r>
              <a:rPr lang="en-US" sz="4000" b="1">
                <a:sym typeface="Symbol" pitchFamily="18" charset="2"/>
              </a:rPr>
              <a:t></a:t>
            </a:r>
            <a:endParaRPr lang="ru-RU" sz="4000" b="1"/>
          </a:p>
        </p:txBody>
      </p:sp>
      <p:sp>
        <p:nvSpPr>
          <p:cNvPr id="25612" name="TextBox 17"/>
          <p:cNvSpPr txBox="1">
            <a:spLocks noChangeArrowheads="1"/>
          </p:cNvSpPr>
          <p:nvPr/>
        </p:nvSpPr>
        <p:spPr bwMode="auto">
          <a:xfrm>
            <a:off x="500063" y="1643063"/>
            <a:ext cx="12144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/>
              <a:t>№5</a:t>
            </a:r>
          </a:p>
        </p:txBody>
      </p:sp>
      <p:sp>
        <p:nvSpPr>
          <p:cNvPr id="15" name="Овал 14"/>
          <p:cNvSpPr/>
          <p:nvPr/>
        </p:nvSpPr>
        <p:spPr>
          <a:xfrm>
            <a:off x="4286250" y="3857625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60350"/>
            <a:ext cx="8435975" cy="6191250"/>
          </a:xfrm>
        </p:spPr>
        <p:txBody>
          <a:bodyPr>
            <a:normAutofit lnSpcReduction="10000"/>
          </a:bodyPr>
          <a:lstStyle/>
          <a:p>
            <a:pPr marL="609600" indent="-609600" algn="ctr">
              <a:lnSpc>
                <a:spcPct val="80000"/>
              </a:lnSpc>
              <a:buFontTx/>
              <a:buNone/>
            </a:pPr>
            <a:r>
              <a:rPr lang="ru-RU" sz="1800" b="1" smtClean="0"/>
              <a:t>Предлагаем ответить на вопросы теста по изученной теме</a:t>
            </a:r>
          </a:p>
          <a:p>
            <a:pPr marL="609600" indent="-609600" algn="ctr">
              <a:lnSpc>
                <a:spcPct val="80000"/>
              </a:lnSpc>
              <a:buFontTx/>
              <a:buNone/>
            </a:pPr>
            <a:r>
              <a:rPr lang="ru-RU" sz="1800" i="1" smtClean="0"/>
              <a:t>(запомните количество правильных ответов)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smtClean="0"/>
              <a:t>1)                         На</a:t>
            </a:r>
            <a:r>
              <a:rPr lang="ru-RU" sz="2000" smtClean="0"/>
              <a:t> </a:t>
            </a:r>
            <a:r>
              <a:rPr lang="ru-RU" sz="1600" smtClean="0"/>
              <a:t>рисунке прямая по отношению к окружности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smtClean="0"/>
              <a:t>                              </a:t>
            </a:r>
            <a:r>
              <a:rPr lang="ru-RU" sz="1600" smtClean="0">
                <a:hlinkClick r:id="rId2" action="ppaction://hlinksldjump"/>
              </a:rPr>
              <a:t>А </a:t>
            </a:r>
            <a:r>
              <a:rPr lang="ru-RU" sz="1600" smtClean="0"/>
              <a:t>секущая            </a:t>
            </a:r>
            <a:r>
              <a:rPr lang="ru-RU" sz="1600" smtClean="0">
                <a:hlinkClick r:id="" action="ppaction://noaction"/>
              </a:rPr>
              <a:t>Б </a:t>
            </a:r>
            <a:r>
              <a:rPr lang="ru-RU" sz="1600" smtClean="0"/>
              <a:t>касательная   </a:t>
            </a:r>
            <a:r>
              <a:rPr lang="ru-RU" sz="1600" smtClean="0">
                <a:hlinkClick r:id="" action="ppaction://noaction"/>
              </a:rPr>
              <a:t>С</a:t>
            </a:r>
            <a:r>
              <a:rPr lang="ru-RU" sz="1600" smtClean="0"/>
              <a:t> нет правильного ответа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16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smtClean="0"/>
              <a:t>2)                         На рисунке угол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smtClean="0"/>
              <a:t>                              </a:t>
            </a:r>
            <a:r>
              <a:rPr lang="ru-RU" sz="1600" smtClean="0">
                <a:hlinkClick r:id="" action="ppaction://noaction"/>
              </a:rPr>
              <a:t>А</a:t>
            </a:r>
            <a:r>
              <a:rPr lang="ru-RU" sz="1600" smtClean="0"/>
              <a:t> центральный    </a:t>
            </a:r>
            <a:r>
              <a:rPr lang="ru-RU" sz="1600" smtClean="0">
                <a:hlinkClick r:id="" action="ppaction://noaction"/>
              </a:rPr>
              <a:t>Б</a:t>
            </a:r>
            <a:r>
              <a:rPr lang="ru-RU" sz="1600" smtClean="0"/>
              <a:t> вписанный     </a:t>
            </a:r>
            <a:r>
              <a:rPr lang="ru-RU" sz="1600" smtClean="0">
                <a:hlinkClick r:id="rId2" action="ppaction://hlinksldjump"/>
              </a:rPr>
              <a:t> С </a:t>
            </a:r>
            <a:r>
              <a:rPr lang="ru-RU" sz="1600" smtClean="0"/>
              <a:t>нет правильного ответа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16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smtClean="0"/>
              <a:t>3)                        Прямая – касательная по отношению к окружности.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smtClean="0"/>
              <a:t>                           Она образует с радиусом, проведенным в точку касания угол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smtClean="0"/>
              <a:t>                             </a:t>
            </a:r>
            <a:r>
              <a:rPr lang="ru-RU" sz="1600" smtClean="0">
                <a:hlinkClick r:id="" action="ppaction://noaction"/>
              </a:rPr>
              <a:t> А</a:t>
            </a:r>
            <a:r>
              <a:rPr lang="ru-RU" sz="1600" smtClean="0"/>
              <a:t> острый              </a:t>
            </a:r>
            <a:r>
              <a:rPr lang="ru-RU" sz="1600" smtClean="0">
                <a:hlinkClick r:id="rId2" action="ppaction://hlinksldjump"/>
              </a:rPr>
              <a:t>Б</a:t>
            </a:r>
            <a:r>
              <a:rPr lang="ru-RU" sz="1600" smtClean="0"/>
              <a:t> прямой            </a:t>
            </a:r>
            <a:r>
              <a:rPr lang="ru-RU" sz="1600" smtClean="0">
                <a:hlinkClick r:id="" action="ppaction://noaction"/>
              </a:rPr>
              <a:t>С </a:t>
            </a:r>
            <a:r>
              <a:rPr lang="ru-RU" sz="1600" smtClean="0"/>
              <a:t>тупой                   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16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smtClean="0"/>
              <a:t>4)                        Дуга АВС равна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smtClean="0"/>
              <a:t>                             </a:t>
            </a:r>
            <a:r>
              <a:rPr lang="ru-RU" sz="1600" smtClean="0">
                <a:hlinkClick r:id="" action="ppaction://noaction"/>
              </a:rPr>
              <a:t> А </a:t>
            </a:r>
            <a:r>
              <a:rPr lang="ru-RU" sz="1600" smtClean="0"/>
              <a:t>360</a:t>
            </a:r>
            <a:r>
              <a:rPr lang="en-US" sz="1600" smtClean="0">
                <a:cs typeface="Arial" charset="0"/>
              </a:rPr>
              <a:t>°</a:t>
            </a:r>
            <a:r>
              <a:rPr lang="ru-RU" sz="1600" smtClean="0">
                <a:cs typeface="Arial" charset="0"/>
              </a:rPr>
              <a:t>-2</a:t>
            </a:r>
            <a:r>
              <a:rPr lang="en-US" sz="1600" smtClean="0">
                <a:cs typeface="Arial" charset="0"/>
              </a:rPr>
              <a:t>&lt;</a:t>
            </a:r>
            <a:r>
              <a:rPr lang="ru-RU" sz="1600" smtClean="0">
                <a:cs typeface="Arial" charset="0"/>
              </a:rPr>
              <a:t>АОС</a:t>
            </a:r>
            <a:r>
              <a:rPr lang="ru-RU" sz="1600" smtClean="0"/>
              <a:t>      </a:t>
            </a:r>
            <a:r>
              <a:rPr lang="ru-RU" sz="1600" smtClean="0">
                <a:hlinkClick r:id="rId2" action="ppaction://hlinksldjump"/>
              </a:rPr>
              <a:t>Б </a:t>
            </a:r>
            <a:r>
              <a:rPr lang="ru-RU" sz="1600" smtClean="0"/>
              <a:t>360</a:t>
            </a:r>
            <a:r>
              <a:rPr lang="en-US" sz="1600" smtClean="0">
                <a:cs typeface="Arial" charset="0"/>
              </a:rPr>
              <a:t>°</a:t>
            </a:r>
            <a:r>
              <a:rPr lang="ru-RU" sz="1600" smtClean="0">
                <a:cs typeface="Arial" charset="0"/>
              </a:rPr>
              <a:t>- </a:t>
            </a:r>
            <a:r>
              <a:rPr lang="en-US" sz="1600" smtClean="0">
                <a:cs typeface="Arial" charset="0"/>
              </a:rPr>
              <a:t>&lt;</a:t>
            </a:r>
            <a:r>
              <a:rPr lang="ru-RU" sz="1600" smtClean="0">
                <a:cs typeface="Arial" charset="0"/>
              </a:rPr>
              <a:t>АОС</a:t>
            </a:r>
            <a:r>
              <a:rPr lang="ru-RU" sz="1600" smtClean="0"/>
              <a:t>     </a:t>
            </a:r>
            <a:r>
              <a:rPr lang="ru-RU" sz="1600" smtClean="0">
                <a:hlinkClick r:id="" action="ppaction://noaction"/>
              </a:rPr>
              <a:t>С</a:t>
            </a:r>
            <a:r>
              <a:rPr lang="ru-RU" sz="1600" smtClean="0"/>
              <a:t> 180</a:t>
            </a:r>
            <a:r>
              <a:rPr lang="en-US" sz="1600" smtClean="0">
                <a:cs typeface="Arial" charset="0"/>
              </a:rPr>
              <a:t>°</a:t>
            </a:r>
            <a:r>
              <a:rPr lang="ru-RU" sz="1600" smtClean="0">
                <a:cs typeface="Arial" charset="0"/>
              </a:rPr>
              <a:t>+ </a:t>
            </a:r>
            <a:r>
              <a:rPr lang="en-US" sz="1600" smtClean="0">
                <a:cs typeface="Arial" charset="0"/>
              </a:rPr>
              <a:t>&lt;</a:t>
            </a:r>
            <a:r>
              <a:rPr lang="ru-RU" sz="1600" smtClean="0">
                <a:cs typeface="Arial" charset="0"/>
              </a:rPr>
              <a:t>АОС</a:t>
            </a:r>
            <a:r>
              <a:rPr lang="ru-RU" sz="1600" smtClean="0"/>
              <a:t>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16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smtClean="0"/>
              <a:t>5)                        Дуга АОС равна 60</a:t>
            </a:r>
            <a:r>
              <a:rPr lang="en-US" sz="1600" smtClean="0">
                <a:cs typeface="Arial" charset="0"/>
              </a:rPr>
              <a:t>°</a:t>
            </a:r>
            <a:r>
              <a:rPr lang="ru-RU" sz="1600" smtClean="0">
                <a:cs typeface="Arial" charset="0"/>
              </a:rPr>
              <a:t>. Угол АВС равен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smtClean="0"/>
              <a:t>                              </a:t>
            </a:r>
            <a:r>
              <a:rPr lang="ru-RU" sz="1600" smtClean="0">
                <a:hlinkClick r:id="" action="ppaction://noaction"/>
              </a:rPr>
              <a:t>А</a:t>
            </a:r>
            <a:r>
              <a:rPr lang="ru-RU" sz="1600" smtClean="0"/>
              <a:t> 60</a:t>
            </a:r>
            <a:r>
              <a:rPr lang="en-US" sz="1600" smtClean="0">
                <a:cs typeface="Arial" charset="0"/>
              </a:rPr>
              <a:t>°</a:t>
            </a:r>
            <a:r>
              <a:rPr lang="ru-RU" sz="1600" smtClean="0">
                <a:cs typeface="Arial" charset="0"/>
              </a:rPr>
              <a:t>                    </a:t>
            </a:r>
            <a:r>
              <a:rPr lang="ru-RU" sz="1600" smtClean="0">
                <a:hlinkClick r:id="rId2" action="ppaction://hlinksldjump"/>
              </a:rPr>
              <a:t>Б </a:t>
            </a:r>
            <a:r>
              <a:rPr lang="ru-RU" sz="1600" smtClean="0"/>
              <a:t>30</a:t>
            </a:r>
            <a:r>
              <a:rPr lang="en-US" sz="1600" smtClean="0">
                <a:cs typeface="Arial" charset="0"/>
              </a:rPr>
              <a:t>°</a:t>
            </a:r>
            <a:r>
              <a:rPr lang="ru-RU" sz="1600" smtClean="0"/>
              <a:t>                    </a:t>
            </a:r>
            <a:r>
              <a:rPr lang="ru-RU" sz="1600" smtClean="0">
                <a:hlinkClick r:id="" action="ppaction://noaction"/>
              </a:rPr>
              <a:t>С </a:t>
            </a:r>
            <a:r>
              <a:rPr lang="ru-RU" sz="1600" smtClean="0"/>
              <a:t>15</a:t>
            </a:r>
            <a:r>
              <a:rPr lang="en-US" sz="1600" smtClean="0">
                <a:cs typeface="Arial" charset="0"/>
              </a:rPr>
              <a:t>°</a:t>
            </a:r>
            <a:r>
              <a:rPr lang="ru-RU" sz="1600" smtClean="0"/>
              <a:t>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16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smtClean="0"/>
              <a:t>6)                        </a:t>
            </a:r>
            <a:r>
              <a:rPr lang="ru-RU" sz="1600" smtClean="0">
                <a:cs typeface="Arial" charset="0"/>
              </a:rPr>
              <a:t>Угол АВС равен </a:t>
            </a:r>
            <a:r>
              <a:rPr lang="ru-RU" sz="1600" smtClean="0"/>
              <a:t>30</a:t>
            </a:r>
            <a:r>
              <a:rPr lang="en-US" sz="1600" smtClean="0">
                <a:cs typeface="Arial" charset="0"/>
              </a:rPr>
              <a:t>°</a:t>
            </a:r>
            <a:r>
              <a:rPr lang="ru-RU" sz="1600" smtClean="0">
                <a:cs typeface="Arial" charset="0"/>
              </a:rPr>
              <a:t>. </a:t>
            </a:r>
            <a:r>
              <a:rPr lang="ru-RU" sz="1600" smtClean="0"/>
              <a:t> </a:t>
            </a:r>
            <a:r>
              <a:rPr lang="ru-RU" sz="1600" smtClean="0">
                <a:cs typeface="Arial" charset="0"/>
              </a:rPr>
              <a:t>Угол А</a:t>
            </a:r>
            <a:r>
              <a:rPr lang="en-US" sz="1600" smtClean="0">
                <a:cs typeface="Arial" charset="0"/>
              </a:rPr>
              <a:t>D</a:t>
            </a:r>
            <a:r>
              <a:rPr lang="ru-RU" sz="1600" smtClean="0">
                <a:cs typeface="Arial" charset="0"/>
              </a:rPr>
              <a:t>С равен </a:t>
            </a:r>
            <a:endParaRPr lang="ru-RU" sz="16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smtClean="0"/>
              <a:t>                              </a:t>
            </a:r>
            <a:r>
              <a:rPr lang="ru-RU" sz="1600" smtClean="0">
                <a:hlinkClick r:id="" action="ppaction://noaction"/>
              </a:rPr>
              <a:t>А</a:t>
            </a:r>
            <a:r>
              <a:rPr lang="ru-RU" sz="1600" smtClean="0"/>
              <a:t> 60</a:t>
            </a:r>
            <a:r>
              <a:rPr lang="en-US" sz="1600" smtClean="0">
                <a:cs typeface="Arial" charset="0"/>
              </a:rPr>
              <a:t>°</a:t>
            </a:r>
            <a:r>
              <a:rPr lang="ru-RU" sz="1600" smtClean="0">
                <a:cs typeface="Arial" charset="0"/>
              </a:rPr>
              <a:t>                    </a:t>
            </a:r>
            <a:r>
              <a:rPr lang="ru-RU" sz="1600" smtClean="0">
                <a:hlinkClick r:id="rId2" action="ppaction://hlinksldjump"/>
              </a:rPr>
              <a:t>Б </a:t>
            </a:r>
            <a:r>
              <a:rPr lang="ru-RU" sz="1600" smtClean="0"/>
              <a:t>30</a:t>
            </a:r>
            <a:r>
              <a:rPr lang="en-US" sz="1600" smtClean="0">
                <a:cs typeface="Arial" charset="0"/>
              </a:rPr>
              <a:t>°</a:t>
            </a:r>
            <a:r>
              <a:rPr lang="ru-RU" sz="1600" smtClean="0"/>
              <a:t>                    </a:t>
            </a:r>
            <a:r>
              <a:rPr lang="ru-RU" sz="1600" smtClean="0">
                <a:hlinkClick r:id="" action="ppaction://noaction"/>
              </a:rPr>
              <a:t>С</a:t>
            </a:r>
            <a:r>
              <a:rPr lang="ru-RU" sz="1600" smtClean="0"/>
              <a:t> нет правильного ответа  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16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16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smtClean="0"/>
              <a:t>7)                        АВ – диаметр. </a:t>
            </a:r>
            <a:r>
              <a:rPr lang="ru-RU" sz="1600" smtClean="0">
                <a:cs typeface="Arial" charset="0"/>
              </a:rPr>
              <a:t>Угол АОВ равен </a:t>
            </a:r>
            <a:endParaRPr lang="ru-RU" sz="16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smtClean="0"/>
              <a:t>                             </a:t>
            </a:r>
            <a:r>
              <a:rPr lang="ru-RU" sz="1600" smtClean="0">
                <a:hlinkClick r:id="rId2" action="ppaction://hlinksldjump"/>
              </a:rPr>
              <a:t> А </a:t>
            </a:r>
            <a:r>
              <a:rPr lang="ru-RU" sz="1600" smtClean="0"/>
              <a:t>90</a:t>
            </a:r>
            <a:r>
              <a:rPr lang="en-US" sz="1600" smtClean="0">
                <a:cs typeface="Arial" charset="0"/>
              </a:rPr>
              <a:t>°</a:t>
            </a:r>
            <a:r>
              <a:rPr lang="ru-RU" sz="1600" smtClean="0">
                <a:cs typeface="Arial" charset="0"/>
              </a:rPr>
              <a:t>                    </a:t>
            </a:r>
            <a:r>
              <a:rPr lang="ru-RU" sz="1600" smtClean="0">
                <a:hlinkClick r:id="" action="ppaction://noaction"/>
              </a:rPr>
              <a:t>Б </a:t>
            </a:r>
            <a:r>
              <a:rPr lang="ru-RU" sz="1600" smtClean="0"/>
              <a:t>180</a:t>
            </a:r>
            <a:r>
              <a:rPr lang="en-US" sz="1600" smtClean="0">
                <a:cs typeface="Arial" charset="0"/>
              </a:rPr>
              <a:t>°</a:t>
            </a:r>
            <a:r>
              <a:rPr lang="ru-RU" sz="1600" smtClean="0"/>
              <a:t>                 </a:t>
            </a:r>
            <a:r>
              <a:rPr lang="ru-RU" sz="1600" smtClean="0">
                <a:hlinkClick r:id="" action="ppaction://noaction"/>
              </a:rPr>
              <a:t>С </a:t>
            </a:r>
            <a:r>
              <a:rPr lang="ru-RU" sz="1600" smtClean="0"/>
              <a:t>нет правильного ответа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5"/>
            </a:pPr>
            <a:endParaRPr lang="ru-RU" sz="1600" smtClean="0">
              <a:cs typeface="Arial" charset="0"/>
            </a:endParaRPr>
          </a:p>
        </p:txBody>
      </p:sp>
      <p:sp>
        <p:nvSpPr>
          <p:cNvPr id="26627" name="Oval 4"/>
          <p:cNvSpPr>
            <a:spLocks noChangeArrowheads="1"/>
          </p:cNvSpPr>
          <p:nvPr/>
        </p:nvSpPr>
        <p:spPr bwMode="auto">
          <a:xfrm>
            <a:off x="900113" y="1700213"/>
            <a:ext cx="503237" cy="503237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628" name="Line 6"/>
          <p:cNvSpPr>
            <a:spLocks noChangeShapeType="1"/>
          </p:cNvSpPr>
          <p:nvPr/>
        </p:nvSpPr>
        <p:spPr bwMode="auto">
          <a:xfrm>
            <a:off x="1403350" y="112553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629" name="Oval 7"/>
          <p:cNvSpPr>
            <a:spLocks noChangeArrowheads="1"/>
          </p:cNvSpPr>
          <p:nvPr/>
        </p:nvSpPr>
        <p:spPr bwMode="auto">
          <a:xfrm>
            <a:off x="900113" y="4149725"/>
            <a:ext cx="503237" cy="503238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630" name="Oval 8"/>
          <p:cNvSpPr>
            <a:spLocks noChangeArrowheads="1"/>
          </p:cNvSpPr>
          <p:nvPr/>
        </p:nvSpPr>
        <p:spPr bwMode="auto">
          <a:xfrm>
            <a:off x="1116013" y="1916113"/>
            <a:ext cx="71437" cy="71437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631" name="Line 9"/>
          <p:cNvSpPr>
            <a:spLocks noChangeShapeType="1"/>
          </p:cNvSpPr>
          <p:nvPr/>
        </p:nvSpPr>
        <p:spPr bwMode="auto">
          <a:xfrm flipV="1">
            <a:off x="1042988" y="1628775"/>
            <a:ext cx="576262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632" name="Line 10"/>
          <p:cNvSpPr>
            <a:spLocks noChangeShapeType="1"/>
          </p:cNvSpPr>
          <p:nvPr/>
        </p:nvSpPr>
        <p:spPr bwMode="auto">
          <a:xfrm>
            <a:off x="1042988" y="1844675"/>
            <a:ext cx="144462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633" name="Oval 12"/>
          <p:cNvSpPr>
            <a:spLocks noChangeArrowheads="1"/>
          </p:cNvSpPr>
          <p:nvPr/>
        </p:nvSpPr>
        <p:spPr bwMode="auto">
          <a:xfrm>
            <a:off x="900113" y="2492375"/>
            <a:ext cx="503237" cy="503238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634" name="Oval 13"/>
          <p:cNvSpPr>
            <a:spLocks noChangeArrowheads="1"/>
          </p:cNvSpPr>
          <p:nvPr/>
        </p:nvSpPr>
        <p:spPr bwMode="auto">
          <a:xfrm>
            <a:off x="1116013" y="2708275"/>
            <a:ext cx="71437" cy="714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635" name="Line 14"/>
          <p:cNvSpPr>
            <a:spLocks noChangeShapeType="1"/>
          </p:cNvSpPr>
          <p:nvPr/>
        </p:nvSpPr>
        <p:spPr bwMode="auto">
          <a:xfrm flipV="1">
            <a:off x="1116013" y="2565400"/>
            <a:ext cx="576262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636" name="Line 15"/>
          <p:cNvSpPr>
            <a:spLocks noChangeShapeType="1"/>
          </p:cNvSpPr>
          <p:nvPr/>
        </p:nvSpPr>
        <p:spPr bwMode="auto">
          <a:xfrm>
            <a:off x="1187450" y="2781300"/>
            <a:ext cx="142875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637" name="Oval 25"/>
          <p:cNvSpPr>
            <a:spLocks noChangeArrowheads="1"/>
          </p:cNvSpPr>
          <p:nvPr/>
        </p:nvSpPr>
        <p:spPr bwMode="auto">
          <a:xfrm>
            <a:off x="900113" y="3357563"/>
            <a:ext cx="503237" cy="503237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638" name="Line 26"/>
          <p:cNvSpPr>
            <a:spLocks noChangeShapeType="1"/>
          </p:cNvSpPr>
          <p:nvPr/>
        </p:nvSpPr>
        <p:spPr bwMode="auto">
          <a:xfrm flipV="1">
            <a:off x="1187450" y="3284538"/>
            <a:ext cx="5048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639" name="Line 27"/>
          <p:cNvSpPr>
            <a:spLocks noChangeShapeType="1"/>
          </p:cNvSpPr>
          <p:nvPr/>
        </p:nvSpPr>
        <p:spPr bwMode="auto">
          <a:xfrm>
            <a:off x="1187450" y="3644900"/>
            <a:ext cx="360363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640" name="Oval 28"/>
          <p:cNvSpPr>
            <a:spLocks noChangeArrowheads="1"/>
          </p:cNvSpPr>
          <p:nvPr/>
        </p:nvSpPr>
        <p:spPr bwMode="auto">
          <a:xfrm>
            <a:off x="1116013" y="3573463"/>
            <a:ext cx="71437" cy="71437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641" name="Text Box 29"/>
          <p:cNvSpPr txBox="1">
            <a:spLocks noChangeArrowheads="1"/>
          </p:cNvSpPr>
          <p:nvPr/>
        </p:nvSpPr>
        <p:spPr bwMode="auto">
          <a:xfrm>
            <a:off x="900113" y="3284538"/>
            <a:ext cx="4318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о</a:t>
            </a:r>
          </a:p>
        </p:txBody>
      </p:sp>
      <p:sp>
        <p:nvSpPr>
          <p:cNvPr id="26642" name="Text Box 30"/>
          <p:cNvSpPr txBox="1">
            <a:spLocks noChangeArrowheads="1"/>
          </p:cNvSpPr>
          <p:nvPr/>
        </p:nvSpPr>
        <p:spPr bwMode="auto">
          <a:xfrm>
            <a:off x="1258888" y="3141663"/>
            <a:ext cx="50482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/>
              <a:t>А</a:t>
            </a:r>
          </a:p>
        </p:txBody>
      </p:sp>
      <p:sp>
        <p:nvSpPr>
          <p:cNvPr id="26643" name="Text Box 31"/>
          <p:cNvSpPr txBox="1">
            <a:spLocks noChangeArrowheads="1"/>
          </p:cNvSpPr>
          <p:nvPr/>
        </p:nvSpPr>
        <p:spPr bwMode="auto">
          <a:xfrm>
            <a:off x="1187450" y="3716338"/>
            <a:ext cx="72072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/>
              <a:t> С</a:t>
            </a:r>
          </a:p>
        </p:txBody>
      </p:sp>
      <p:sp>
        <p:nvSpPr>
          <p:cNvPr id="26644" name="Text Box 32"/>
          <p:cNvSpPr txBox="1">
            <a:spLocks noChangeArrowheads="1"/>
          </p:cNvSpPr>
          <p:nvPr/>
        </p:nvSpPr>
        <p:spPr bwMode="auto">
          <a:xfrm>
            <a:off x="684213" y="3429000"/>
            <a:ext cx="2159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/>
              <a:t>В</a:t>
            </a:r>
          </a:p>
        </p:txBody>
      </p:sp>
      <p:sp>
        <p:nvSpPr>
          <p:cNvPr id="26645" name="Oval 34"/>
          <p:cNvSpPr>
            <a:spLocks noChangeArrowheads="1"/>
          </p:cNvSpPr>
          <p:nvPr/>
        </p:nvSpPr>
        <p:spPr bwMode="auto">
          <a:xfrm>
            <a:off x="827088" y="908050"/>
            <a:ext cx="504825" cy="503238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646" name="Oval 36"/>
          <p:cNvSpPr>
            <a:spLocks noChangeArrowheads="1"/>
          </p:cNvSpPr>
          <p:nvPr/>
        </p:nvSpPr>
        <p:spPr bwMode="auto">
          <a:xfrm>
            <a:off x="900113" y="4941888"/>
            <a:ext cx="503237" cy="503237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647" name="Oval 37"/>
          <p:cNvSpPr>
            <a:spLocks noChangeArrowheads="1"/>
          </p:cNvSpPr>
          <p:nvPr/>
        </p:nvSpPr>
        <p:spPr bwMode="auto">
          <a:xfrm>
            <a:off x="900113" y="5805488"/>
            <a:ext cx="503237" cy="503237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648" name="Line 38"/>
          <p:cNvSpPr>
            <a:spLocks noChangeShapeType="1"/>
          </p:cNvSpPr>
          <p:nvPr/>
        </p:nvSpPr>
        <p:spPr bwMode="auto">
          <a:xfrm>
            <a:off x="900113" y="4365625"/>
            <a:ext cx="5762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649" name="Line 39"/>
          <p:cNvSpPr>
            <a:spLocks noChangeShapeType="1"/>
          </p:cNvSpPr>
          <p:nvPr/>
        </p:nvSpPr>
        <p:spPr bwMode="auto">
          <a:xfrm flipV="1">
            <a:off x="900113" y="4149725"/>
            <a:ext cx="6477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650" name="Line 40"/>
          <p:cNvSpPr>
            <a:spLocks noChangeShapeType="1"/>
          </p:cNvSpPr>
          <p:nvPr/>
        </p:nvSpPr>
        <p:spPr bwMode="auto">
          <a:xfrm>
            <a:off x="900113" y="5300663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651" name="Line 41"/>
          <p:cNvSpPr>
            <a:spLocks noChangeShapeType="1"/>
          </p:cNvSpPr>
          <p:nvPr/>
        </p:nvSpPr>
        <p:spPr bwMode="auto">
          <a:xfrm flipV="1">
            <a:off x="900113" y="4868863"/>
            <a:ext cx="7921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652" name="Line 42"/>
          <p:cNvSpPr>
            <a:spLocks noChangeShapeType="1"/>
          </p:cNvSpPr>
          <p:nvPr/>
        </p:nvSpPr>
        <p:spPr bwMode="auto">
          <a:xfrm>
            <a:off x="900113" y="5084763"/>
            <a:ext cx="8636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653" name="Line 43"/>
          <p:cNvSpPr>
            <a:spLocks noChangeShapeType="1"/>
          </p:cNvSpPr>
          <p:nvPr/>
        </p:nvSpPr>
        <p:spPr bwMode="auto">
          <a:xfrm>
            <a:off x="1258888" y="5805488"/>
            <a:ext cx="144462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654" name="Line 44"/>
          <p:cNvSpPr>
            <a:spLocks noChangeShapeType="1"/>
          </p:cNvSpPr>
          <p:nvPr/>
        </p:nvSpPr>
        <p:spPr bwMode="auto">
          <a:xfrm flipV="1">
            <a:off x="900113" y="5013325"/>
            <a:ext cx="719137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655" name="Line 45"/>
          <p:cNvSpPr>
            <a:spLocks noChangeShapeType="1"/>
          </p:cNvSpPr>
          <p:nvPr/>
        </p:nvSpPr>
        <p:spPr bwMode="auto">
          <a:xfrm flipV="1">
            <a:off x="900113" y="5805488"/>
            <a:ext cx="3587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656" name="Line 46"/>
          <p:cNvSpPr>
            <a:spLocks noChangeShapeType="1"/>
          </p:cNvSpPr>
          <p:nvPr/>
        </p:nvSpPr>
        <p:spPr bwMode="auto">
          <a:xfrm>
            <a:off x="900113" y="6021388"/>
            <a:ext cx="503237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657" name="Text Box 49"/>
          <p:cNvSpPr txBox="1">
            <a:spLocks noChangeArrowheads="1"/>
          </p:cNvSpPr>
          <p:nvPr/>
        </p:nvSpPr>
        <p:spPr bwMode="auto">
          <a:xfrm>
            <a:off x="1331913" y="5949950"/>
            <a:ext cx="215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/>
              <a:t>В</a:t>
            </a:r>
          </a:p>
        </p:txBody>
      </p:sp>
      <p:sp>
        <p:nvSpPr>
          <p:cNvPr id="26658" name="Text Box 50"/>
          <p:cNvSpPr txBox="1">
            <a:spLocks noChangeArrowheads="1"/>
          </p:cNvSpPr>
          <p:nvPr/>
        </p:nvSpPr>
        <p:spPr bwMode="auto">
          <a:xfrm>
            <a:off x="539750" y="5876925"/>
            <a:ext cx="4318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/>
              <a:t>  А</a:t>
            </a:r>
          </a:p>
        </p:txBody>
      </p:sp>
      <p:sp>
        <p:nvSpPr>
          <p:cNvPr id="26659" name="Text Box 51"/>
          <p:cNvSpPr txBox="1">
            <a:spLocks noChangeArrowheads="1"/>
          </p:cNvSpPr>
          <p:nvPr/>
        </p:nvSpPr>
        <p:spPr bwMode="auto">
          <a:xfrm>
            <a:off x="1187450" y="5589588"/>
            <a:ext cx="433388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/>
              <a:t>О</a:t>
            </a:r>
          </a:p>
        </p:txBody>
      </p:sp>
      <p:sp>
        <p:nvSpPr>
          <p:cNvPr id="26660" name="Text Box 52"/>
          <p:cNvSpPr txBox="1">
            <a:spLocks noChangeArrowheads="1"/>
          </p:cNvSpPr>
          <p:nvPr/>
        </p:nvSpPr>
        <p:spPr bwMode="auto">
          <a:xfrm>
            <a:off x="684213" y="5157788"/>
            <a:ext cx="287337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/>
              <a:t>В</a:t>
            </a:r>
          </a:p>
        </p:txBody>
      </p:sp>
      <p:sp>
        <p:nvSpPr>
          <p:cNvPr id="26661" name="Text Box 54"/>
          <p:cNvSpPr txBox="1">
            <a:spLocks noChangeArrowheads="1"/>
          </p:cNvSpPr>
          <p:nvPr/>
        </p:nvSpPr>
        <p:spPr bwMode="auto">
          <a:xfrm>
            <a:off x="684213" y="4868863"/>
            <a:ext cx="35877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D</a:t>
            </a:r>
            <a:endParaRPr lang="ru-RU" sz="1400"/>
          </a:p>
        </p:txBody>
      </p:sp>
      <p:sp>
        <p:nvSpPr>
          <p:cNvPr id="26662" name="Text Box 55"/>
          <p:cNvSpPr txBox="1">
            <a:spLocks noChangeArrowheads="1"/>
          </p:cNvSpPr>
          <p:nvPr/>
        </p:nvSpPr>
        <p:spPr bwMode="auto">
          <a:xfrm>
            <a:off x="1187450" y="4724400"/>
            <a:ext cx="4318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/>
              <a:t> </a:t>
            </a:r>
            <a:r>
              <a:rPr lang="en-US" sz="1400"/>
              <a:t>C</a:t>
            </a:r>
            <a:endParaRPr lang="ru-RU" sz="1400"/>
          </a:p>
        </p:txBody>
      </p:sp>
      <p:sp>
        <p:nvSpPr>
          <p:cNvPr id="26663" name="Text Box 56"/>
          <p:cNvSpPr txBox="1">
            <a:spLocks noChangeArrowheads="1"/>
          </p:cNvSpPr>
          <p:nvPr/>
        </p:nvSpPr>
        <p:spPr bwMode="auto">
          <a:xfrm>
            <a:off x="1258888" y="5300663"/>
            <a:ext cx="287337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/>
              <a:t>А</a:t>
            </a:r>
          </a:p>
        </p:txBody>
      </p:sp>
      <p:sp>
        <p:nvSpPr>
          <p:cNvPr id="26664" name="Text Box 57"/>
          <p:cNvSpPr txBox="1">
            <a:spLocks noChangeArrowheads="1"/>
          </p:cNvSpPr>
          <p:nvPr/>
        </p:nvSpPr>
        <p:spPr bwMode="auto">
          <a:xfrm>
            <a:off x="1187450" y="3933825"/>
            <a:ext cx="36036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/>
              <a:t>А</a:t>
            </a:r>
          </a:p>
        </p:txBody>
      </p:sp>
      <p:sp>
        <p:nvSpPr>
          <p:cNvPr id="26665" name="Text Box 58"/>
          <p:cNvSpPr txBox="1">
            <a:spLocks noChangeArrowheads="1"/>
          </p:cNvSpPr>
          <p:nvPr/>
        </p:nvSpPr>
        <p:spPr bwMode="auto">
          <a:xfrm>
            <a:off x="1258888" y="4508500"/>
            <a:ext cx="430212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/>
              <a:t>С</a:t>
            </a:r>
          </a:p>
        </p:txBody>
      </p:sp>
      <p:sp>
        <p:nvSpPr>
          <p:cNvPr id="26666" name="Text Box 59"/>
          <p:cNvSpPr txBox="1">
            <a:spLocks noChangeArrowheads="1"/>
          </p:cNvSpPr>
          <p:nvPr/>
        </p:nvSpPr>
        <p:spPr bwMode="auto">
          <a:xfrm>
            <a:off x="684213" y="4221163"/>
            <a:ext cx="2159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/>
              <a:t>В</a:t>
            </a:r>
          </a:p>
        </p:txBody>
      </p:sp>
      <p:sp>
        <p:nvSpPr>
          <p:cNvPr id="26667" name="Text Box 60"/>
          <p:cNvSpPr txBox="1">
            <a:spLocks noChangeArrowheads="1"/>
          </p:cNvSpPr>
          <p:nvPr/>
        </p:nvSpPr>
        <p:spPr bwMode="auto">
          <a:xfrm>
            <a:off x="6300788" y="6465888"/>
            <a:ext cx="29352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668" name="Text Box 61"/>
          <p:cNvSpPr txBox="1">
            <a:spLocks noChangeArrowheads="1"/>
          </p:cNvSpPr>
          <p:nvPr/>
        </p:nvSpPr>
        <p:spPr bwMode="auto">
          <a:xfrm>
            <a:off x="1331913" y="4221163"/>
            <a:ext cx="217487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/>
              <a:t>О</a:t>
            </a:r>
          </a:p>
        </p:txBody>
      </p:sp>
      <p:sp>
        <p:nvSpPr>
          <p:cNvPr id="698430" name="Text Box 62"/>
          <p:cNvSpPr txBox="1">
            <a:spLocks noChangeArrowheads="1"/>
          </p:cNvSpPr>
          <p:nvPr/>
        </p:nvSpPr>
        <p:spPr bwMode="auto">
          <a:xfrm>
            <a:off x="8027988" y="6237288"/>
            <a:ext cx="900112" cy="406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000">
                <a:effectLst>
                  <a:outerShdw blurRad="38100" dist="38100" dir="2700000" algn="tl">
                    <a:srgbClr val="FFFFFF"/>
                  </a:outerShdw>
                </a:effectLst>
                <a:hlinkClick r:id="" action="ppaction://noaction"/>
              </a:rPr>
              <a:t>ИТОГ</a:t>
            </a:r>
            <a:endParaRPr lang="ru-RU" sz="200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6670" name="Oval 64"/>
          <p:cNvSpPr>
            <a:spLocks noChangeArrowheads="1"/>
          </p:cNvSpPr>
          <p:nvPr/>
        </p:nvSpPr>
        <p:spPr bwMode="auto">
          <a:xfrm>
            <a:off x="1042988" y="1125538"/>
            <a:ext cx="71437" cy="71437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3"/>
          <p:cNvSpPr>
            <a:spLocks noGrp="1"/>
          </p:cNvSpPr>
          <p:nvPr>
            <p:ph type="title"/>
          </p:nvPr>
        </p:nvSpPr>
        <p:spPr bwMode="auto">
          <a:xfrm>
            <a:off x="1403350" y="260350"/>
            <a:ext cx="7000875" cy="86836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4800" b="1" cap="none" smtClean="0">
                <a:solidFill>
                  <a:srgbClr val="033DBF"/>
                </a:solidFill>
                <a:latin typeface="Arial" charset="0"/>
                <a:cs typeface="Arial" charset="0"/>
              </a:rPr>
              <a:t>Центральный угол</a:t>
            </a:r>
          </a:p>
        </p:txBody>
      </p:sp>
      <p:sp>
        <p:nvSpPr>
          <p:cNvPr id="11267" name="TextBox 4"/>
          <p:cNvSpPr txBox="1">
            <a:spLocks noChangeArrowheads="1"/>
          </p:cNvSpPr>
          <p:nvPr/>
        </p:nvSpPr>
        <p:spPr bwMode="auto">
          <a:xfrm>
            <a:off x="1428750" y="1000125"/>
            <a:ext cx="750093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cs typeface="Arial" charset="0"/>
              </a:rPr>
              <a:t>Это угол с вершиной в центре окружности.</a:t>
            </a:r>
          </a:p>
        </p:txBody>
      </p:sp>
      <p:sp>
        <p:nvSpPr>
          <p:cNvPr id="6" name="Овал 5"/>
          <p:cNvSpPr/>
          <p:nvPr/>
        </p:nvSpPr>
        <p:spPr>
          <a:xfrm>
            <a:off x="2071688" y="2286000"/>
            <a:ext cx="4357687" cy="4357688"/>
          </a:xfrm>
          <a:prstGeom prst="ellipse">
            <a:avLst/>
          </a:prstGeom>
          <a:noFill/>
          <a:ln w="50800">
            <a:solidFill>
              <a:srgbClr val="033D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 flipH="1" flipV="1">
            <a:off x="4214813" y="435768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2" name="Группа 18"/>
          <p:cNvGrpSpPr>
            <a:grpSpLocks/>
          </p:cNvGrpSpPr>
          <p:nvPr/>
        </p:nvGrpSpPr>
        <p:grpSpPr bwMode="auto">
          <a:xfrm>
            <a:off x="4214813" y="2924175"/>
            <a:ext cx="1576387" cy="3081338"/>
            <a:chOff x="4214809" y="2924165"/>
            <a:chExt cx="1576406" cy="3081371"/>
          </a:xfrm>
        </p:grpSpPr>
        <p:cxnSp>
          <p:nvCxnSpPr>
            <p:cNvPr id="9" name="Прямая соединительная линия 8"/>
            <p:cNvCxnSpPr>
              <a:stCxn id="6" idx="7"/>
            </p:cNvCxnSpPr>
            <p:nvPr/>
          </p:nvCxnSpPr>
          <p:spPr>
            <a:xfrm rot="16200000" flipH="1" flipV="1">
              <a:off x="4248147" y="2890827"/>
              <a:ext cx="1509729" cy="1576406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>
              <a:stCxn id="7" idx="6"/>
              <a:endCxn id="6" idx="5"/>
            </p:cNvCxnSpPr>
            <p:nvPr/>
          </p:nvCxnSpPr>
          <p:spPr>
            <a:xfrm rot="10800000" flipH="1" flipV="1">
              <a:off x="4214809" y="4429131"/>
              <a:ext cx="1576406" cy="157640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Дуга 17"/>
          <p:cNvSpPr/>
          <p:nvPr/>
        </p:nvSpPr>
        <p:spPr>
          <a:xfrm rot="5091335">
            <a:off x="4167188" y="3932237"/>
            <a:ext cx="1187450" cy="1133475"/>
          </a:xfrm>
          <a:prstGeom prst="arc">
            <a:avLst>
              <a:gd name="adj1" fmla="val 11084927"/>
              <a:gd name="adj2" fmla="val 21052971"/>
            </a:avLst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272" name="Рисунок 20" descr="J0199361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357188"/>
            <a:ext cx="1143000" cy="254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3" name="TextBox 21"/>
          <p:cNvSpPr txBox="1">
            <a:spLocks noChangeArrowheads="1"/>
          </p:cNvSpPr>
          <p:nvPr/>
        </p:nvSpPr>
        <p:spPr bwMode="auto">
          <a:xfrm>
            <a:off x="3714750" y="4071938"/>
            <a:ext cx="3571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cs typeface="Arial" charset="0"/>
              </a:rPr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 bwMode="auto">
          <a:xfrm>
            <a:off x="0" y="549275"/>
            <a:ext cx="8686800" cy="9398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ru-RU" sz="3600" b="1" cap="none" smtClean="0">
                <a:solidFill>
                  <a:srgbClr val="033DBF"/>
                </a:solidFill>
                <a:latin typeface="Arial" charset="0"/>
                <a:cs typeface="Arial" charset="0"/>
              </a:rPr>
              <a:t>Дуга окружности, соответствующая центральному углу</a:t>
            </a:r>
          </a:p>
        </p:txBody>
      </p:sp>
      <p:sp>
        <p:nvSpPr>
          <p:cNvPr id="12291" name="TextBox 2"/>
          <p:cNvSpPr txBox="1">
            <a:spLocks noChangeArrowheads="1"/>
          </p:cNvSpPr>
          <p:nvPr/>
        </p:nvSpPr>
        <p:spPr bwMode="auto">
          <a:xfrm>
            <a:off x="357188" y="1428750"/>
            <a:ext cx="87868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cs typeface="Arial" charset="0"/>
              </a:rPr>
              <a:t>Это часть окружности, расположенная внутри угла</a:t>
            </a:r>
          </a:p>
        </p:txBody>
      </p:sp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0" y="4857750"/>
            <a:ext cx="87868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033DBF"/>
                </a:solidFill>
                <a:cs typeface="Arial" charset="0"/>
              </a:rPr>
              <a:t>Градусная мера дуги окружности </a:t>
            </a:r>
          </a:p>
          <a:p>
            <a:pPr algn="ctr"/>
            <a:r>
              <a:rPr lang="ru-RU" sz="2400">
                <a:cs typeface="Arial" charset="0"/>
              </a:rPr>
              <a:t>Это градусная мера  соответствующего центрального угла.</a:t>
            </a:r>
          </a:p>
        </p:txBody>
      </p:sp>
      <p:sp>
        <p:nvSpPr>
          <p:cNvPr id="5" name="Овал 4"/>
          <p:cNvSpPr/>
          <p:nvPr/>
        </p:nvSpPr>
        <p:spPr>
          <a:xfrm>
            <a:off x="2357438" y="2000250"/>
            <a:ext cx="2786062" cy="2714625"/>
          </a:xfrm>
          <a:prstGeom prst="ellipse">
            <a:avLst/>
          </a:prstGeom>
          <a:noFill/>
          <a:ln w="50800">
            <a:solidFill>
              <a:srgbClr val="033D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12294" name="Группа 5"/>
          <p:cNvGrpSpPr>
            <a:grpSpLocks/>
          </p:cNvGrpSpPr>
          <p:nvPr/>
        </p:nvGrpSpPr>
        <p:grpSpPr bwMode="auto">
          <a:xfrm>
            <a:off x="3714750" y="2214563"/>
            <a:ext cx="857250" cy="2286000"/>
            <a:chOff x="4357685" y="2495537"/>
            <a:chExt cx="1576406" cy="3081371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 rot="16200000" flipH="1" flipV="1">
              <a:off x="4390523" y="2462699"/>
              <a:ext cx="1510728" cy="1576406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10800000" flipH="1" flipV="1">
              <a:off x="4357685" y="3999845"/>
              <a:ext cx="1576406" cy="157706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Дуга 8"/>
          <p:cNvSpPr/>
          <p:nvPr/>
        </p:nvSpPr>
        <p:spPr>
          <a:xfrm rot="5400000">
            <a:off x="3119438" y="2476500"/>
            <a:ext cx="2286000" cy="1762125"/>
          </a:xfrm>
          <a:prstGeom prst="arc">
            <a:avLst>
              <a:gd name="adj1" fmla="val 11655724"/>
              <a:gd name="adj2" fmla="val 20962406"/>
            </a:avLst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500563" y="4429125"/>
            <a:ext cx="142875" cy="14287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500563" y="2214563"/>
            <a:ext cx="142875" cy="14287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298" name="TextBox 11"/>
          <p:cNvSpPr txBox="1">
            <a:spLocks noChangeArrowheads="1"/>
          </p:cNvSpPr>
          <p:nvPr/>
        </p:nvSpPr>
        <p:spPr bwMode="auto">
          <a:xfrm>
            <a:off x="4857750" y="2071688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А</a:t>
            </a:r>
          </a:p>
        </p:txBody>
      </p:sp>
      <p:sp>
        <p:nvSpPr>
          <p:cNvPr id="12299" name="TextBox 12"/>
          <p:cNvSpPr txBox="1">
            <a:spLocks noChangeArrowheads="1"/>
          </p:cNvSpPr>
          <p:nvPr/>
        </p:nvSpPr>
        <p:spPr bwMode="auto">
          <a:xfrm>
            <a:off x="4714875" y="4572000"/>
            <a:ext cx="35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В</a:t>
            </a:r>
          </a:p>
        </p:txBody>
      </p:sp>
      <p:sp>
        <p:nvSpPr>
          <p:cNvPr id="12300" name="TextBox 13"/>
          <p:cNvSpPr txBox="1">
            <a:spLocks noChangeArrowheads="1"/>
          </p:cNvSpPr>
          <p:nvPr/>
        </p:nvSpPr>
        <p:spPr bwMode="auto">
          <a:xfrm>
            <a:off x="5857875" y="3143250"/>
            <a:ext cx="1357313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cs typeface="Arial" charset="0"/>
              </a:rPr>
              <a:t>АВ</a:t>
            </a:r>
          </a:p>
        </p:txBody>
      </p:sp>
      <p:sp>
        <p:nvSpPr>
          <p:cNvPr id="15" name="Дуга 14"/>
          <p:cNvSpPr/>
          <p:nvPr/>
        </p:nvSpPr>
        <p:spPr>
          <a:xfrm rot="16200000" flipH="1" flipV="1">
            <a:off x="5429250" y="3214688"/>
            <a:ext cx="428625" cy="428625"/>
          </a:xfrm>
          <a:prstGeom prst="arc">
            <a:avLst>
              <a:gd name="adj1" fmla="val 16200000"/>
              <a:gd name="adj2" fmla="val 546318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12302" name="Группа 16"/>
          <p:cNvGrpSpPr>
            <a:grpSpLocks/>
          </p:cNvGrpSpPr>
          <p:nvPr/>
        </p:nvGrpSpPr>
        <p:grpSpPr bwMode="auto">
          <a:xfrm>
            <a:off x="2928938" y="5929313"/>
            <a:ext cx="1785937" cy="928687"/>
            <a:chOff x="6099674" y="2214554"/>
            <a:chExt cx="3791709" cy="707886"/>
          </a:xfrm>
        </p:grpSpPr>
        <p:sp>
          <p:nvSpPr>
            <p:cNvPr id="12305" name="TextBox 17"/>
            <p:cNvSpPr txBox="1">
              <a:spLocks noChangeArrowheads="1"/>
            </p:cNvSpPr>
            <p:nvPr/>
          </p:nvSpPr>
          <p:spPr bwMode="auto">
            <a:xfrm>
              <a:off x="7143768" y="2214554"/>
              <a:ext cx="2747615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4000" b="1">
                  <a:cs typeface="Arial" charset="0"/>
                </a:rPr>
                <a:t>АВ</a:t>
              </a:r>
            </a:p>
          </p:txBody>
        </p:sp>
        <p:sp>
          <p:nvSpPr>
            <p:cNvPr id="19" name="Дуга 18"/>
            <p:cNvSpPr/>
            <p:nvPr/>
          </p:nvSpPr>
          <p:spPr>
            <a:xfrm rot="16200000" flipH="1" flipV="1">
              <a:off x="6469621" y="1844608"/>
              <a:ext cx="304936" cy="1044827"/>
            </a:xfrm>
            <a:prstGeom prst="arc">
              <a:avLst>
                <a:gd name="adj1" fmla="val 16200000"/>
                <a:gd name="adj2" fmla="val 546318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12303" name="TextBox 19"/>
          <p:cNvSpPr txBox="1">
            <a:spLocks noChangeArrowheads="1"/>
          </p:cNvSpPr>
          <p:nvPr/>
        </p:nvSpPr>
        <p:spPr bwMode="auto">
          <a:xfrm>
            <a:off x="4429125" y="5929313"/>
            <a:ext cx="2214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cs typeface="Arial" charset="0"/>
              </a:rPr>
              <a:t>= </a:t>
            </a:r>
            <a:r>
              <a:rPr lang="ru-RU" sz="4000" b="1">
                <a:cs typeface="Arial" charset="0"/>
                <a:sym typeface="Symbol" pitchFamily="18" charset="2"/>
              </a:rPr>
              <a:t></a:t>
            </a:r>
            <a:r>
              <a:rPr lang="ru-RU" sz="4000" b="1">
                <a:cs typeface="Arial" charset="0"/>
              </a:rPr>
              <a:t>АОВ</a:t>
            </a:r>
          </a:p>
        </p:txBody>
      </p:sp>
      <p:sp>
        <p:nvSpPr>
          <p:cNvPr id="12304" name="TextBox 20"/>
          <p:cNvSpPr txBox="1">
            <a:spLocks noChangeArrowheads="1"/>
          </p:cNvSpPr>
          <p:nvPr/>
        </p:nvSpPr>
        <p:spPr bwMode="auto">
          <a:xfrm>
            <a:off x="3357563" y="314325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 bwMode="auto">
          <a:xfrm>
            <a:off x="755650" y="260350"/>
            <a:ext cx="7467600" cy="8096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4400" b="1" cap="none" smtClean="0">
                <a:solidFill>
                  <a:srgbClr val="033DBF"/>
                </a:solidFill>
                <a:latin typeface="Arial" charset="0"/>
                <a:cs typeface="Arial" charset="0"/>
              </a:rPr>
              <a:t>Вписанный угол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785813" y="928688"/>
            <a:ext cx="8358187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cs typeface="Arial" charset="0"/>
              </a:rPr>
              <a:t>Это угол, вершина которого лежит на окружности, а стороны пересекают окружность.</a:t>
            </a:r>
          </a:p>
        </p:txBody>
      </p:sp>
      <p:sp>
        <p:nvSpPr>
          <p:cNvPr id="4" name="Овал 3"/>
          <p:cNvSpPr/>
          <p:nvPr/>
        </p:nvSpPr>
        <p:spPr>
          <a:xfrm>
            <a:off x="2000250" y="2143125"/>
            <a:ext cx="4357688" cy="4357688"/>
          </a:xfrm>
          <a:prstGeom prst="ellipse">
            <a:avLst/>
          </a:prstGeom>
          <a:noFill/>
          <a:ln w="50800">
            <a:solidFill>
              <a:srgbClr val="033D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2" name="Группа 4"/>
          <p:cNvGrpSpPr>
            <a:grpSpLocks/>
          </p:cNvGrpSpPr>
          <p:nvPr/>
        </p:nvGrpSpPr>
        <p:grpSpPr bwMode="auto">
          <a:xfrm>
            <a:off x="2000250" y="2786063"/>
            <a:ext cx="3786188" cy="3000375"/>
            <a:chOff x="4357685" y="2495537"/>
            <a:chExt cx="1576406" cy="3081371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rot="16200000" flipH="1" flipV="1">
              <a:off x="4391033" y="2462189"/>
              <a:ext cx="1509709" cy="1576406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10800000" flipH="1" flipV="1">
              <a:off x="4357685" y="4000354"/>
              <a:ext cx="1576406" cy="1576554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Дуга 7"/>
          <p:cNvSpPr/>
          <p:nvPr/>
        </p:nvSpPr>
        <p:spPr>
          <a:xfrm rot="5091335">
            <a:off x="2809876" y="3717925"/>
            <a:ext cx="1187450" cy="1133475"/>
          </a:xfrm>
          <a:prstGeom prst="arc">
            <a:avLst>
              <a:gd name="adj1" fmla="val 11084927"/>
              <a:gd name="adj2" fmla="val 21052971"/>
            </a:avLst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319" name="TextBox 8"/>
          <p:cNvSpPr txBox="1">
            <a:spLocks noChangeArrowheads="1"/>
          </p:cNvSpPr>
          <p:nvPr/>
        </p:nvSpPr>
        <p:spPr bwMode="auto">
          <a:xfrm>
            <a:off x="1428750" y="3929063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cs typeface="Arial" charset="0"/>
              </a:rPr>
              <a:t>С</a:t>
            </a:r>
          </a:p>
        </p:txBody>
      </p:sp>
      <p:sp>
        <p:nvSpPr>
          <p:cNvPr id="13320" name="TextBox 9"/>
          <p:cNvSpPr txBox="1">
            <a:spLocks noChangeArrowheads="1"/>
          </p:cNvSpPr>
          <p:nvPr/>
        </p:nvSpPr>
        <p:spPr bwMode="auto">
          <a:xfrm>
            <a:off x="5786438" y="228600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cs typeface="Arial" charset="0"/>
              </a:rPr>
              <a:t>А</a:t>
            </a:r>
          </a:p>
        </p:txBody>
      </p:sp>
      <p:sp>
        <p:nvSpPr>
          <p:cNvPr id="13321" name="TextBox 10"/>
          <p:cNvSpPr txBox="1">
            <a:spLocks noChangeArrowheads="1"/>
          </p:cNvSpPr>
          <p:nvPr/>
        </p:nvSpPr>
        <p:spPr bwMode="auto">
          <a:xfrm>
            <a:off x="5857875" y="5572125"/>
            <a:ext cx="9286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cs typeface="Arial" charset="0"/>
              </a:rPr>
              <a:t>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 bwMode="auto">
          <a:xfrm>
            <a:off x="900113" y="404813"/>
            <a:ext cx="7286625" cy="5603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ru-RU" sz="4000" b="1" cap="none" smtClean="0">
                <a:solidFill>
                  <a:srgbClr val="033DBF"/>
                </a:solidFill>
                <a:latin typeface="Arial" charset="0"/>
                <a:cs typeface="Arial" charset="0"/>
              </a:rPr>
              <a:t>Теорема о вписанном угле</a:t>
            </a:r>
          </a:p>
        </p:txBody>
      </p:sp>
      <p:sp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187325" y="1574800"/>
            <a:ext cx="3571875" cy="1939925"/>
          </a:xfrm>
          <a:prstGeom prst="rect">
            <a:avLst/>
          </a:prstGeom>
          <a:solidFill>
            <a:schemeClr val="bg1"/>
          </a:solidFill>
          <a:ln w="50800">
            <a:solidFill>
              <a:srgbClr val="033DB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cs typeface="Arial" charset="0"/>
              </a:rPr>
              <a:t>Угол, вписанный в окружность, равен половине дуги, на которую он опирается.</a:t>
            </a:r>
          </a:p>
          <a:p>
            <a:endParaRPr lang="ru-RU" sz="2400">
              <a:cs typeface="Arial" charset="0"/>
            </a:endParaRP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5108575" y="1628775"/>
            <a:ext cx="3541713" cy="1938338"/>
          </a:xfrm>
          <a:prstGeom prst="rect">
            <a:avLst/>
          </a:prstGeom>
          <a:solidFill>
            <a:schemeClr val="bg1"/>
          </a:solidFill>
          <a:ln w="50800">
            <a:solidFill>
              <a:srgbClr val="033DB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cs typeface="Arial" charset="0"/>
              </a:rPr>
              <a:t>Угол, вписанный в окружность, равен половине соответствующего ему центрального угла.</a:t>
            </a:r>
          </a:p>
        </p:txBody>
      </p:sp>
      <p:sp>
        <p:nvSpPr>
          <p:cNvPr id="5" name="Овал 4"/>
          <p:cNvSpPr/>
          <p:nvPr/>
        </p:nvSpPr>
        <p:spPr>
          <a:xfrm>
            <a:off x="3143250" y="3571875"/>
            <a:ext cx="2857500" cy="2857500"/>
          </a:xfrm>
          <a:prstGeom prst="ellipse">
            <a:avLst/>
          </a:prstGeom>
          <a:noFill/>
          <a:ln w="50800">
            <a:solidFill>
              <a:srgbClr val="033D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2" name="Группа 16"/>
          <p:cNvGrpSpPr>
            <a:grpSpLocks/>
          </p:cNvGrpSpPr>
          <p:nvPr/>
        </p:nvGrpSpPr>
        <p:grpSpPr bwMode="auto">
          <a:xfrm>
            <a:off x="3143250" y="4143375"/>
            <a:ext cx="2643188" cy="1714500"/>
            <a:chOff x="2714613" y="4000508"/>
            <a:chExt cx="2643216" cy="1714507"/>
          </a:xfrm>
        </p:grpSpPr>
        <p:grpSp>
          <p:nvGrpSpPr>
            <p:cNvPr id="14360" name="Группа 5"/>
            <p:cNvGrpSpPr>
              <a:grpSpLocks/>
            </p:cNvGrpSpPr>
            <p:nvPr/>
          </p:nvGrpSpPr>
          <p:grpSpPr bwMode="auto">
            <a:xfrm>
              <a:off x="2714613" y="4000508"/>
              <a:ext cx="2643216" cy="1714507"/>
              <a:chOff x="4357685" y="2618800"/>
              <a:chExt cx="1620201" cy="2958108"/>
            </a:xfrm>
          </p:grpSpPr>
          <p:cxnSp>
            <p:nvCxnSpPr>
              <p:cNvPr id="7" name="Прямая соединительная линия 6"/>
              <p:cNvCxnSpPr/>
              <p:nvPr/>
            </p:nvCxnSpPr>
            <p:spPr>
              <a:xfrm rot="10800000" flipV="1">
                <a:off x="4357685" y="2618800"/>
                <a:ext cx="1620201" cy="1385928"/>
              </a:xfrm>
              <a:prstGeom prst="lin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Прямая соединительная линия 7"/>
              <p:cNvCxnSpPr/>
              <p:nvPr/>
            </p:nvCxnSpPr>
            <p:spPr>
              <a:xfrm rot="10800000" flipH="1" flipV="1">
                <a:off x="4357685" y="3999250"/>
                <a:ext cx="1576411" cy="1577658"/>
              </a:xfrm>
              <a:prstGeom prst="lin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Дуга 8"/>
            <p:cNvSpPr/>
            <p:nvPr/>
          </p:nvSpPr>
          <p:spPr>
            <a:xfrm rot="5091335">
              <a:off x="3094032" y="4656148"/>
              <a:ext cx="471489" cy="331791"/>
            </a:xfrm>
            <a:prstGeom prst="arc">
              <a:avLst>
                <a:gd name="adj1" fmla="val 11084927"/>
                <a:gd name="adj2" fmla="val 21052971"/>
              </a:avLst>
            </a:prstGeom>
            <a:ln w="508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14" name="Дуга 13"/>
          <p:cNvSpPr/>
          <p:nvPr/>
        </p:nvSpPr>
        <p:spPr>
          <a:xfrm rot="5400000">
            <a:off x="4250531" y="4321970"/>
            <a:ext cx="2143125" cy="1357312"/>
          </a:xfrm>
          <a:prstGeom prst="arc">
            <a:avLst>
              <a:gd name="adj1" fmla="val 12311001"/>
              <a:gd name="adj2" fmla="val 20083130"/>
            </a:avLst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4" name="Группа 17"/>
          <p:cNvGrpSpPr>
            <a:grpSpLocks/>
          </p:cNvGrpSpPr>
          <p:nvPr/>
        </p:nvGrpSpPr>
        <p:grpSpPr bwMode="auto">
          <a:xfrm>
            <a:off x="4500563" y="4143375"/>
            <a:ext cx="1214437" cy="1714500"/>
            <a:chOff x="3929058" y="3929066"/>
            <a:chExt cx="1357322" cy="1785950"/>
          </a:xfrm>
        </p:grpSpPr>
        <p:grpSp>
          <p:nvGrpSpPr>
            <p:cNvPr id="14354" name="Группа 9"/>
            <p:cNvGrpSpPr>
              <a:grpSpLocks/>
            </p:cNvGrpSpPr>
            <p:nvPr/>
          </p:nvGrpSpPr>
          <p:grpSpPr bwMode="auto">
            <a:xfrm>
              <a:off x="3929058" y="3929066"/>
              <a:ext cx="1357322" cy="1785950"/>
              <a:chOff x="4357685" y="2495537"/>
              <a:chExt cx="1576406" cy="3081371"/>
            </a:xfrm>
          </p:grpSpPr>
          <p:cxnSp>
            <p:nvCxnSpPr>
              <p:cNvPr id="11" name="Прямая соединительная линия 10"/>
              <p:cNvCxnSpPr/>
              <p:nvPr/>
            </p:nvCxnSpPr>
            <p:spPr>
              <a:xfrm rot="16200000" flipH="1" flipV="1">
                <a:off x="4391238" y="2461984"/>
                <a:ext cx="1509302" cy="1576406"/>
              </a:xfrm>
              <a:prstGeom prst="lin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 rot="10800000" flipH="1" flipV="1">
                <a:off x="4357685" y="3999133"/>
                <a:ext cx="1576406" cy="1577775"/>
              </a:xfrm>
              <a:prstGeom prst="lin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355" name="Группа 15"/>
            <p:cNvGrpSpPr>
              <a:grpSpLocks/>
            </p:cNvGrpSpPr>
            <p:nvPr/>
          </p:nvGrpSpPr>
          <p:grpSpPr bwMode="auto">
            <a:xfrm>
              <a:off x="4092435" y="4513595"/>
              <a:ext cx="476744" cy="646758"/>
              <a:chOff x="4092435" y="4513595"/>
              <a:chExt cx="476744" cy="646758"/>
            </a:xfrm>
          </p:grpSpPr>
          <p:sp>
            <p:nvSpPr>
              <p:cNvPr id="13" name="Дуга 12"/>
              <p:cNvSpPr/>
              <p:nvPr/>
            </p:nvSpPr>
            <p:spPr>
              <a:xfrm rot="5091335">
                <a:off x="4020887" y="4656973"/>
                <a:ext cx="474599" cy="331790"/>
              </a:xfrm>
              <a:prstGeom prst="arc">
                <a:avLst>
                  <a:gd name="adj1" fmla="val 11084927"/>
                  <a:gd name="adj2" fmla="val 21052971"/>
                </a:avLst>
              </a:prstGeom>
              <a:ln w="508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5" name="Дуга 14"/>
              <p:cNvSpPr/>
              <p:nvPr/>
            </p:nvSpPr>
            <p:spPr>
              <a:xfrm rot="5091335">
                <a:off x="4011251" y="4602720"/>
                <a:ext cx="648234" cy="468410"/>
              </a:xfrm>
              <a:prstGeom prst="arc">
                <a:avLst>
                  <a:gd name="adj1" fmla="val 11084927"/>
                  <a:gd name="adj2" fmla="val 21052971"/>
                </a:avLst>
              </a:prstGeom>
              <a:ln w="508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sp>
        <p:nvSpPr>
          <p:cNvPr id="14345" name="TextBox 18"/>
          <p:cNvSpPr txBox="1">
            <a:spLocks noChangeArrowheads="1"/>
          </p:cNvSpPr>
          <p:nvPr/>
        </p:nvSpPr>
        <p:spPr bwMode="auto">
          <a:xfrm>
            <a:off x="2643188" y="4643438"/>
            <a:ext cx="3571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cs typeface="Arial" charset="0"/>
              </a:rPr>
              <a:t>С</a:t>
            </a:r>
          </a:p>
        </p:txBody>
      </p:sp>
      <p:sp>
        <p:nvSpPr>
          <p:cNvPr id="14346" name="TextBox 19"/>
          <p:cNvSpPr txBox="1">
            <a:spLocks noChangeArrowheads="1"/>
          </p:cNvSpPr>
          <p:nvPr/>
        </p:nvSpPr>
        <p:spPr bwMode="auto">
          <a:xfrm>
            <a:off x="5795963" y="3644900"/>
            <a:ext cx="5715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cs typeface="Arial" charset="0"/>
              </a:rPr>
              <a:t>А</a:t>
            </a:r>
          </a:p>
        </p:txBody>
      </p:sp>
      <p:sp>
        <p:nvSpPr>
          <p:cNvPr id="14347" name="TextBox 20"/>
          <p:cNvSpPr txBox="1">
            <a:spLocks noChangeArrowheads="1"/>
          </p:cNvSpPr>
          <p:nvPr/>
        </p:nvSpPr>
        <p:spPr bwMode="auto">
          <a:xfrm>
            <a:off x="5715000" y="5715000"/>
            <a:ext cx="857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cs typeface="Arial" charset="0"/>
              </a:rPr>
              <a:t>В</a:t>
            </a:r>
          </a:p>
        </p:txBody>
      </p:sp>
      <p:sp>
        <p:nvSpPr>
          <p:cNvPr id="14348" name="TextBox 21"/>
          <p:cNvSpPr txBox="1">
            <a:spLocks noChangeArrowheads="1"/>
          </p:cNvSpPr>
          <p:nvPr/>
        </p:nvSpPr>
        <p:spPr bwMode="auto">
          <a:xfrm>
            <a:off x="4000500" y="4714875"/>
            <a:ext cx="3571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cs typeface="Arial" charset="0"/>
              </a:rPr>
              <a:t>О</a:t>
            </a: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1258888" y="1052513"/>
            <a:ext cx="6215062" cy="1587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>
            <a:off x="973932" y="1337469"/>
            <a:ext cx="571500" cy="1587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5400000">
            <a:off x="7166769" y="1337469"/>
            <a:ext cx="57150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52" name="Рисунок 30" descr="карандаш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663" y="1916113"/>
            <a:ext cx="585787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Овал 27"/>
          <p:cNvSpPr/>
          <p:nvPr/>
        </p:nvSpPr>
        <p:spPr>
          <a:xfrm flipH="1">
            <a:off x="4429125" y="492918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08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7991475" cy="706438"/>
          </a:xfrm>
          <a:ln>
            <a:solidFill>
              <a:srgbClr val="000080"/>
            </a:solidFill>
          </a:ln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accent2"/>
                </a:solidFill>
              </a:rPr>
              <a:t/>
            </a:r>
            <a:br>
              <a:rPr lang="ru-RU" sz="2400" b="1" dirty="0">
                <a:solidFill>
                  <a:schemeClr val="accent2"/>
                </a:solidFill>
              </a:rPr>
            </a:br>
            <a:r>
              <a:rPr lang="ru-RU" sz="3100" b="1" dirty="0">
                <a:solidFill>
                  <a:srgbClr val="002060"/>
                </a:solidFill>
              </a:rPr>
              <a:t>РАССМОТРИМ ВАЖНЫЕ СЛЕДСТВИЯ</a:t>
            </a:r>
          </a:p>
        </p:txBody>
      </p:sp>
      <p:sp>
        <p:nvSpPr>
          <p:cNvPr id="78950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457200" y="1341438"/>
            <a:ext cx="3657600" cy="4830762"/>
          </a:xfrm>
          <a:ln>
            <a:solidFill>
              <a:srgbClr val="333399"/>
            </a:solidFill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b="1" i="1" u="sng" smtClean="0">
                <a:solidFill>
                  <a:srgbClr val="002060"/>
                </a:solidFill>
              </a:rPr>
              <a:t>Следствие 1.</a:t>
            </a:r>
            <a:r>
              <a:rPr lang="ru-RU" b="1" i="1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ru-RU" b="1" smtClean="0"/>
              <a:t>Вписанные углы,</a:t>
            </a:r>
          </a:p>
          <a:p>
            <a:pPr>
              <a:buFont typeface="Wingdings" pitchFamily="2" charset="2"/>
              <a:buNone/>
            </a:pPr>
            <a:r>
              <a:rPr lang="ru-RU" b="1" smtClean="0"/>
              <a:t>опирающиеся на одну и ту же дугу, равны.</a:t>
            </a:r>
          </a:p>
        </p:txBody>
      </p:sp>
      <p:sp>
        <p:nvSpPr>
          <p:cNvPr id="789510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270375" y="1341438"/>
            <a:ext cx="4189413" cy="4830762"/>
          </a:xfrm>
          <a:ln>
            <a:solidFill>
              <a:srgbClr val="000080"/>
            </a:solidFill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b="1" i="1" u="sng" smtClean="0">
                <a:solidFill>
                  <a:srgbClr val="002060"/>
                </a:solidFill>
              </a:rPr>
              <a:t>Следствие 2.</a:t>
            </a:r>
            <a:r>
              <a:rPr lang="ru-RU" b="1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ru-RU" b="1" smtClean="0"/>
              <a:t>Вписанный угол,</a:t>
            </a:r>
          </a:p>
          <a:p>
            <a:pPr>
              <a:buFont typeface="Wingdings" pitchFamily="2" charset="2"/>
              <a:buNone/>
            </a:pPr>
            <a:r>
              <a:rPr lang="ru-RU" b="1" smtClean="0"/>
              <a:t>опирающийся на</a:t>
            </a:r>
          </a:p>
          <a:p>
            <a:pPr>
              <a:buFont typeface="Wingdings" pitchFamily="2" charset="2"/>
              <a:buNone/>
            </a:pPr>
            <a:r>
              <a:rPr lang="ru-RU" b="1" smtClean="0"/>
              <a:t>полуокружность- прямой</a:t>
            </a:r>
            <a:r>
              <a:rPr lang="ru-RU" sz="2000" b="1" smtClean="0"/>
              <a:t>.</a:t>
            </a:r>
          </a:p>
        </p:txBody>
      </p:sp>
      <p:sp>
        <p:nvSpPr>
          <p:cNvPr id="15365" name="Oval 7"/>
          <p:cNvSpPr>
            <a:spLocks noChangeArrowheads="1"/>
          </p:cNvSpPr>
          <p:nvPr/>
        </p:nvSpPr>
        <p:spPr bwMode="auto">
          <a:xfrm>
            <a:off x="1692275" y="3860800"/>
            <a:ext cx="1871663" cy="187325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66" name="Oval 8"/>
          <p:cNvSpPr>
            <a:spLocks noChangeArrowheads="1"/>
          </p:cNvSpPr>
          <p:nvPr/>
        </p:nvSpPr>
        <p:spPr bwMode="auto">
          <a:xfrm>
            <a:off x="5651500" y="3860800"/>
            <a:ext cx="1944688" cy="1873250"/>
          </a:xfrm>
          <a:prstGeom prst="ellips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15367" name="Line 9"/>
          <p:cNvSpPr>
            <a:spLocks noChangeShapeType="1"/>
          </p:cNvSpPr>
          <p:nvPr/>
        </p:nvSpPr>
        <p:spPr bwMode="auto">
          <a:xfrm flipH="1">
            <a:off x="1763713" y="4005263"/>
            <a:ext cx="360362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68" name="Line 11"/>
          <p:cNvSpPr>
            <a:spLocks noChangeShapeType="1"/>
          </p:cNvSpPr>
          <p:nvPr/>
        </p:nvSpPr>
        <p:spPr bwMode="auto">
          <a:xfrm>
            <a:off x="2124075" y="4005263"/>
            <a:ext cx="1511300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69" name="Line 12"/>
          <p:cNvSpPr>
            <a:spLocks noChangeShapeType="1"/>
          </p:cNvSpPr>
          <p:nvPr/>
        </p:nvSpPr>
        <p:spPr bwMode="auto">
          <a:xfrm flipH="1">
            <a:off x="1547813" y="3860800"/>
            <a:ext cx="1079500" cy="2160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70" name="Line 13"/>
          <p:cNvSpPr>
            <a:spLocks noChangeShapeType="1"/>
          </p:cNvSpPr>
          <p:nvPr/>
        </p:nvSpPr>
        <p:spPr bwMode="auto">
          <a:xfrm>
            <a:off x="2627313" y="3860800"/>
            <a:ext cx="936625" cy="1944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71" name="Line 17"/>
          <p:cNvSpPr>
            <a:spLocks noChangeShapeType="1"/>
          </p:cNvSpPr>
          <p:nvPr/>
        </p:nvSpPr>
        <p:spPr bwMode="auto">
          <a:xfrm>
            <a:off x="1763713" y="4508500"/>
            <a:ext cx="2160587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72" name="Line 20"/>
          <p:cNvSpPr>
            <a:spLocks noChangeShapeType="1"/>
          </p:cNvSpPr>
          <p:nvPr/>
        </p:nvSpPr>
        <p:spPr bwMode="auto">
          <a:xfrm>
            <a:off x="1763713" y="4508500"/>
            <a:ext cx="144462" cy="144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73" name="Oval 22"/>
          <p:cNvSpPr>
            <a:spLocks noChangeArrowheads="1"/>
          </p:cNvSpPr>
          <p:nvPr/>
        </p:nvSpPr>
        <p:spPr bwMode="auto">
          <a:xfrm>
            <a:off x="2555875" y="4797425"/>
            <a:ext cx="71438" cy="73025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15374" name="Oval 23"/>
          <p:cNvSpPr>
            <a:spLocks noChangeArrowheads="1"/>
          </p:cNvSpPr>
          <p:nvPr/>
        </p:nvSpPr>
        <p:spPr bwMode="auto">
          <a:xfrm>
            <a:off x="6588125" y="4724400"/>
            <a:ext cx="71438" cy="73025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75" name="Line 24"/>
          <p:cNvSpPr>
            <a:spLocks noChangeShapeType="1"/>
          </p:cNvSpPr>
          <p:nvPr/>
        </p:nvSpPr>
        <p:spPr bwMode="auto">
          <a:xfrm>
            <a:off x="5651500" y="4724400"/>
            <a:ext cx="1944688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76" name="Line 25"/>
          <p:cNvSpPr>
            <a:spLocks noChangeShapeType="1"/>
          </p:cNvSpPr>
          <p:nvPr/>
        </p:nvSpPr>
        <p:spPr bwMode="auto">
          <a:xfrm flipV="1">
            <a:off x="5651500" y="3860800"/>
            <a:ext cx="1081088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77" name="Line 26"/>
          <p:cNvSpPr>
            <a:spLocks noChangeShapeType="1"/>
          </p:cNvSpPr>
          <p:nvPr/>
        </p:nvSpPr>
        <p:spPr bwMode="auto">
          <a:xfrm>
            <a:off x="6732588" y="3860800"/>
            <a:ext cx="86360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78" name="Line 28"/>
          <p:cNvSpPr>
            <a:spLocks noChangeShapeType="1"/>
          </p:cNvSpPr>
          <p:nvPr/>
        </p:nvSpPr>
        <p:spPr bwMode="auto">
          <a:xfrm flipV="1">
            <a:off x="5651500" y="4005263"/>
            <a:ext cx="433388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79" name="Line 29"/>
          <p:cNvSpPr>
            <a:spLocks noChangeShapeType="1"/>
          </p:cNvSpPr>
          <p:nvPr/>
        </p:nvSpPr>
        <p:spPr bwMode="auto">
          <a:xfrm>
            <a:off x="6084888" y="4005263"/>
            <a:ext cx="15113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80" name="Line 30"/>
          <p:cNvSpPr>
            <a:spLocks noChangeShapeType="1"/>
          </p:cNvSpPr>
          <p:nvPr/>
        </p:nvSpPr>
        <p:spPr bwMode="auto">
          <a:xfrm flipV="1">
            <a:off x="5651500" y="4221163"/>
            <a:ext cx="1728788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81" name="Line 31"/>
          <p:cNvSpPr>
            <a:spLocks noChangeShapeType="1"/>
          </p:cNvSpPr>
          <p:nvPr/>
        </p:nvSpPr>
        <p:spPr bwMode="auto">
          <a:xfrm>
            <a:off x="7380288" y="4221163"/>
            <a:ext cx="2159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82" name="AutoShape 3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468313" y="6237288"/>
            <a:ext cx="433387" cy="412750"/>
          </a:xfrm>
          <a:prstGeom prst="leftArrow">
            <a:avLst>
              <a:gd name="adj1" fmla="val 50000"/>
              <a:gd name="adj2" fmla="val 26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83" name="Rectangle 36"/>
          <p:cNvSpPr>
            <a:spLocks noChangeArrowheads="1"/>
          </p:cNvSpPr>
          <p:nvPr/>
        </p:nvSpPr>
        <p:spPr bwMode="auto">
          <a:xfrm rot="17830604" flipH="1">
            <a:off x="6043613" y="4019550"/>
            <a:ext cx="112712" cy="1158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15384" name="Line 41"/>
          <p:cNvSpPr>
            <a:spLocks noChangeShapeType="1"/>
          </p:cNvSpPr>
          <p:nvPr/>
        </p:nvSpPr>
        <p:spPr bwMode="auto">
          <a:xfrm>
            <a:off x="6659563" y="3933825"/>
            <a:ext cx="73025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85" name="Line 43"/>
          <p:cNvSpPr>
            <a:spLocks noChangeShapeType="1"/>
          </p:cNvSpPr>
          <p:nvPr/>
        </p:nvSpPr>
        <p:spPr bwMode="auto">
          <a:xfrm flipV="1">
            <a:off x="6732588" y="3933825"/>
            <a:ext cx="71437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86" name="Rectangle 46"/>
          <p:cNvSpPr>
            <a:spLocks noChangeArrowheads="1"/>
          </p:cNvSpPr>
          <p:nvPr/>
        </p:nvSpPr>
        <p:spPr bwMode="auto">
          <a:xfrm rot="4447412" flipH="1">
            <a:off x="7312026" y="4217987"/>
            <a:ext cx="87312" cy="93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15387" name="Freeform 47"/>
          <p:cNvSpPr>
            <a:spLocks/>
          </p:cNvSpPr>
          <p:nvPr/>
        </p:nvSpPr>
        <p:spPr bwMode="auto">
          <a:xfrm>
            <a:off x="2051050" y="4149725"/>
            <a:ext cx="217488" cy="73025"/>
          </a:xfrm>
          <a:custGeom>
            <a:avLst/>
            <a:gdLst>
              <a:gd name="T0" fmla="*/ 0 w 137"/>
              <a:gd name="T1" fmla="*/ 0 h 1"/>
              <a:gd name="T2" fmla="*/ 2147483647 w 137"/>
              <a:gd name="T3" fmla="*/ 0 h 1"/>
              <a:gd name="T4" fmla="*/ 0 w 137"/>
              <a:gd name="T5" fmla="*/ 0 h 1"/>
              <a:gd name="T6" fmla="*/ 0 60000 65536"/>
              <a:gd name="T7" fmla="*/ 0 60000 65536"/>
              <a:gd name="T8" fmla="*/ 0 60000 65536"/>
              <a:gd name="T9" fmla="*/ 0 w 137"/>
              <a:gd name="T10" fmla="*/ 0 h 1"/>
              <a:gd name="T11" fmla="*/ 137 w 137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7" h="1">
                <a:moveTo>
                  <a:pt x="0" y="0"/>
                </a:moveTo>
                <a:cubicBezTo>
                  <a:pt x="0" y="0"/>
                  <a:pt x="137" y="0"/>
                  <a:pt x="137" y="0"/>
                </a:cubicBezTo>
                <a:cubicBezTo>
                  <a:pt x="137" y="0"/>
                  <a:pt x="0" y="0"/>
                  <a:pt x="0" y="0"/>
                </a:cubicBez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9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9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895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8950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8950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89509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8950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89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89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89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89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89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89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89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89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150"/>
                            </p:stCondLst>
                            <p:childTnLst>
                              <p:par>
                                <p:cTn id="3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895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895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895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895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id="4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895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895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89510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895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89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89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89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89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89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89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89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89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150"/>
                            </p:stCondLst>
                            <p:childTnLst>
                              <p:par>
                                <p:cTn id="6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89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89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89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89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id="7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89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89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89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89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9508" grpId="0" animBg="1"/>
      <p:bldP spid="789509" grpId="0" build="p" animBg="1"/>
      <p:bldP spid="789510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658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dirty="0"/>
              <a:t>По данным рисунков найдите х. </a:t>
            </a: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1403350" y="2492375"/>
            <a:ext cx="1512888" cy="14414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4067175" y="2492375"/>
            <a:ext cx="1512888" cy="14414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6588125" y="2492375"/>
            <a:ext cx="1512888" cy="14414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H="1">
            <a:off x="1619250" y="2492375"/>
            <a:ext cx="720725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2339975" y="2492375"/>
            <a:ext cx="43180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2124075" y="2708275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Х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468313" y="2420938"/>
            <a:ext cx="1152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     1) </a:t>
            </a:r>
            <a:r>
              <a:rPr lang="ru-RU" dirty="0" smtClean="0"/>
              <a:t>150</a:t>
            </a:r>
            <a:endParaRPr lang="ru-RU" dirty="0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2843213" y="2708275"/>
            <a:ext cx="576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smtClean="0"/>
              <a:t>82</a:t>
            </a:r>
            <a:endParaRPr lang="ru-RU" dirty="0"/>
          </a:p>
        </p:txBody>
      </p:sp>
      <p:sp>
        <p:nvSpPr>
          <p:cNvPr id="16395" name="Oval 11"/>
          <p:cNvSpPr>
            <a:spLocks noChangeArrowheads="1"/>
          </p:cNvSpPr>
          <p:nvPr/>
        </p:nvSpPr>
        <p:spPr bwMode="auto">
          <a:xfrm>
            <a:off x="3203575" y="2708275"/>
            <a:ext cx="71438" cy="714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6" name="Oval 12"/>
          <p:cNvSpPr>
            <a:spLocks noChangeArrowheads="1"/>
          </p:cNvSpPr>
          <p:nvPr/>
        </p:nvSpPr>
        <p:spPr bwMode="auto">
          <a:xfrm>
            <a:off x="1547813" y="2420938"/>
            <a:ext cx="71437" cy="714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4140200" y="2565400"/>
            <a:ext cx="1008063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4716463" y="2565400"/>
            <a:ext cx="431800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4643438" y="2924175"/>
            <a:ext cx="4333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4356100" y="3141663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3348038" y="2420938"/>
            <a:ext cx="9350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 2) </a:t>
            </a:r>
            <a:r>
              <a:rPr lang="ru-RU" dirty="0" smtClean="0"/>
              <a:t>120</a:t>
            </a:r>
            <a:endParaRPr lang="ru-RU" dirty="0"/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 flipV="1">
            <a:off x="5292725" y="3213100"/>
            <a:ext cx="576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Х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4284663" y="3284538"/>
            <a:ext cx="792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30</a:t>
            </a:r>
          </a:p>
        </p:txBody>
      </p:sp>
      <p:sp>
        <p:nvSpPr>
          <p:cNvPr id="16404" name="Oval 20"/>
          <p:cNvSpPr>
            <a:spLocks noChangeArrowheads="1"/>
          </p:cNvSpPr>
          <p:nvPr/>
        </p:nvSpPr>
        <p:spPr bwMode="auto">
          <a:xfrm>
            <a:off x="4211638" y="2420938"/>
            <a:ext cx="71437" cy="714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 flipH="1">
            <a:off x="6659563" y="2492375"/>
            <a:ext cx="64770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 flipH="1">
            <a:off x="7092950" y="2492375"/>
            <a:ext cx="215900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8027988" y="3141663"/>
            <a:ext cx="647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smtClean="0"/>
              <a:t>225</a:t>
            </a:r>
            <a:endParaRPr lang="ru-RU" dirty="0"/>
          </a:p>
        </p:txBody>
      </p:sp>
      <p:sp>
        <p:nvSpPr>
          <p:cNvPr id="16408" name="Oval 24"/>
          <p:cNvSpPr>
            <a:spLocks noChangeArrowheads="1"/>
          </p:cNvSpPr>
          <p:nvPr/>
        </p:nvSpPr>
        <p:spPr bwMode="auto">
          <a:xfrm>
            <a:off x="8532813" y="3141663"/>
            <a:ext cx="73025" cy="714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6732588" y="3141663"/>
            <a:ext cx="647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20</a:t>
            </a:r>
          </a:p>
        </p:txBody>
      </p:sp>
      <p:sp>
        <p:nvSpPr>
          <p:cNvPr id="16410" name="Oval 26"/>
          <p:cNvSpPr>
            <a:spLocks noChangeArrowheads="1"/>
          </p:cNvSpPr>
          <p:nvPr/>
        </p:nvSpPr>
        <p:spPr bwMode="auto">
          <a:xfrm>
            <a:off x="7092950" y="3141663"/>
            <a:ext cx="71438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6443663" y="25654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Х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3348038" y="3141663"/>
            <a:ext cx="792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2)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6011863" y="2420938"/>
            <a:ext cx="792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3)</a:t>
            </a:r>
          </a:p>
        </p:txBody>
      </p:sp>
      <p:sp>
        <p:nvSpPr>
          <p:cNvPr id="16414" name="Text Box 32"/>
          <p:cNvSpPr txBox="1">
            <a:spLocks noChangeArrowheads="1"/>
          </p:cNvSpPr>
          <p:nvPr/>
        </p:nvSpPr>
        <p:spPr bwMode="auto">
          <a:xfrm>
            <a:off x="4695825" y="3068638"/>
            <a:ext cx="30797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cs typeface="Arial" charset="0"/>
              </a:rPr>
              <a:t>•</a:t>
            </a:r>
          </a:p>
        </p:txBody>
      </p:sp>
      <p:sp>
        <p:nvSpPr>
          <p:cNvPr id="16415" name="Oval 33"/>
          <p:cNvSpPr>
            <a:spLocks noChangeArrowheads="1"/>
          </p:cNvSpPr>
          <p:nvPr/>
        </p:nvSpPr>
        <p:spPr bwMode="auto">
          <a:xfrm>
            <a:off x="4643438" y="3284538"/>
            <a:ext cx="71437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416" name="Text Box 34"/>
          <p:cNvSpPr txBox="1">
            <a:spLocks noChangeArrowheads="1"/>
          </p:cNvSpPr>
          <p:nvPr/>
        </p:nvSpPr>
        <p:spPr bwMode="auto">
          <a:xfrm>
            <a:off x="2051050" y="3068638"/>
            <a:ext cx="360363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cs typeface="Arial" charset="0"/>
              </a:rPr>
              <a:t>•</a:t>
            </a:r>
          </a:p>
        </p:txBody>
      </p:sp>
      <p:sp>
        <p:nvSpPr>
          <p:cNvPr id="16417" name="Text Box 35"/>
          <p:cNvSpPr txBox="1">
            <a:spLocks noChangeArrowheads="1"/>
          </p:cNvSpPr>
          <p:nvPr/>
        </p:nvSpPr>
        <p:spPr bwMode="auto">
          <a:xfrm>
            <a:off x="7164388" y="3068638"/>
            <a:ext cx="50323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cs typeface="Arial" charset="0"/>
              </a:rPr>
              <a:t> •</a:t>
            </a:r>
          </a:p>
        </p:txBody>
      </p:sp>
      <p:sp>
        <p:nvSpPr>
          <p:cNvPr id="838693" name="Text Box 37"/>
          <p:cNvSpPr txBox="1">
            <a:spLocks noChangeArrowheads="1"/>
          </p:cNvSpPr>
          <p:nvPr/>
        </p:nvSpPr>
        <p:spPr bwMode="auto">
          <a:xfrm>
            <a:off x="1547813" y="4076700"/>
            <a:ext cx="100806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  х =64</a:t>
            </a:r>
          </a:p>
        </p:txBody>
      </p:sp>
      <p:sp>
        <p:nvSpPr>
          <p:cNvPr id="838694" name="Oval 38"/>
          <p:cNvSpPr>
            <a:spLocks noChangeArrowheads="1"/>
          </p:cNvSpPr>
          <p:nvPr/>
        </p:nvSpPr>
        <p:spPr bwMode="auto">
          <a:xfrm>
            <a:off x="2411413" y="4076700"/>
            <a:ext cx="71437" cy="714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38695" name="Text Box 39"/>
          <p:cNvSpPr txBox="1">
            <a:spLocks noChangeArrowheads="1"/>
          </p:cNvSpPr>
          <p:nvPr/>
        </p:nvSpPr>
        <p:spPr bwMode="auto">
          <a:xfrm>
            <a:off x="4284663" y="4076700"/>
            <a:ext cx="1008062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  </a:t>
            </a:r>
            <a:r>
              <a:rPr lang="ru-RU" dirty="0" err="1"/>
              <a:t>х</a:t>
            </a:r>
            <a:r>
              <a:rPr lang="ru-RU" dirty="0"/>
              <a:t> =</a:t>
            </a:r>
            <a:r>
              <a:rPr lang="ru-RU" dirty="0" smtClean="0"/>
              <a:t>180</a:t>
            </a:r>
            <a:endParaRPr lang="ru-RU" dirty="0"/>
          </a:p>
          <a:p>
            <a:endParaRPr lang="ru-RU" dirty="0"/>
          </a:p>
        </p:txBody>
      </p:sp>
      <p:sp>
        <p:nvSpPr>
          <p:cNvPr id="838696" name="Oval 40"/>
          <p:cNvSpPr>
            <a:spLocks noChangeArrowheads="1"/>
          </p:cNvSpPr>
          <p:nvPr/>
        </p:nvSpPr>
        <p:spPr bwMode="auto">
          <a:xfrm>
            <a:off x="5219700" y="4076700"/>
            <a:ext cx="71438" cy="714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38697" name="Text Box 41"/>
          <p:cNvSpPr txBox="1">
            <a:spLocks noChangeArrowheads="1"/>
          </p:cNvSpPr>
          <p:nvPr/>
        </p:nvSpPr>
        <p:spPr bwMode="auto">
          <a:xfrm>
            <a:off x="6804025" y="4076700"/>
            <a:ext cx="108108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dirty="0"/>
              <a:t>  </a:t>
            </a:r>
            <a:r>
              <a:rPr lang="ru-RU" dirty="0" err="1"/>
              <a:t>х</a:t>
            </a:r>
            <a:r>
              <a:rPr lang="ru-RU" dirty="0"/>
              <a:t> = </a:t>
            </a:r>
            <a:r>
              <a:rPr lang="ru-RU" dirty="0" smtClean="0"/>
              <a:t>95</a:t>
            </a:r>
            <a:endParaRPr lang="ru-RU" dirty="0"/>
          </a:p>
        </p:txBody>
      </p:sp>
      <p:sp>
        <p:nvSpPr>
          <p:cNvPr id="838698" name="Oval 42"/>
          <p:cNvSpPr>
            <a:spLocks noChangeArrowheads="1"/>
          </p:cNvSpPr>
          <p:nvPr/>
        </p:nvSpPr>
        <p:spPr bwMode="auto">
          <a:xfrm>
            <a:off x="7812088" y="4076700"/>
            <a:ext cx="71437" cy="714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38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38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38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38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38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38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4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838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838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838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8694" grpId="0" animBg="1"/>
      <p:bldP spid="838696" grpId="0" animBg="1"/>
      <p:bldP spid="8386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150" cy="633412"/>
          </a:xfrm>
        </p:spPr>
        <p:txBody>
          <a:bodyPr/>
          <a:lstStyle/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</a:rPr>
              <a:t>Устная работа: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7411" name="Содержимое 3" descr="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49250" y="892175"/>
            <a:ext cx="8110538" cy="55610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38" y="642938"/>
            <a:ext cx="7681912" cy="2286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7200" b="1" dirty="0" smtClean="0">
                <a:solidFill>
                  <a:srgbClr val="033DBF"/>
                </a:solidFill>
                <a:latin typeface="Arial" pitchFamily="34" charset="0"/>
                <a:cs typeface="Arial" pitchFamily="34" charset="0"/>
              </a:rPr>
              <a:t>Решение упражнений</a:t>
            </a:r>
            <a:endParaRPr lang="ru-RU" sz="7200" b="1" dirty="0">
              <a:solidFill>
                <a:srgbClr val="033DB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3" name="Рисунок 2" descr="карандаш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0" y="3071813"/>
            <a:ext cx="3286125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856</TotalTime>
  <Words>406</Words>
  <Application>Microsoft Office PowerPoint</Application>
  <PresentationFormat>Экран (4:3)</PresentationFormat>
  <Paragraphs>119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Century Schoolbook</vt:lpstr>
      <vt:lpstr>Symbol</vt:lpstr>
      <vt:lpstr>Trebuchet MS</vt:lpstr>
      <vt:lpstr>Wingdings</vt:lpstr>
      <vt:lpstr>Wingdings 2</vt:lpstr>
      <vt:lpstr>Изящная</vt:lpstr>
      <vt:lpstr>Центральные углы и углы, вписанные в окружность</vt:lpstr>
      <vt:lpstr>Центральный угол</vt:lpstr>
      <vt:lpstr>Дуга окружности, соответствующая центральному углу</vt:lpstr>
      <vt:lpstr>Вписанный угол</vt:lpstr>
      <vt:lpstr>Теорема о вписанном угле</vt:lpstr>
      <vt:lpstr> РАССМОТРИМ ВАЖНЫЕ СЛЕДСТВИЯ</vt:lpstr>
      <vt:lpstr>По данным рисунков найдите х. </vt:lpstr>
      <vt:lpstr>Устная работа:</vt:lpstr>
      <vt:lpstr>Решение упражнений</vt:lpstr>
      <vt:lpstr>Найдите Х</vt:lpstr>
      <vt:lpstr>Найдите Х</vt:lpstr>
      <vt:lpstr>Найдите Х</vt:lpstr>
      <vt:lpstr>Найдите Х</vt:lpstr>
      <vt:lpstr>Найдите Х</vt:lpstr>
      <vt:lpstr>Презентация PowerPoint</vt:lpstr>
    </vt:vector>
  </TitlesOfParts>
  <Company>RUSSIA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Центральные углы и углы, вписанные в окружность</dc:title>
  <dc:creator>XP GAME 2007</dc:creator>
  <cp:lastModifiedBy>RePack by Diakov</cp:lastModifiedBy>
  <cp:revision>111</cp:revision>
  <dcterms:created xsi:type="dcterms:W3CDTF">2012-02-23T16:26:58Z</dcterms:created>
  <dcterms:modified xsi:type="dcterms:W3CDTF">2020-05-08T07:45:56Z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265131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