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65" r:id="rId5"/>
    <p:sldId id="275" r:id="rId6"/>
    <p:sldId id="268" r:id="rId7"/>
    <p:sldId id="284" r:id="rId8"/>
    <p:sldId id="277" r:id="rId9"/>
    <p:sldId id="274" r:id="rId10"/>
    <p:sldId id="267" r:id="rId11"/>
    <p:sldId id="269" r:id="rId12"/>
    <p:sldId id="270" r:id="rId13"/>
    <p:sldId id="276" r:id="rId14"/>
    <p:sldId id="273" r:id="rId15"/>
    <p:sldId id="271" r:id="rId16"/>
    <p:sldId id="266" r:id="rId17"/>
    <p:sldId id="280" r:id="rId18"/>
    <p:sldId id="285" r:id="rId19"/>
    <p:sldId id="279" r:id="rId20"/>
    <p:sldId id="281" r:id="rId21"/>
    <p:sldId id="25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068" autoAdjust="0"/>
  </p:normalViewPr>
  <p:slideViewPr>
    <p:cSldViewPr>
      <p:cViewPr varScale="1">
        <p:scale>
          <a:sx n="121" d="100"/>
          <a:sy n="121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hyperlink" Target="http://ru.wikipedia.org/wiki/%D0%97%D0%BB%D0%BE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4%D0%BE%D0%B1%D1%80%D0%BE" TargetMode="External"/><Relationship Id="rId5" Type="http://schemas.openxmlformats.org/officeDocument/2006/relationships/hyperlink" Target="http://ru.wikipedia.org/wiki/%D0%A0%D0%BE%D0%B3_%D0%B8%D0%B7%D0%BE%D0%B1%D0%B8%D0%BB%D0%B8%D1%8F" TargetMode="External"/><Relationship Id="rId4" Type="http://schemas.openxmlformats.org/officeDocument/2006/relationships/hyperlink" Target="http://ru.wikipedia.org/wiki/%D0%AE%D1%81%D1%82%D0%B8%D1%86%D0%B8%D1%8F_(%D0%B1%D0%BE%D0%B3%D0%B8%D0%BD%D1%8F)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nc-dic.com/ushakov/Spravedlivost-73472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libr-34.ucoz.ru/Pages/BOOK.gif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" TargetMode="External"/><Relationship Id="rId3" Type="http://schemas.openxmlformats.org/officeDocument/2006/relationships/hyperlink" Target="http://go.mail.ru/search_images?q=&#1082;&#1072;&#1088;&#1090;&#1080;&#1085;&#1082;&#1072;%20&#1076;&#1074;&#1086;&#1088;&#1103;&#1085;&amp;" TargetMode="External"/><Relationship Id="rId7" Type="http://schemas.openxmlformats.org/officeDocument/2006/relationships/hyperlink" Target="http://yandex.ru/clck/jsredir?from=yandex.ru;yandsearch;web;;/web/item/urlnav,pos,p0,source,web_tdi,url,p1&amp;text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4%D0%B5%D0%BC%D0%B8%D0%B4%D0%B0" TargetMode="External"/><Relationship Id="rId5" Type="http://schemas.openxmlformats.org/officeDocument/2006/relationships/hyperlink" Target="http://dreamworlds.ru/kartinki/22986-boginja-pravosudija-femida.html" TargetMode="External"/><Relationship Id="rId10" Type="http://schemas.openxmlformats.org/officeDocument/2006/relationships/hyperlink" Target="http://www.aphorisme.ru/about-authors/eshil/?q=4472" TargetMode="External"/><Relationship Id="rId4" Type="http://schemas.openxmlformats.org/officeDocument/2006/relationships/hyperlink" Target="http://900igr.net/kartinki/biologija/stroenie-serdtsa/005-aristotel.html" TargetMode="External"/><Relationship Id="rId9" Type="http://schemas.openxmlformats.org/officeDocument/2006/relationships/hyperlink" Target="http://ru.wikipedia.org/wiki/%CA%E2%E8%ED%F2_%D2%F3%EB%EB%E8%E9_%D6%E8%F6%E5%F0%EE%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otoshops.org/uploads/taginator/Dec-2012/kalendar-fon-dlya-prezentaci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3143248"/>
            <a:ext cx="7058052" cy="2495552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Справедливость</a:t>
            </a:r>
            <a:endParaRPr lang="ru-RU" sz="7200" b="1" dirty="0">
              <a:solidFill>
                <a:srgbClr val="FF0000"/>
              </a:solidFill>
            </a:endParaRPr>
          </a:p>
        </p:txBody>
      </p:sp>
      <p:pic>
        <p:nvPicPr>
          <p:cNvPr id="6" name="Picture 6" descr="http://i038.radikal.ru/1208/d6/36e32f20e13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1714488"/>
            <a:ext cx="5857916" cy="1143008"/>
          </a:xfrm>
          <a:prstGeom prst="rect">
            <a:avLst/>
          </a:prstGeom>
          <a:noFill/>
        </p:spPr>
      </p:pic>
      <p:pic>
        <p:nvPicPr>
          <p:cNvPr id="7" name="Picture 8" descr="http://i052.radikal.ru/1208/27/9d15e84db64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4929198"/>
            <a:ext cx="2000264" cy="164307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1571612"/>
            <a:ext cx="828680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Вспомните,   у вас были ситуации , когда с вами поступили несправедливо ?</a:t>
            </a:r>
            <a:r>
              <a:rPr lang="ru-RU" sz="2400" dirty="0" smtClean="0">
                <a:solidFill>
                  <a:srgbClr val="FF0000"/>
                </a:solidFill>
              </a:rPr>
              <a:t/>
            </a:r>
            <a:br>
              <a:rPr lang="ru-RU" sz="2400" dirty="0" smtClean="0">
                <a:solidFill>
                  <a:srgbClr val="FF0000"/>
                </a:solidFill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8" name="Picture 10" descr="http://s017.radikal.ru/i434/1208/bc/55b9093b2d1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86124"/>
            <a:ext cx="8358214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85720" y="-311796"/>
            <a:ext cx="8858280" cy="7299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solidFill>
                <a:srgbClr val="000000"/>
              </a:solidFill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                                           Сердце подскажет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Дала мама Саше и Жене одну шоколадку на двоих. Разломал ее Саша, да только вот получилось не поровну: одна часть больше другой. Ту, что поменьше, он предложил своему братику, а ту, что побольше, уже собирался в рот поскорее запихнуть. Заметила это мама и строго сказала Саше, что он очень некрасиво поступает.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– Я же поделился и дал Жене его половину.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– Ты поделился, но поделился нечестно, несправедливо.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– Я же не виноват, что шоколадка поровну не сломалась.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– Ты о себе думал, о своем удовольствии, вот и поступил несправедливо.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– А как же тогда справедливо поступить, если кусочки шоколадки неровные?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– А ты сам подумай и спроси у сердца своего, как правильно поступить, – ответила мама, – оно всегда подскажет честное и справедливое решение...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42910" y="1000108"/>
            <a:ext cx="79296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 – Как поступить в данной ситуации справедливо? 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-Что подсказывает вам ваше сердце? </a:t>
            </a:r>
            <a:br>
              <a:rPr lang="ru-RU" sz="2400" dirty="0" smtClean="0">
                <a:solidFill>
                  <a:srgbClr val="0070C0"/>
                </a:solidFill>
              </a:rPr>
            </a:b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2967335"/>
            <a:ext cx="60722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– Почему Саша поступил несправедливо? </a:t>
            </a:r>
          </a:p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4643446"/>
            <a:ext cx="67866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– Если бы вместо шоколадки надо было делить невкусную котлету, какую бы часть Саша отдал Жене?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85786" y="357166"/>
            <a:ext cx="83582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400" b="1" dirty="0" smtClean="0">
                <a:solidFill>
                  <a:srgbClr val="FF0000"/>
                </a:solidFill>
              </a:rPr>
              <a:t>Справедливость </a:t>
            </a:r>
            <a:r>
              <a:rPr lang="ru-RU" sz="2400" dirty="0" smtClean="0">
                <a:solidFill>
                  <a:srgbClr val="002060"/>
                </a:solidFill>
              </a:rPr>
              <a:t>– это честное и правильное отношение (действие, решение), которое подсказывает сердце (чувство справедливости идет от сердца).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643050"/>
            <a:ext cx="857252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Справедливый</a:t>
            </a:r>
            <a:r>
              <a:rPr lang="ru-RU" sz="2400" b="1" dirty="0" smtClean="0"/>
              <a:t> </a:t>
            </a:r>
            <a:r>
              <a:rPr lang="ru-RU" sz="2400" dirty="0" smtClean="0">
                <a:solidFill>
                  <a:srgbClr val="0070C0"/>
                </a:solidFill>
              </a:rPr>
              <a:t>человек умеет поступать так, как велит ему сердце (в согласии с истиной и правдой), даже тогда, когда это ему невыгодно (не в его интересах). Справедливый человек, принимая справедливое решение, думает не о себе (о своей пользе и интересах), а лишь о том, чтобы было честно и правильно. Он поступает по совести, как подсказывает ему сердце.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4143380"/>
            <a:ext cx="86439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Несправедливый </a:t>
            </a:r>
            <a:r>
              <a:rPr lang="ru-RU" sz="2400" dirty="0" smtClean="0"/>
              <a:t>человек часто не умеет поступать (думать, относиться, принимать решение) честно и правильно. Когда ему чего-то хочется (также обида, привязанность, защита своего), он быстро забывает о честности и справедливости, начинает хитрить и делает то, что хочется ему самому (учитывает и руководствуется своими личными интересами и мнениями).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611188" y="3143248"/>
            <a:ext cx="78486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Справедливость</a:t>
            </a:r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 – справедливое отношение к кому-нибудь, беспристрастие.</a:t>
            </a:r>
          </a:p>
          <a:p>
            <a:endParaRPr lang="ru-RU" sz="2400" dirty="0">
              <a:solidFill>
                <a:srgbClr val="002060"/>
              </a:solidFill>
              <a:latin typeface="Arial Black" pitchFamily="34" charset="0"/>
            </a:endParaRPr>
          </a:p>
          <a:p>
            <a:pPr algn="r"/>
            <a:r>
              <a:rPr lang="ru-RU" sz="2000" i="1" dirty="0">
                <a:latin typeface="Arial Black" pitchFamily="34" charset="0"/>
              </a:rPr>
              <a:t>(Толковый словарь С. И. Ожегова)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39750" y="571481"/>
            <a:ext cx="82804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Справедливость</a:t>
            </a:r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 - одна из семи человеческих добродетелей, сложное моральное понятие, означающее совершение поступков по правде, по совести, по правоте, по закону.</a:t>
            </a:r>
          </a:p>
          <a:p>
            <a:endParaRPr lang="ru-RU" sz="2400" dirty="0">
              <a:solidFill>
                <a:srgbClr val="002060"/>
              </a:solidFill>
              <a:latin typeface="Arial Black" pitchFamily="34" charset="0"/>
            </a:endParaRPr>
          </a:p>
          <a:p>
            <a:pPr algn="r"/>
            <a:r>
              <a:rPr lang="ru-RU" sz="2000" i="1" dirty="0">
                <a:latin typeface="Arial Black" pitchFamily="34" charset="0"/>
              </a:rPr>
              <a:t>(Русская энциклопедия)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57214"/>
            <a:ext cx="9144000" cy="721521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571480"/>
            <a:ext cx="62865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</a:t>
            </a:r>
            <a:r>
              <a:rPr lang="ru-RU" sz="3200" b="1" dirty="0" smtClean="0">
                <a:solidFill>
                  <a:srgbClr val="7030A0"/>
                </a:solidFill>
                <a:latin typeface="Arial Black" pitchFamily="34" charset="0"/>
              </a:rPr>
              <a:t>Мудрые мысли.</a:t>
            </a:r>
          </a:p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Если сила соединиться со справедливостью , то что может быть сильнее этого союза.</a:t>
            </a:r>
          </a:p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                 </a:t>
            </a: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Эсхил</a:t>
            </a:r>
          </a:p>
          <a:p>
            <a:endParaRPr lang="ru-RU" dirty="0" smtClean="0">
              <a:solidFill>
                <a:srgbClr val="002060"/>
              </a:solidFill>
              <a:latin typeface="Arial Black" pitchFamily="34" charset="0"/>
            </a:endParaRPr>
          </a:p>
          <a:p>
            <a:endParaRPr lang="ru-RU" dirty="0" smtClean="0">
              <a:solidFill>
                <a:srgbClr val="002060"/>
              </a:solidFill>
              <a:latin typeface="Arial Black" pitchFamily="34" charset="0"/>
            </a:endParaRPr>
          </a:p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  Быть добрым очень легко , быть                                                         справедливым - вот что трудно.</a:t>
            </a:r>
          </a:p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   </a:t>
            </a: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В. Гюго</a:t>
            </a:r>
          </a:p>
          <a:p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Видеть несправедливость и молчать- это значит самому участвовать в ней.</a:t>
            </a:r>
          </a:p>
          <a:p>
            <a:endParaRPr lang="ru-RU" dirty="0" smtClean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                                  </a:t>
            </a:r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Ж.Ж. Руссо</a:t>
            </a:r>
          </a:p>
        </p:txBody>
      </p:sp>
      <p:pic>
        <p:nvPicPr>
          <p:cNvPr id="1026" name="Picture 2" descr="Эсхил - его биография и жизнеописа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571480"/>
            <a:ext cx="1428750" cy="1214446"/>
          </a:xfrm>
          <a:prstGeom prst="rect">
            <a:avLst/>
          </a:prstGeom>
          <a:noFill/>
        </p:spPr>
      </p:pic>
      <p:pic>
        <p:nvPicPr>
          <p:cNvPr id="19458" name="Picture 2" descr="Портрет Гюг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2000240"/>
            <a:ext cx="1857388" cy="1571636"/>
          </a:xfrm>
          <a:prstGeom prst="rect">
            <a:avLst/>
          </a:prstGeom>
          <a:noFill/>
        </p:spPr>
      </p:pic>
      <p:sp>
        <p:nvSpPr>
          <p:cNvPr id="19460" name="AutoShape 4" descr="Ж.-Ж. Русс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Ж.-Ж. Русс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4" name="Picture 8" descr="Ж.-Ж. Русс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4000504"/>
            <a:ext cx="1523994" cy="1500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00562" y="1071546"/>
            <a:ext cx="4143404" cy="3108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Существуют два первоначала справедливости: никому не вредить и приносить пользу обществу.</a:t>
            </a:r>
          </a:p>
          <a:p>
            <a:endParaRPr lang="ru-RU" sz="2800" b="1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Цицерон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28676" name="Picture 4" descr="http://www.artprojekt.ru/library/arthistory1/pic/st077_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071546"/>
            <a:ext cx="3724275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2" descr="Богиня правосудия Фемид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85794"/>
            <a:ext cx="2809878" cy="571504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571868" y="428604"/>
            <a:ext cx="507209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Фемиду изображают с повязкой на глазах, что символизирует беспристрастие</a:t>
            </a:r>
            <a:r>
              <a:rPr lang="ru-RU" sz="2000" b="1" baseline="30000" dirty="0" smtClean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 ,с весами в одной руке и мечом в другой — такое распространённое изображение она получила уже у римлян, заимствовавших её образ у греков в виде </a:t>
            </a:r>
            <a:r>
              <a:rPr lang="ru-RU" sz="2000" b="1" dirty="0" smtClean="0">
                <a:solidFill>
                  <a:srgbClr val="FF0000"/>
                </a:solidFill>
                <a:hlinkClick r:id="rId4" tooltip="Юстиция (богиня)"/>
              </a:rPr>
              <a:t>Юстиции</a:t>
            </a:r>
            <a:r>
              <a:rPr lang="ru-RU" sz="2000" b="1" dirty="0" smtClean="0">
                <a:solidFill>
                  <a:srgbClr val="FF0000"/>
                </a:solidFill>
              </a:rPr>
              <a:t>. Римляне вложили в её правую руку меч вместо </a:t>
            </a:r>
            <a:r>
              <a:rPr lang="ru-RU" sz="2000" b="1" dirty="0" smtClean="0">
                <a:solidFill>
                  <a:srgbClr val="FF0000"/>
                </a:solidFill>
                <a:hlinkClick r:id="rId5" tooltip="Рог изобилия"/>
              </a:rPr>
              <a:t>рога изобилия</a:t>
            </a:r>
            <a:r>
              <a:rPr lang="ru-RU" sz="2000" b="1" dirty="0" smtClean="0">
                <a:solidFill>
                  <a:srgbClr val="FF0000"/>
                </a:solidFill>
              </a:rPr>
              <a:t>, первоначально же у неё не было и повязки, т. е. она изображалась с весами и рогом изобилия.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Весы — древний символ меры и справедливости. На весах правосудия взвешиваются </a:t>
            </a:r>
            <a:r>
              <a:rPr lang="ru-RU" sz="2000" b="1" dirty="0" smtClean="0">
                <a:solidFill>
                  <a:srgbClr val="FF0000"/>
                </a:solidFill>
                <a:hlinkClick r:id="rId6" tooltip="Добро"/>
              </a:rPr>
              <a:t>добро</a:t>
            </a:r>
            <a:r>
              <a:rPr lang="ru-RU" sz="2000" b="1" dirty="0" smtClean="0">
                <a:solidFill>
                  <a:srgbClr val="FF0000"/>
                </a:solidFill>
              </a:rPr>
              <a:t> и </a:t>
            </a:r>
            <a:r>
              <a:rPr lang="ru-RU" sz="2000" b="1" dirty="0" smtClean="0">
                <a:solidFill>
                  <a:srgbClr val="FF0000"/>
                </a:solidFill>
                <a:hlinkClick r:id="rId7" tooltip="Зло"/>
              </a:rPr>
              <a:t>зло</a:t>
            </a:r>
            <a:r>
              <a:rPr lang="ru-RU" sz="2000" b="1" dirty="0" smtClean="0">
                <a:solidFill>
                  <a:srgbClr val="FF0000"/>
                </a:solidFill>
              </a:rPr>
              <a:t>, поступки, совершённые смертными при жизни. Посмертная судьба людей зависела от того, какая чаша перевесит. Рог изобилия в руке Фемиды — символ воздаяния или не воздаяния представшему перед её судом.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29720" cy="6858000"/>
          </a:xfrm>
          <a:prstGeom prst="rect">
            <a:avLst/>
          </a:prstGeom>
          <a:noFill/>
        </p:spPr>
      </p:pic>
      <p:pic>
        <p:nvPicPr>
          <p:cNvPr id="25602" name="Picture 2" descr="http://eurasialand.ru/txt/gusev/images/i_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071546"/>
            <a:ext cx="3143272" cy="4000528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857620" y="785794"/>
            <a:ext cx="50720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latin typeface="Arial Black" pitchFamily="34" charset="0"/>
              </a:rPr>
              <a:t>Справедливость</a:t>
            </a:r>
            <a:r>
              <a:rPr lang="ru-RU" sz="2400" dirty="0">
                <a:solidFill>
                  <a:srgbClr val="002060"/>
                </a:solidFill>
                <a:latin typeface="Arial Black" pitchFamily="34" charset="0"/>
              </a:rPr>
              <a:t> – </a:t>
            </a:r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совершенная добродетель</a:t>
            </a:r>
            <a:endParaRPr lang="ru-RU" sz="2000" i="1" dirty="0">
              <a:latin typeface="Arial Black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000496" y="2234495"/>
            <a:ext cx="4929222" cy="403187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Хорошо рассуждать </a:t>
            </a:r>
            <a:r>
              <a:rPr lang="ru-RU" sz="3200" b="1" dirty="0" smtClean="0">
                <a:solidFill>
                  <a:srgbClr val="0070C0"/>
                </a:solidFill>
              </a:rPr>
              <a:t>о добродетели </a:t>
            </a:r>
            <a:r>
              <a:rPr lang="ru-RU" sz="3200" b="1" dirty="0">
                <a:solidFill>
                  <a:srgbClr val="0070C0"/>
                </a:solidFill>
              </a:rPr>
              <a:t>– </a:t>
            </a:r>
          </a:p>
          <a:p>
            <a:r>
              <a:rPr lang="ru-RU" sz="3200" b="1" dirty="0">
                <a:solidFill>
                  <a:srgbClr val="0070C0"/>
                </a:solidFill>
              </a:rPr>
              <a:t>не значит ещё быть добродетельным, </a:t>
            </a:r>
          </a:p>
          <a:p>
            <a:r>
              <a:rPr lang="ru-RU" sz="3200" b="1" dirty="0">
                <a:solidFill>
                  <a:srgbClr val="0070C0"/>
                </a:solidFill>
              </a:rPr>
              <a:t>а быть справедливым в мыслях - не значит ещё быть справедливым на деле</a:t>
            </a:r>
            <a:r>
              <a:rPr lang="ru-RU" sz="3200" dirty="0"/>
              <a:t>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626" name="Picture 2" descr="http://img1.liveinternet.ru/images/attach/c/1/57/106/57106499_1269868843_629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500042"/>
            <a:ext cx="3786214" cy="6000752"/>
          </a:xfrm>
          <a:prstGeom prst="rect">
            <a:avLst/>
          </a:prstGeom>
          <a:noFill/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357686" y="1165889"/>
            <a:ext cx="478631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0070C0"/>
                </a:solidFill>
                <a:latin typeface="Tahoma" pitchFamily="34" charset="0"/>
                <a:ea typeface="Times New Roman" pitchFamily="18" charset="0"/>
                <a:cs typeface="Tahoma" pitchFamily="34" charset="0"/>
                <a:hlinkClick r:id="rId4"/>
              </a:rPr>
              <a:t>В </a:t>
            </a:r>
            <a:r>
              <a:rPr lang="en-US" sz="2800" dirty="0" smtClean="0">
                <a:solidFill>
                  <a:srgbClr val="0070C0"/>
                </a:solidFill>
                <a:latin typeface="Tahoma" pitchFamily="34" charset="0"/>
                <a:ea typeface="Times New Roman" pitchFamily="18" charset="0"/>
                <a:cs typeface="Tahoma" pitchFamily="34" charset="0"/>
                <a:hlinkClick r:id="rId4"/>
              </a:rPr>
              <a:t>XIX</a:t>
            </a:r>
            <a:r>
              <a:rPr lang="ru-RU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smtClean="0">
                <a:solidFill>
                  <a:srgbClr val="0070C0"/>
                </a:solidFill>
              </a:rPr>
              <a:t>веке дворяне занимали высокое положение в обществе.  Их почитали прежде всего за высокое положение и за богатство , а не заслуги  и выдающиеся способности . Это считалось морально оправданным и справедливым.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50" name="Picture 2" descr="http://demo.8212.ru/foto/4098329180.27402200%20123150165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071546"/>
            <a:ext cx="3429024" cy="500066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857620" y="1500174"/>
            <a:ext cx="528638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ru-RU" sz="2400" dirty="0" smtClean="0">
                <a:solidFill>
                  <a:srgbClr val="0070C0"/>
                </a:solidFill>
                <a:latin typeface="Arial Black" pitchFamily="34" charset="0"/>
              </a:rPr>
              <a:t>У некоторых народов раньше справедливым  считалось</a:t>
            </a:r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«Око за око, зуб за зуб»</a:t>
            </a:r>
          </a:p>
          <a:p>
            <a:r>
              <a:rPr lang="ru-RU" sz="2400" i="1" dirty="0" smtClean="0">
                <a:solidFill>
                  <a:srgbClr val="0070C0"/>
                </a:solidFill>
                <a:latin typeface="Arial Black" pitchFamily="34" charset="0"/>
              </a:rPr>
              <a:t>И сегодня еще существует обычай кровной мести.</a:t>
            </a:r>
            <a:endParaRPr lang="ru-RU" sz="2000" i="1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714375" y="785813"/>
            <a:ext cx="7858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  <a:cs typeface="Arial" charset="0"/>
              </a:rPr>
              <a:t>Признаки справедливости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25" y="2214563"/>
            <a:ext cx="350043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соразмерность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72063" y="2214563"/>
            <a:ext cx="3000375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уравнивание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85875" y="3429000"/>
            <a:ext cx="27860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dirty="0">
                <a:cs typeface="Arial" charset="0"/>
              </a:rPr>
              <a:t>оценка по заслугам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214938" y="3429000"/>
            <a:ext cx="250031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dirty="0">
                <a:cs typeface="Arial" charset="0"/>
              </a:rPr>
              <a:t>«равное </a:t>
            </a:r>
          </a:p>
          <a:p>
            <a:pPr algn="ctr"/>
            <a:r>
              <a:rPr lang="ru-RU" sz="3200" dirty="0">
                <a:cs typeface="Arial" charset="0"/>
              </a:rPr>
              <a:t>за равное»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3071813" y="1643063"/>
            <a:ext cx="642937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286375" y="1643063"/>
            <a:ext cx="571500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2465388" y="3178175"/>
            <a:ext cx="357188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6251588" y="3106735"/>
            <a:ext cx="357188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428596" y="214290"/>
            <a:ext cx="80311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«Моральные правила»</a:t>
            </a:r>
            <a:endParaRPr lang="ru-RU" sz="2000" i="1" dirty="0">
              <a:latin typeface="Arial Black" pitchFamily="34" charset="0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 rot="10800000" flipV="1">
            <a:off x="580996" y="1000494"/>
            <a:ext cx="80311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- Избегать в своих действиях зла( унижения достоинства, обмана и насилия)</a:t>
            </a:r>
            <a:endParaRPr lang="ru-RU" sz="2000" i="1" dirty="0">
              <a:latin typeface="Arial Black" pitchFamily="34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85720" y="1714488"/>
            <a:ext cx="80311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- Стремиться в борьбе с пороками и недостатками, а не с людьми , у которых они есть</a:t>
            </a:r>
            <a:endParaRPr lang="ru-RU" sz="2000" i="1" dirty="0">
              <a:latin typeface="Arial Black" pitchFamily="34" charset="0"/>
            </a:endParaRP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85720" y="2786058"/>
            <a:ext cx="80311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- Признавать правоту других людей, сомневаться в собственной безусловной правоте</a:t>
            </a:r>
            <a:endParaRPr lang="ru-RU" sz="2000" i="1" dirty="0">
              <a:latin typeface="Arial Black" pitchFamily="34" charset="0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 rot="10800000" flipV="1">
            <a:off x="500034" y="4156396"/>
            <a:ext cx="775496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Быть готовым пойти навстречу другому человеку, взглянув на ситуацию  с его точки зрения</a:t>
            </a:r>
            <a:endParaRPr lang="ru-RU" sz="2000" i="1" dirty="0">
              <a:latin typeface="Arial Black" pitchFamily="34" charset="0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357158" y="5214950"/>
            <a:ext cx="80311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  <a:cs typeface="Aharoni" pitchFamily="2" charset="-79"/>
              </a:rPr>
              <a:t>Стремиться найти решение , которое устроило бы всех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571472" y="6072206"/>
            <a:ext cx="80311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Arial" charset="0"/>
                <a:cs typeface="Aharoni" pitchFamily="2" charset="-79"/>
              </a:rPr>
              <a:t>Соблюдение прав других людей;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42976" y="857232"/>
            <a:ext cx="5715024" cy="48320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Таким образом, можно говорить о том, что в сознании людей существуют три различных представления о справедливости:</a:t>
            </a:r>
          </a:p>
          <a:p>
            <a:r>
              <a:rPr lang="ru-RU" sz="2800" dirty="0" smtClean="0">
                <a:solidFill>
                  <a:srgbClr val="0070C0"/>
                </a:solidFill>
              </a:rPr>
              <a:t/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* соответствие действительности;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* хорошее и непредубежденное отношение к людям;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>* исполнение закона.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530" name="Picture 2" descr="http://s.vtambove.ru/localStorage/collection/8c/c8/1c/44/8cc81c44_resizedScaled_659to7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4357694"/>
            <a:ext cx="2500330" cy="2128817"/>
          </a:xfrm>
          <a:prstGeom prst="rect">
            <a:avLst/>
          </a:prstGeom>
          <a:noFill/>
        </p:spPr>
      </p:pic>
      <p:pic>
        <p:nvPicPr>
          <p:cNvPr id="22532" name="Picture 4" descr="http://im7-tub-ru.yandex.net/i?id=274095577-27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986529">
            <a:off x="415955" y="2672910"/>
            <a:ext cx="2167290" cy="2357444"/>
          </a:xfrm>
          <a:prstGeom prst="rect">
            <a:avLst/>
          </a:prstGeom>
          <a:noFill/>
        </p:spPr>
      </p:pic>
      <p:pic>
        <p:nvPicPr>
          <p:cNvPr id="22534" name="Picture 6" descr="http://www.char.ru/books/1835800_Priklyucheniya_CHipollin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988015">
            <a:off x="6443221" y="2616286"/>
            <a:ext cx="2177844" cy="2428892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1857364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85786" y="285728"/>
            <a:ext cx="73581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cs typeface="Arial" charset="0"/>
              </a:rPr>
              <a:t>О каких несправедливых отношениях одних героев к другим рассказывается в сказках?</a:t>
            </a:r>
            <a:endParaRPr lang="ru-RU" sz="3200" b="1" dirty="0">
              <a:solidFill>
                <a:srgbClr val="0070C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4282" y="357166"/>
            <a:ext cx="8472518" cy="1643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Пословицы и поговорки, связанные с понятием «справедливость».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21008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Как аукнется,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5286380" y="1643050"/>
            <a:ext cx="3857620" cy="4483113"/>
          </a:xfrm>
        </p:spPr>
        <p:txBody>
          <a:bodyPr/>
          <a:lstStyle/>
          <a:p>
            <a:r>
              <a:rPr lang="ru-RU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такова ему и плата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2214554"/>
            <a:ext cx="40719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FFC000"/>
                </a:solidFill>
                <a:ea typeface="Times New Roman" pitchFamily="18" charset="0"/>
                <a:cs typeface="Arial" pitchFamily="34" charset="0"/>
              </a:rPr>
              <a:t> </a:t>
            </a:r>
            <a:r>
              <a:rPr lang="ru-RU" sz="2800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Любишь кататься, </a:t>
            </a:r>
            <a:endParaRPr lang="ru-RU" sz="2800" dirty="0">
              <a:solidFill>
                <a:srgbClr val="FFC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3500438"/>
            <a:ext cx="49381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Око за око, 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2857496"/>
            <a:ext cx="32861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Что посеешь, 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4143380"/>
            <a:ext cx="54541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Где справедливость, </a:t>
            </a:r>
            <a:endParaRPr lang="ru-RU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357158" y="4784134"/>
            <a:ext cx="5429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 </a:t>
            </a: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Кто за правое дело стоит,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5286388"/>
            <a:ext cx="30810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92D050"/>
                </a:solidFill>
                <a:ea typeface="Times New Roman" pitchFamily="18" charset="0"/>
                <a:cs typeface="Arial" pitchFamily="34" charset="0"/>
              </a:rPr>
              <a:t> </a:t>
            </a:r>
            <a:r>
              <a:rPr lang="ru-RU" sz="2800" dirty="0" smtClean="0">
                <a:solidFill>
                  <a:srgbClr val="92D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Как нажито, </a:t>
            </a:r>
            <a:endParaRPr lang="ru-RU" sz="2800" dirty="0">
              <a:solidFill>
                <a:srgbClr val="92D05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5929330"/>
            <a:ext cx="39668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Каков работник </a:t>
            </a:r>
            <a:r>
              <a:rPr lang="ru-RU" sz="2800" dirty="0" smtClean="0">
                <a:solidFill>
                  <a:srgbClr val="C00000"/>
                </a:solidFill>
                <a:ea typeface="Times New Roman" pitchFamily="18" charset="0"/>
                <a:cs typeface="Arial" pitchFamily="34" charset="0"/>
              </a:rPr>
              <a:t>—</a:t>
            </a: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72066" y="2143116"/>
            <a:ext cx="33575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2266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так и откликнется</a:t>
            </a:r>
            <a:endParaRPr lang="ru-RU" sz="28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143504" y="2714620"/>
            <a:ext cx="35004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так и прожито</a:t>
            </a:r>
            <a:endParaRPr lang="ru-RU" sz="28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286380" y="4786322"/>
            <a:ext cx="32861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2266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зуб за зуб.</a:t>
            </a:r>
            <a:endParaRPr lang="ru-RU" sz="2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143504" y="3357562"/>
            <a:ext cx="3429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2266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то и пожнёшь</a:t>
            </a:r>
            <a:endParaRPr lang="ru-RU" sz="2800" dirty="0"/>
          </a:p>
        </p:txBody>
      </p:sp>
      <p:sp>
        <p:nvSpPr>
          <p:cNvPr id="21" name="Прямоугольник 20"/>
          <p:cNvSpPr/>
          <p:nvPr/>
        </p:nvSpPr>
        <p:spPr>
          <a:xfrm rot="10800000" flipH="1" flipV="1">
            <a:off x="4572000" y="4071942"/>
            <a:ext cx="3786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2266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там и правда.</a:t>
            </a:r>
            <a:endParaRPr lang="ru-RU" sz="28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072067" y="5929330"/>
            <a:ext cx="40719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тот всегда победит.</a:t>
            </a:r>
            <a:endParaRPr lang="ru-RU" sz="28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000628" y="5357826"/>
            <a:ext cx="4610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2266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люби и саночки возить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5" descr="Картинка 14 из 50656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857364"/>
            <a:ext cx="7929618" cy="3663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002563" y="928670"/>
            <a:ext cx="4212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Домашнее задание.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00298" y="2428868"/>
            <a:ext cx="47863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Прочитать   рассказ, сказку, художественное произведение о несправедливости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  <a:r>
              <a:rPr lang="ru-RU" sz="2400" i="1" dirty="0" smtClean="0"/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Расскажите </a:t>
            </a:r>
            <a:r>
              <a:rPr lang="ru-RU" sz="2400" b="1" dirty="0" smtClean="0">
                <a:solidFill>
                  <a:srgbClr val="002060"/>
                </a:solidFill>
              </a:rPr>
              <a:t>о несправедливом отношении одних героев к другим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500034" y="2856367"/>
            <a:ext cx="821533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заставил задуматься…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-навёл меня на размышления…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узнал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уроке…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-я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считаю нужным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запомнить…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 rot="10800000" flipV="1">
            <a:off x="1928794" y="128964"/>
            <a:ext cx="721520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Рефлексия.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Закончи предложение.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8" name="Picture 6" descr="http://i038.radikal.ru/1208/d6/36e32f20e13c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1714488"/>
            <a:ext cx="2500330" cy="1143008"/>
          </a:xfrm>
          <a:prstGeom prst="rect">
            <a:avLst/>
          </a:prstGeom>
          <a:noFill/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14282" y="2927954"/>
            <a:ext cx="89297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- 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егодня я узнал…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 -было интересно…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1" name="Picture 2" descr="http://s017.radikal.ru/i413/1208/3e/c02e723db8a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2571744"/>
            <a:ext cx="2857520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1" descr="46_1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928802"/>
            <a:ext cx="6697662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2" descr="анимашка спасибо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785794"/>
            <a:ext cx="5429288" cy="1057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proshkolu.ru/content/media/pic/std/1000000/247000/246784-10c52c82d8ed3b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71472" y="2143117"/>
            <a:ext cx="7715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http://go.mail.ru/search_images?q=</a:t>
            </a:r>
            <a:r>
              <a:rPr lang="ru-RU" dirty="0" smtClean="0">
                <a:hlinkClick r:id="rId3"/>
              </a:rPr>
              <a:t>картинка%20дворян&amp;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1643051"/>
            <a:ext cx="78581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http://go.mail.ru/search_images?q=</a:t>
            </a:r>
            <a:r>
              <a:rPr lang="ru-RU" dirty="0" smtClean="0">
                <a:hlinkClick r:id="rId3"/>
              </a:rPr>
              <a:t>картинка%20дворян&amp;</a:t>
            </a: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1285860"/>
            <a:ext cx="8572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http://900igr.net/kartinki/biologija/stroenie-serdtsa/005-aristotel.html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2428868"/>
            <a:ext cx="70009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http://dreamworlds.ru/kartinki/22986-boginja-pravosudija-femida.html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2786058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hlinkClick r:id="rId6"/>
              </a:rPr>
              <a:t>http://ru.wikipedia.org/wiki/%D0%A4%D0%B5%D0%BC%D0%B8%D0%B4%D0%B0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28728" y="3429000"/>
            <a:ext cx="5429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ttp%3A%2F%2Fmaxpark.com%2Fstatic%2Fu%2Farticle_image%2F13%2F06%2F08%2FtmpcU8uHW.jpeg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5786" y="4000504"/>
            <a:ext cx="60722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7"/>
              </a:rPr>
              <a:t>http://yandex.ru/clck/jsredir?from=yandex.ru%3Byandsearch%3Bweb%3B%3B%2Fweb%2Fitem%2Furlnav%2Cpos%2Cp0%2Csource%2Cweb_tdi%2Curl%2Cp1&amp;text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57224" y="4929198"/>
            <a:ext cx="4070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8"/>
              </a:rPr>
              <a:t>ru.</a:t>
            </a:r>
            <a:r>
              <a:rPr lang="en-US" b="1" dirty="0" smtClean="0">
                <a:hlinkClick r:id="rId8"/>
              </a:rPr>
              <a:t>wikipedia</a:t>
            </a:r>
            <a:r>
              <a:rPr lang="en-US" dirty="0" smtClean="0">
                <a:hlinkClick r:id="rId8"/>
              </a:rPr>
              <a:t>.org</a:t>
            </a:r>
            <a:r>
              <a:rPr lang="en-US" dirty="0" smtClean="0"/>
              <a:t>›</a:t>
            </a:r>
            <a:r>
              <a:rPr lang="ru-RU" u="sng" dirty="0" smtClean="0">
                <a:hlinkClick r:id="rId9"/>
              </a:rPr>
              <a:t>Квинт Туллий </a:t>
            </a:r>
            <a:r>
              <a:rPr lang="ru-RU" b="1" u="sng" dirty="0" smtClean="0">
                <a:hlinkClick r:id="rId9"/>
              </a:rPr>
              <a:t>Цицерон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5429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Источник:</a:t>
            </a:r>
            <a:r>
              <a:rPr lang="ru-RU" u="sng" dirty="0" err="1" smtClean="0">
                <a:hlinkClick r:id="rId10"/>
              </a:rPr>
              <a:t>http</a:t>
            </a:r>
            <a:r>
              <a:rPr lang="ru-RU" u="sng" dirty="0" smtClean="0">
                <a:hlinkClick r:id="rId10"/>
              </a:rPr>
              <a:t>://</a:t>
            </a:r>
            <a:r>
              <a:rPr lang="ru-RU" u="sng" dirty="0" err="1" smtClean="0">
                <a:hlinkClick r:id="rId10"/>
              </a:rPr>
              <a:t>www.aphorisme.ru</a:t>
            </a:r>
            <a:r>
              <a:rPr lang="ru-RU" u="sng" dirty="0" smtClean="0">
                <a:hlinkClick r:id="rId10"/>
              </a:rPr>
              <a:t>/</a:t>
            </a:r>
            <a:r>
              <a:rPr lang="ru-RU" u="sng" dirty="0" err="1" smtClean="0">
                <a:hlinkClick r:id="rId10"/>
              </a:rPr>
              <a:t>about-authors</a:t>
            </a:r>
            <a:r>
              <a:rPr lang="ru-RU" u="sng" dirty="0" smtClean="0">
                <a:hlinkClick r:id="rId10"/>
              </a:rPr>
              <a:t>/</a:t>
            </a:r>
            <a:r>
              <a:rPr lang="ru-RU" u="sng" dirty="0" err="1" smtClean="0">
                <a:hlinkClick r:id="rId10"/>
              </a:rPr>
              <a:t>eshil</a:t>
            </a:r>
            <a:r>
              <a:rPr lang="ru-RU" u="sng" dirty="0" smtClean="0">
                <a:hlinkClick r:id="rId10"/>
              </a:rPr>
              <a:t>/?q=4472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536</Words>
  <Application>Microsoft Office PowerPoint</Application>
  <PresentationFormat>Экран (4:3)</PresentationFormat>
  <Paragraphs>103</Paragraphs>
  <Slides>21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Пословицы и поговорки, связанные с понятием «справедливость». 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Школа 48</cp:lastModifiedBy>
  <cp:revision>72</cp:revision>
  <dcterms:created xsi:type="dcterms:W3CDTF">2014-03-30T07:26:15Z</dcterms:created>
  <dcterms:modified xsi:type="dcterms:W3CDTF">2014-04-03T04:26:05Z</dcterms:modified>
</cp:coreProperties>
</file>