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99B7E-0297-4100-B45B-E81D6A6B1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DA1936-1052-416C-9A4A-2DAA93A14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CC5158-EB4E-4E8E-A800-41380528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961E13-8795-4E34-B0BB-5E11B3F64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1964C0-E05B-45F6-98DE-EF1F2FED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837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43F1C-EEAD-4BC6-ADB2-5B8380FF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DD6710-59DF-40ED-81CA-92DF292FA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DC545B-AE35-465B-A1C2-010E0506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A92C92-D181-48BD-A53E-D27B2239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D0D24-A891-4DE1-B78B-EB797CC9D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75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133EF1-EF83-4C10-8293-690BBF01D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CEA9EF-EF0F-43B0-8BBF-BBC79707B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BB6C5-5162-447A-B9D1-C3ABA35B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3A8B55-3DE9-4796-B1E2-1306A1C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B319E-3F65-4633-973F-7A75829E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60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826E5-4F15-45A4-A918-4CF9C5B7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3DA0B6-AE9E-4E2F-B519-A77FD7F48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A86712-3679-419D-9723-5BD96BD01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F0676D-620D-4124-93D8-9EFAE83E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97E4A-BF02-469F-B507-4D9292570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269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E3BCA0-9D3A-4F78-B4DA-55119B68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E7B753-CE38-4F14-BB26-355420A11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EC272-8A35-4999-B720-FC08F267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15EBB-D931-4E9F-A4D4-BBABEFA5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CDE92-6BBB-4C2D-AB20-B0221450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440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BD120-A51F-4AD0-960A-863FB411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CF36B9-606E-48CF-8A5A-B413E1858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92D4DE-2DC6-4BF8-8E74-58BD9CE8B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56598D-3B48-4FAE-A443-361056AD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58C773-FB8E-4D6B-9647-6D3DE0F60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42568-5CE2-448D-96C1-AC222938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767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B6226-C6B9-4BB5-B1C9-1DD66DDF5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5BF24A-AB1C-4E0E-8EF7-1AC9AF91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837836-D3FB-4754-BF32-E47454850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6EFA80-2C80-410D-92B9-3754F2F13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A68033-CB9A-4979-ABA1-62214BD5D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15F1D2-8904-48CA-917D-D6EE73DC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AC48FD-0E54-4FBA-A15A-E4233D29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A08E4D-C29D-44AA-AADE-0B7EDF7B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721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60402-70D4-4C1E-9F44-04D9FD3D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74CF82-9FC0-4544-8C56-1EFBBB1A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8A3B4C-9FAB-4795-82DF-CBDE5595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581C4-FE55-4BAF-B756-4D832D90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63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CE64E6-B9BD-42AE-9BE7-D6519EF1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CD2B68-2619-4D79-8E8D-CE8B2B006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E48FF0-F54B-4256-8D29-D10E0A2D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005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AC1D7-FFEB-4827-A938-C780C2BC3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7CA63-E27B-46A8-95CE-A4099DDF0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608FE7-BC4F-40B8-977D-6A910C4CE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DD9F37-8ED8-4A84-93EE-DC452FCE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514EF9-69C8-4DFA-97AC-A987EDF6A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F770A5-88C1-41F0-9F28-D427099D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585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BB16D-5BA9-4688-AA12-C33682C4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E7AB29-E56C-4FAF-A185-F9632AD5E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BE227A-4092-4158-BB16-037F88B3C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81B978-E8D1-4BF3-B5DE-9478780C2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00E22C-AD8C-4AFA-8BB5-6FFEA6C57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326C5-6ABC-4EC8-A72E-E01515CF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916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ADD15-CAC2-478B-945E-D008D091D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BB3ACC-DA6E-4C17-A29A-8B1B78C79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65A31-07AB-4BA8-9DD3-097FDACA3B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231D-5E02-4DCF-BE00-7DA0ADB2339A}" type="datetimeFigureOut">
              <a:rPr lang="uk-UA" smtClean="0"/>
              <a:t>08.03.2023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D64CA8-D5DF-4F11-B002-F24E4F228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85D3B-3361-49C7-A521-CE18F06F9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4ADA-106F-4558-8C2D-58FE387E5B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84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E536A1-B017-429F-9EEB-4F54DA2B6031}"/>
              </a:ext>
            </a:extLst>
          </p:cNvPr>
          <p:cNvSpPr/>
          <p:nvPr/>
        </p:nvSpPr>
        <p:spPr>
          <a:xfrm>
            <a:off x="0" y="914400"/>
            <a:ext cx="12192000" cy="4603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014B-6E96-4904-83C1-4AEDBD2A1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2141" y="1365132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5400" dirty="0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Звичаї римлян у </a:t>
            </a:r>
            <a:r>
              <a:rPr lang="ru-RU" sz="5400" dirty="0" err="1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період</a:t>
            </a:r>
            <a:r>
              <a:rPr lang="ru-RU" sz="5400" dirty="0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 </a:t>
            </a:r>
            <a:r>
              <a:rPr lang="ru-RU" sz="5400" dirty="0" err="1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Республіки</a:t>
            </a:r>
            <a:endParaRPr lang="uk-UA" sz="5400" dirty="0">
              <a:latin typeface="Century Gothic" panose="020B0502020202020204" pitchFamily="34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1A774-636E-412C-BE91-28EDBA166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5951" y="3862233"/>
            <a:ext cx="8103220" cy="1655762"/>
          </a:xfrm>
        </p:spPr>
        <p:txBody>
          <a:bodyPr/>
          <a:lstStyle/>
          <a:p>
            <a:r>
              <a:rPr lang="uk-UA" dirty="0"/>
              <a:t>Презентацію підготувала учениця 6- класу Прізвище Ім’я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6FEC016-A6DC-49DB-B530-A3D222DFD4DD}"/>
              </a:ext>
            </a:extLst>
          </p:cNvPr>
          <p:cNvGrpSpPr/>
          <p:nvPr/>
        </p:nvGrpSpPr>
        <p:grpSpPr>
          <a:xfrm>
            <a:off x="-37171" y="316853"/>
            <a:ext cx="4869366" cy="6541147"/>
            <a:chOff x="-189572" y="-356839"/>
            <a:chExt cx="5675972" cy="7350180"/>
          </a:xfrm>
        </p:grpSpPr>
        <p:pic>
          <p:nvPicPr>
            <p:cNvPr id="6" name="Picture 2" descr="undefined">
              <a:extLst>
                <a:ext uri="{FF2B5EF4-FFF2-40B4-BE49-F238E27FC236}">
                  <a16:creationId xmlns:a16="http://schemas.microsoft.com/office/drawing/2014/main" id="{13586946-27F3-468A-A8D3-0ECF44D88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572" y="-356839"/>
              <a:ext cx="5675972" cy="735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085B1E57-842D-49FC-A233-969F68F2F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-110749"/>
              <a:ext cx="52959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483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E536A1-B017-429F-9EEB-4F54DA2B6031}"/>
              </a:ext>
            </a:extLst>
          </p:cNvPr>
          <p:cNvSpPr/>
          <p:nvPr/>
        </p:nvSpPr>
        <p:spPr>
          <a:xfrm rot="5400000">
            <a:off x="51369" y="884663"/>
            <a:ext cx="12192000" cy="4603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014B-6E96-4904-83C1-4AEDBD2A1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91830" y="-1382355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5400" dirty="0" err="1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Релігія</a:t>
            </a:r>
            <a:endParaRPr lang="uk-UA" sz="5400" dirty="0">
              <a:latin typeface="Century Gothic" panose="020B0502020202020204" pitchFamily="34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1A774-636E-412C-BE91-28EDBA166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3385" y="1224247"/>
            <a:ext cx="3977269" cy="3853275"/>
          </a:xfrm>
        </p:spPr>
        <p:txBody>
          <a:bodyPr>
            <a:normAutofit/>
          </a:bodyPr>
          <a:lstStyle/>
          <a:p>
            <a:r>
              <a:rPr lang="uk-UA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У житті римської громадянської общини велику роль відігравали релігія та звичаї. Кожен був зобов’язаний брати участь в обрядах своєї фамілії та громадянської общини. Римські боги були дуже схожі на грецьких: їх навіть називали і латинськими, і грецькими іменами.</a:t>
            </a:r>
            <a:endParaRPr lang="uk-UA" sz="20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6FEC016-A6DC-49DB-B530-A3D222DFD4DD}"/>
              </a:ext>
            </a:extLst>
          </p:cNvPr>
          <p:cNvGrpSpPr/>
          <p:nvPr/>
        </p:nvGrpSpPr>
        <p:grpSpPr>
          <a:xfrm>
            <a:off x="-6861196" y="-188555"/>
            <a:ext cx="4869366" cy="6541147"/>
            <a:chOff x="-189572" y="-356839"/>
            <a:chExt cx="5675972" cy="7350180"/>
          </a:xfrm>
        </p:grpSpPr>
        <p:pic>
          <p:nvPicPr>
            <p:cNvPr id="6" name="Picture 2" descr="undefined">
              <a:extLst>
                <a:ext uri="{FF2B5EF4-FFF2-40B4-BE49-F238E27FC236}">
                  <a16:creationId xmlns:a16="http://schemas.microsoft.com/office/drawing/2014/main" id="{13586946-27F3-468A-A8D3-0ECF44D88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572" y="-356839"/>
              <a:ext cx="5675972" cy="735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085B1E57-842D-49FC-A233-969F68F2F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-110749"/>
              <a:ext cx="52959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Картинки богов древней греции - 74 фото">
            <a:extLst>
              <a:ext uri="{FF2B5EF4-FFF2-40B4-BE49-F238E27FC236}">
                <a16:creationId xmlns:a16="http://schemas.microsoft.com/office/drawing/2014/main" id="{932383D4-304E-4785-829C-F3C60EC7A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4" b="89798" l="2250" r="90000">
                        <a14:foregroundMark x1="14500" y1="5967" x2="15333" y2="12416"/>
                        <a14:foregroundMark x1="6500" y1="29163" x2="6500" y2="36189"/>
                        <a14:foregroundMark x1="6500" y1="36189" x2="8417" y2="39846"/>
                        <a14:foregroundMark x1="4833" y1="31665" x2="2333" y2="34552"/>
                        <a14:foregroundMark x1="18250" y1="41771" x2="18250" y2="41771"/>
                        <a14:foregroundMark x1="20417" y1="8181" x2="20417" y2="8181"/>
                        <a14:foregroundMark x1="21333" y1="5967" x2="21333" y2="5967"/>
                        <a14:foregroundMark x1="21833" y1="5294" x2="21833" y2="5294"/>
                        <a14:backgroundMark x1="9750" y1="42156" x2="9750" y2="42156"/>
                        <a14:backgroundMark x1="11000" y1="19827" x2="11000" y2="19827"/>
                        <a14:backgroundMark x1="10583" y1="20885" x2="10583" y2="20885"/>
                        <a14:backgroundMark x1="10250" y1="22425" x2="10250" y2="22425"/>
                        <a14:backgroundMark x1="9667" y1="23965" x2="9667" y2="23965"/>
                        <a14:backgroundMark x1="16917" y1="39461" x2="16917" y2="39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6" r="73889" b="51616"/>
          <a:stretch/>
        </p:blipFill>
        <p:spPr bwMode="auto">
          <a:xfrm>
            <a:off x="248134" y="759540"/>
            <a:ext cx="3741344" cy="58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богов древней греции - 74 фото">
            <a:extLst>
              <a:ext uri="{FF2B5EF4-FFF2-40B4-BE49-F238E27FC236}">
                <a16:creationId xmlns:a16="http://schemas.microsoft.com/office/drawing/2014/main" id="{844118BF-1465-4E32-93BC-11B300253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7" b="98364" l="10000" r="90000">
                        <a14:foregroundMark x1="34833" y1="94129" x2="35750" y2="67469"/>
                        <a14:foregroundMark x1="35750" y1="67469" x2="32833" y2="60346"/>
                        <a14:foregroundMark x1="32833" y1="60346" x2="32833" y2="60250"/>
                        <a14:foregroundMark x1="32333" y1="62656" x2="32500" y2="75553"/>
                        <a14:foregroundMark x1="29250" y1="58903" x2="29250" y2="58903"/>
                        <a14:foregroundMark x1="26750" y1="53802" x2="26750" y2="53802"/>
                        <a14:foregroundMark x1="42250" y1="98364" x2="42250" y2="98364"/>
                        <a14:backgroundMark x1="11250" y1="9336" x2="16000" y2="42156"/>
                        <a14:backgroundMark x1="16000" y1="42156" x2="16000" y2="42060"/>
                        <a14:backgroundMark x1="17667" y1="13186" x2="18417" y2="34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50421" r="54578"/>
          <a:stretch/>
        </p:blipFill>
        <p:spPr bwMode="auto">
          <a:xfrm>
            <a:off x="8878803" y="359706"/>
            <a:ext cx="3065063" cy="59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09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E536A1-B017-429F-9EEB-4F54DA2B6031}"/>
              </a:ext>
            </a:extLst>
          </p:cNvPr>
          <p:cNvSpPr/>
          <p:nvPr/>
        </p:nvSpPr>
        <p:spPr>
          <a:xfrm rot="5400000">
            <a:off x="-3048001" y="138460"/>
            <a:ext cx="12192000" cy="609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014B-6E96-4904-83C1-4AEDBD2A1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45393" y="-1382355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5400" dirty="0" err="1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Релігія</a:t>
            </a:r>
            <a:endParaRPr lang="uk-UA" sz="5400" dirty="0">
              <a:latin typeface="Century Gothic" panose="020B0502020202020204" pitchFamily="34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1A774-636E-412C-BE91-28EDBA166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884" y="1150917"/>
            <a:ext cx="4823294" cy="5852754"/>
          </a:xfrm>
        </p:spPr>
        <p:txBody>
          <a:bodyPr>
            <a:noAutofit/>
          </a:bodyPr>
          <a:lstStyle/>
          <a:p>
            <a:pPr algn="l"/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Г</a:t>
            </a:r>
            <a:r>
              <a:rPr lang="uk-UA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оловним богом римлян був Юпітер (у греків – Зевс). Він вважався божеством денного світла та блискавки. На честь Юпітера римляни влаштовували Великі Римські ігри, які проходили щороку. У цирку, розташованому в долині між </a:t>
            </a:r>
            <a:r>
              <a:rPr lang="uk-UA" sz="20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Палатинським</a:t>
            </a:r>
            <a:r>
              <a:rPr lang="uk-UA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та </a:t>
            </a:r>
            <a:r>
              <a:rPr lang="uk-UA" sz="20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Авентинським</a:t>
            </a:r>
            <a:r>
              <a:rPr lang="uk-UA" sz="20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пагорбами, проводили змагання атлетів і колісниць. Із часом храм Юпітера на Капітолії став головним храмом Рима. Бокові приміщення в храмі присвячувалися дружині та доньці Юпітера – богиням Юноні та Мінерві.</a:t>
            </a:r>
            <a:endParaRPr lang="uk-UA" sz="20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6FEC016-A6DC-49DB-B530-A3D222DFD4DD}"/>
              </a:ext>
            </a:extLst>
          </p:cNvPr>
          <p:cNvGrpSpPr/>
          <p:nvPr/>
        </p:nvGrpSpPr>
        <p:grpSpPr>
          <a:xfrm>
            <a:off x="-6861196" y="-188555"/>
            <a:ext cx="4869366" cy="6541147"/>
            <a:chOff x="-189572" y="-356839"/>
            <a:chExt cx="5675972" cy="7350180"/>
          </a:xfrm>
        </p:grpSpPr>
        <p:pic>
          <p:nvPicPr>
            <p:cNvPr id="6" name="Picture 2" descr="undefined">
              <a:extLst>
                <a:ext uri="{FF2B5EF4-FFF2-40B4-BE49-F238E27FC236}">
                  <a16:creationId xmlns:a16="http://schemas.microsoft.com/office/drawing/2014/main" id="{13586946-27F3-468A-A8D3-0ECF44D88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572" y="-356839"/>
              <a:ext cx="5675972" cy="735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085B1E57-842D-49FC-A233-969F68F2F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-110749"/>
              <a:ext cx="52959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Картинки богов древней греции - 74 фото">
            <a:extLst>
              <a:ext uri="{FF2B5EF4-FFF2-40B4-BE49-F238E27FC236}">
                <a16:creationId xmlns:a16="http://schemas.microsoft.com/office/drawing/2014/main" id="{932383D4-304E-4785-829C-F3C60EC7A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4" b="89798" l="2250" r="90000">
                        <a14:foregroundMark x1="14500" y1="5967" x2="15333" y2="12416"/>
                        <a14:foregroundMark x1="6500" y1="29163" x2="6500" y2="36189"/>
                        <a14:foregroundMark x1="6500" y1="36189" x2="8417" y2="39846"/>
                        <a14:foregroundMark x1="4833" y1="31665" x2="2333" y2="34552"/>
                        <a14:foregroundMark x1="18250" y1="41771" x2="18250" y2="41771"/>
                        <a14:foregroundMark x1="20417" y1="8181" x2="20417" y2="8181"/>
                        <a14:foregroundMark x1="21333" y1="5967" x2="21333" y2="5967"/>
                        <a14:foregroundMark x1="21833" y1="5294" x2="21833" y2="5294"/>
                        <a14:backgroundMark x1="9750" y1="42156" x2="9750" y2="42156"/>
                        <a14:backgroundMark x1="11000" y1="19827" x2="11000" y2="19827"/>
                        <a14:backgroundMark x1="10583" y1="20885" x2="10583" y2="20885"/>
                        <a14:backgroundMark x1="10250" y1="22425" x2="10250" y2="22425"/>
                        <a14:backgroundMark x1="9667" y1="23965" x2="9667" y2="23965"/>
                        <a14:backgroundMark x1="16917" y1="39461" x2="16917" y2="39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6" r="73889" b="51616"/>
          <a:stretch/>
        </p:blipFill>
        <p:spPr bwMode="auto">
          <a:xfrm>
            <a:off x="492683" y="-5900071"/>
            <a:ext cx="3741344" cy="58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богов древней греции - 74 фото">
            <a:extLst>
              <a:ext uri="{FF2B5EF4-FFF2-40B4-BE49-F238E27FC236}">
                <a16:creationId xmlns:a16="http://schemas.microsoft.com/office/drawing/2014/main" id="{844118BF-1465-4E32-93BC-11B300253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7" b="98364" l="10000" r="90000">
                        <a14:foregroundMark x1="34833" y1="94129" x2="35750" y2="67469"/>
                        <a14:foregroundMark x1="35750" y1="67469" x2="32833" y2="60346"/>
                        <a14:foregroundMark x1="32833" y1="60346" x2="32833" y2="60250"/>
                        <a14:foregroundMark x1="32333" y1="62656" x2="32500" y2="75553"/>
                        <a14:foregroundMark x1="29250" y1="58903" x2="29250" y2="58903"/>
                        <a14:foregroundMark x1="26750" y1="53802" x2="26750" y2="53802"/>
                        <a14:foregroundMark x1="42250" y1="98364" x2="42250" y2="98364"/>
                        <a14:backgroundMark x1="11250" y1="9336" x2="16000" y2="42156"/>
                        <a14:backgroundMark x1="16000" y1="42156" x2="16000" y2="42060"/>
                        <a14:backgroundMark x1="17667" y1="13186" x2="18417" y2="34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50421" r="54578"/>
          <a:stretch/>
        </p:blipFill>
        <p:spPr bwMode="auto">
          <a:xfrm>
            <a:off x="8889436" y="6858000"/>
            <a:ext cx="3065063" cy="59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богов древней греции - 74 фото">
            <a:extLst>
              <a:ext uri="{FF2B5EF4-FFF2-40B4-BE49-F238E27FC236}">
                <a16:creationId xmlns:a16="http://schemas.microsoft.com/office/drawing/2014/main" id="{9C0B0625-6C48-4833-AFCA-1BC825123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1" b="96728" l="2000" r="90000">
                        <a14:foregroundMark x1="14250" y1="60635" x2="15083" y2="88354"/>
                        <a14:foregroundMark x1="2167" y1="72570" x2="2000" y2="72281"/>
                        <a14:foregroundMark x1="18917" y1="90664" x2="18917" y2="90664"/>
                        <a14:foregroundMark x1="18417" y1="96728" x2="15583" y2="89028"/>
                        <a14:foregroundMark x1="15583" y1="89028" x2="15750" y2="80173"/>
                        <a14:foregroundMark x1="15750" y1="80173" x2="14083" y2="80654"/>
                        <a14:foregroundMark x1="14417" y1="85082" x2="11333" y2="94225"/>
                        <a14:foregroundMark x1="11333" y1="94225" x2="11417" y2="95380"/>
                        <a14:foregroundMark x1="7250" y1="58807" x2="7250" y2="58807"/>
                        <a14:foregroundMark x1="12667" y1="58422" x2="12667" y2="58422"/>
                        <a14:backgroundMark x1="13333" y1="8566" x2="16667" y2="43696"/>
                        <a14:backgroundMark x1="16667" y1="43696" x2="16667" y2="43696"/>
                        <a14:backgroundMark x1="21083" y1="14148" x2="10083" y2="49278"/>
                        <a14:backgroundMark x1="21667" y1="16747" x2="14083" y2="47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06" r="76616"/>
          <a:stretch/>
        </p:blipFill>
        <p:spPr bwMode="auto">
          <a:xfrm>
            <a:off x="7260081" y="-287519"/>
            <a:ext cx="3946635" cy="71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18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E536A1-B017-429F-9EEB-4F54DA2B6031}"/>
              </a:ext>
            </a:extLst>
          </p:cNvPr>
          <p:cNvSpPr/>
          <p:nvPr/>
        </p:nvSpPr>
        <p:spPr>
          <a:xfrm rot="5400000">
            <a:off x="3106660" y="-63559"/>
            <a:ext cx="12192000" cy="609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014B-6E96-4904-83C1-4AEDBD2A1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629" y="-1573741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5400" dirty="0" err="1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Релігія</a:t>
            </a:r>
            <a:endParaRPr lang="uk-UA" sz="5400" dirty="0">
              <a:latin typeface="Century Gothic" panose="020B0502020202020204" pitchFamily="34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1A774-636E-412C-BE91-28EDBA166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789" y="909552"/>
            <a:ext cx="5164862" cy="5852754"/>
          </a:xfrm>
        </p:spPr>
        <p:txBody>
          <a:bodyPr>
            <a:noAutofit/>
          </a:bodyPr>
          <a:lstStyle/>
          <a:p>
            <a:pPr algn="l"/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Діва Мінерва (грецька Афіна) була покровителькою наук, </a:t>
            </a:r>
            <a:r>
              <a:rPr lang="uk-UA" sz="2000" dirty="0" err="1">
                <a:solidFill>
                  <a:srgbClr val="212121"/>
                </a:solidFill>
                <a:latin typeface="Open Sans" panose="020B0606030504020204" pitchFamily="34" charset="0"/>
              </a:rPr>
              <a:t>ремесел</a:t>
            </a:r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, мистецтва. Юнона[1] (грецька Гера) була богинею одружених жінок. На її честь 1 березня відзначали свято – </a:t>
            </a:r>
            <a:r>
              <a:rPr lang="uk-UA" sz="2000" dirty="0" err="1">
                <a:solidFill>
                  <a:srgbClr val="212121"/>
                </a:solidFill>
                <a:latin typeface="Open Sans" panose="020B0606030504020204" pitchFamily="34" charset="0"/>
              </a:rPr>
              <a:t>матроналії</a:t>
            </a:r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.</a:t>
            </a:r>
          </a:p>
          <a:p>
            <a:pPr algn="l"/>
            <a:endParaRPr lang="uk-UA" sz="2000" dirty="0">
              <a:solidFill>
                <a:srgbClr val="212121"/>
              </a:solidFill>
              <a:latin typeface="Open Sans" panose="020B0606030504020204" pitchFamily="34" charset="0"/>
            </a:endParaRPr>
          </a:p>
          <a:p>
            <a:pPr algn="l"/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Селяни вшановували богів землеробства. Господаркою хлібних полів була Церера (грецька Деметра), богом вина – </a:t>
            </a:r>
            <a:r>
              <a:rPr lang="uk-UA" sz="2000" dirty="0" err="1">
                <a:solidFill>
                  <a:srgbClr val="212121"/>
                </a:solidFill>
                <a:latin typeface="Open Sans" panose="020B0606030504020204" pitchFamily="34" charset="0"/>
              </a:rPr>
              <a:t>Лібер</a:t>
            </a:r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 (грецький Діоніс). Богиня Діана (грецька Артеміда </a:t>
            </a:r>
            <a:r>
              <a:rPr lang="uk-UA" sz="2000" dirty="0" err="1">
                <a:solidFill>
                  <a:srgbClr val="212121"/>
                </a:solidFill>
                <a:latin typeface="Open Sans" panose="020B0606030504020204" pitchFamily="34" charset="0"/>
              </a:rPr>
              <a:t>Ефеська</a:t>
            </a:r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) вважалася покровителькою всіх латинян і захисницею простих людей – плебеїв і навіть рабів. Храм Діани на </a:t>
            </a:r>
            <a:r>
              <a:rPr lang="uk-UA" sz="2000" dirty="0" err="1">
                <a:solidFill>
                  <a:srgbClr val="212121"/>
                </a:solidFill>
                <a:latin typeface="Open Sans" panose="020B0606030504020204" pitchFamily="34" charset="0"/>
              </a:rPr>
              <a:t>Авентині</a:t>
            </a:r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 був притулком для рабів-утікачів.</a:t>
            </a:r>
            <a:endParaRPr lang="uk-UA" sz="20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6FEC016-A6DC-49DB-B530-A3D222DFD4DD}"/>
              </a:ext>
            </a:extLst>
          </p:cNvPr>
          <p:cNvGrpSpPr/>
          <p:nvPr/>
        </p:nvGrpSpPr>
        <p:grpSpPr>
          <a:xfrm>
            <a:off x="-6861196" y="-188555"/>
            <a:ext cx="4869366" cy="6541147"/>
            <a:chOff x="-189572" y="-356839"/>
            <a:chExt cx="5675972" cy="7350180"/>
          </a:xfrm>
        </p:grpSpPr>
        <p:pic>
          <p:nvPicPr>
            <p:cNvPr id="6" name="Picture 2" descr="undefined">
              <a:extLst>
                <a:ext uri="{FF2B5EF4-FFF2-40B4-BE49-F238E27FC236}">
                  <a16:creationId xmlns:a16="http://schemas.microsoft.com/office/drawing/2014/main" id="{13586946-27F3-468A-A8D3-0ECF44D88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572" y="-356839"/>
              <a:ext cx="5675972" cy="735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085B1E57-842D-49FC-A233-969F68F2F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-110749"/>
              <a:ext cx="52959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Картинки богов древней греции - 74 фото">
            <a:extLst>
              <a:ext uri="{FF2B5EF4-FFF2-40B4-BE49-F238E27FC236}">
                <a16:creationId xmlns:a16="http://schemas.microsoft.com/office/drawing/2014/main" id="{932383D4-304E-4785-829C-F3C60EC7A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4" b="89798" l="2250" r="90000">
                        <a14:foregroundMark x1="14500" y1="5967" x2="15333" y2="12416"/>
                        <a14:foregroundMark x1="6500" y1="29163" x2="6500" y2="36189"/>
                        <a14:foregroundMark x1="6500" y1="36189" x2="8417" y2="39846"/>
                        <a14:foregroundMark x1="4833" y1="31665" x2="2333" y2="34552"/>
                        <a14:foregroundMark x1="18250" y1="41771" x2="18250" y2="41771"/>
                        <a14:foregroundMark x1="20417" y1="8181" x2="20417" y2="8181"/>
                        <a14:foregroundMark x1="21333" y1="5967" x2="21333" y2="5967"/>
                        <a14:foregroundMark x1="21833" y1="5294" x2="21833" y2="5294"/>
                        <a14:backgroundMark x1="9750" y1="42156" x2="9750" y2="42156"/>
                        <a14:backgroundMark x1="11000" y1="19827" x2="11000" y2="19827"/>
                        <a14:backgroundMark x1="10583" y1="20885" x2="10583" y2="20885"/>
                        <a14:backgroundMark x1="10250" y1="22425" x2="10250" y2="22425"/>
                        <a14:backgroundMark x1="9667" y1="23965" x2="9667" y2="23965"/>
                        <a14:backgroundMark x1="16917" y1="39461" x2="16917" y2="39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6" r="73889" b="51616"/>
          <a:stretch/>
        </p:blipFill>
        <p:spPr bwMode="auto">
          <a:xfrm>
            <a:off x="492683" y="-5900071"/>
            <a:ext cx="3741344" cy="58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богов древней греции - 74 фото">
            <a:extLst>
              <a:ext uri="{FF2B5EF4-FFF2-40B4-BE49-F238E27FC236}">
                <a16:creationId xmlns:a16="http://schemas.microsoft.com/office/drawing/2014/main" id="{844118BF-1465-4E32-93BC-11B300253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7" b="98364" l="10000" r="90000">
                        <a14:foregroundMark x1="34833" y1="94129" x2="35750" y2="67469"/>
                        <a14:foregroundMark x1="35750" y1="67469" x2="32833" y2="60346"/>
                        <a14:foregroundMark x1="32833" y1="60346" x2="32833" y2="60250"/>
                        <a14:foregroundMark x1="32333" y1="62656" x2="32500" y2="75553"/>
                        <a14:foregroundMark x1="29250" y1="58903" x2="29250" y2="58903"/>
                        <a14:foregroundMark x1="26750" y1="53802" x2="26750" y2="53802"/>
                        <a14:foregroundMark x1="42250" y1="98364" x2="42250" y2="98364"/>
                        <a14:backgroundMark x1="11250" y1="9336" x2="16000" y2="42156"/>
                        <a14:backgroundMark x1="16000" y1="42156" x2="16000" y2="42060"/>
                        <a14:backgroundMark x1="17667" y1="13186" x2="18417" y2="34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50421" r="54578"/>
          <a:stretch/>
        </p:blipFill>
        <p:spPr bwMode="auto">
          <a:xfrm>
            <a:off x="8889436" y="6858000"/>
            <a:ext cx="3065063" cy="59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богов древней греции - 74 фото">
            <a:extLst>
              <a:ext uri="{FF2B5EF4-FFF2-40B4-BE49-F238E27FC236}">
                <a16:creationId xmlns:a16="http://schemas.microsoft.com/office/drawing/2014/main" id="{9C0B0625-6C48-4833-AFCA-1BC825123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1" b="96728" l="2000" r="90000">
                        <a14:foregroundMark x1="14250" y1="60635" x2="15083" y2="88354"/>
                        <a14:foregroundMark x1="2167" y1="72570" x2="2000" y2="72281"/>
                        <a14:foregroundMark x1="18917" y1="90664" x2="18917" y2="90664"/>
                        <a14:foregroundMark x1="18417" y1="96728" x2="15583" y2="89028"/>
                        <a14:foregroundMark x1="15583" y1="89028" x2="15750" y2="80173"/>
                        <a14:foregroundMark x1="15750" y1="80173" x2="14083" y2="80654"/>
                        <a14:foregroundMark x1="14417" y1="85082" x2="11333" y2="94225"/>
                        <a14:foregroundMark x1="11333" y1="94225" x2="11417" y2="95380"/>
                        <a14:foregroundMark x1="7250" y1="58807" x2="7250" y2="58807"/>
                        <a14:foregroundMark x1="12667" y1="58422" x2="12667" y2="58422"/>
                        <a14:backgroundMark x1="13333" y1="8566" x2="16667" y2="43696"/>
                        <a14:backgroundMark x1="16667" y1="43696" x2="16667" y2="43696"/>
                        <a14:backgroundMark x1="21083" y1="14148" x2="10083" y2="49278"/>
                        <a14:backgroundMark x1="21667" y1="16747" x2="14083" y2="47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06" r="76616"/>
          <a:stretch/>
        </p:blipFill>
        <p:spPr bwMode="auto">
          <a:xfrm>
            <a:off x="12192000" y="-490742"/>
            <a:ext cx="3946635" cy="71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богов древней греции - 74 фото">
            <a:extLst>
              <a:ext uri="{FF2B5EF4-FFF2-40B4-BE49-F238E27FC236}">
                <a16:creationId xmlns:a16="http://schemas.microsoft.com/office/drawing/2014/main" id="{B71D59F3-1694-49EF-8A85-4B05E82A60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48" b="96728" l="64250" r="76750">
                        <a14:foregroundMark x1="68406" y1="71126" x2="67380" y2="79493"/>
                        <a14:foregroundMark x1="68583" y1="69682" x2="68406" y2="71126"/>
                        <a14:foregroundMark x1="71500" y1="57748" x2="71500" y2="57748"/>
                        <a14:foregroundMark x1="75250" y1="96728" x2="75250" y2="96728"/>
                        <a14:backgroundMark x1="67667" y1="71126" x2="67667" y2="71126"/>
                        <a14:backgroundMark x1="67250" y1="80943" x2="67250" y2="80943"/>
                        <a14:backgroundMark x1="67000" y1="80077" x2="67500" y2="81424"/>
                        <a14:backgroundMark x1="66917" y1="79596" x2="67500" y2="83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53" t="54109" r="21656"/>
          <a:stretch/>
        </p:blipFill>
        <p:spPr bwMode="auto">
          <a:xfrm>
            <a:off x="2031681" y="-61314"/>
            <a:ext cx="2751695" cy="705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618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E536A1-B017-429F-9EEB-4F54DA2B6031}"/>
              </a:ext>
            </a:extLst>
          </p:cNvPr>
          <p:cNvSpPr/>
          <p:nvPr/>
        </p:nvSpPr>
        <p:spPr>
          <a:xfrm rot="5400000">
            <a:off x="-3129685" y="-386288"/>
            <a:ext cx="12192000" cy="609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014B-6E96-4904-83C1-4AEDBD2A1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049922" y="-1323945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5400" dirty="0" err="1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Релігія</a:t>
            </a:r>
            <a:endParaRPr lang="uk-UA" sz="5400" dirty="0">
              <a:latin typeface="Century Gothic" panose="020B0502020202020204" pitchFamily="34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1A774-636E-412C-BE91-28EDBA166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01" y="1005246"/>
            <a:ext cx="5164862" cy="5852754"/>
          </a:xfrm>
        </p:spPr>
        <p:txBody>
          <a:bodyPr>
            <a:noAutofit/>
          </a:bodyPr>
          <a:lstStyle/>
          <a:p>
            <a:pPr algn="l"/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Великою шаною користувався у римлян бог війни Марс (грецький Арес), якого вони вважали своїм прабатьком. Як покровителя народних зборів, його ще називали </a:t>
            </a:r>
            <a:r>
              <a:rPr lang="uk-UA" sz="2000" dirty="0" err="1">
                <a:solidFill>
                  <a:srgbClr val="212121"/>
                </a:solidFill>
                <a:latin typeface="Open Sans" panose="020B0606030504020204" pitchFamily="34" charset="0"/>
              </a:rPr>
              <a:t>Квірином</a:t>
            </a:r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. Зазначимо, що </a:t>
            </a:r>
            <a:r>
              <a:rPr lang="uk-UA" sz="2000" dirty="0" err="1">
                <a:solidFill>
                  <a:srgbClr val="212121"/>
                </a:solidFill>
                <a:latin typeface="Open Sans" panose="020B0606030504020204" pitchFamily="34" charset="0"/>
              </a:rPr>
              <a:t>Квірином</a:t>
            </a:r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 римляни іноді називали свого першого царя </a:t>
            </a:r>
            <a:r>
              <a:rPr lang="uk-UA" sz="2000" dirty="0" err="1">
                <a:solidFill>
                  <a:srgbClr val="212121"/>
                </a:solidFill>
                <a:latin typeface="Open Sans" panose="020B0606030504020204" pitchFamily="34" charset="0"/>
              </a:rPr>
              <a:t>Ромула</a:t>
            </a:r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, якого вважали сином бога Марса, а самих римських громадян – </a:t>
            </a:r>
            <a:r>
              <a:rPr lang="uk-UA" sz="2000" dirty="0" err="1">
                <a:solidFill>
                  <a:srgbClr val="212121"/>
                </a:solidFill>
                <a:latin typeface="Open Sans" panose="020B0606030504020204" pitchFamily="34" charset="0"/>
              </a:rPr>
              <a:t>квіритами</a:t>
            </a:r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.</a:t>
            </a:r>
            <a:endParaRPr lang="uk-UA" sz="20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6FEC016-A6DC-49DB-B530-A3D222DFD4DD}"/>
              </a:ext>
            </a:extLst>
          </p:cNvPr>
          <p:cNvGrpSpPr/>
          <p:nvPr/>
        </p:nvGrpSpPr>
        <p:grpSpPr>
          <a:xfrm>
            <a:off x="-6861196" y="-188555"/>
            <a:ext cx="4869366" cy="6541147"/>
            <a:chOff x="-189572" y="-356839"/>
            <a:chExt cx="5675972" cy="7350180"/>
          </a:xfrm>
        </p:grpSpPr>
        <p:pic>
          <p:nvPicPr>
            <p:cNvPr id="6" name="Picture 2" descr="undefined">
              <a:extLst>
                <a:ext uri="{FF2B5EF4-FFF2-40B4-BE49-F238E27FC236}">
                  <a16:creationId xmlns:a16="http://schemas.microsoft.com/office/drawing/2014/main" id="{13586946-27F3-468A-A8D3-0ECF44D88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572" y="-356839"/>
              <a:ext cx="5675972" cy="735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085B1E57-842D-49FC-A233-969F68F2F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-110749"/>
              <a:ext cx="52959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Картинки богов древней греции - 74 фото">
            <a:extLst>
              <a:ext uri="{FF2B5EF4-FFF2-40B4-BE49-F238E27FC236}">
                <a16:creationId xmlns:a16="http://schemas.microsoft.com/office/drawing/2014/main" id="{932383D4-304E-4785-829C-F3C60EC7A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4" b="89798" l="2250" r="90000">
                        <a14:foregroundMark x1="14500" y1="5967" x2="15333" y2="12416"/>
                        <a14:foregroundMark x1="6500" y1="29163" x2="6500" y2="36189"/>
                        <a14:foregroundMark x1="6500" y1="36189" x2="8417" y2="39846"/>
                        <a14:foregroundMark x1="4833" y1="31665" x2="2333" y2="34552"/>
                        <a14:foregroundMark x1="18250" y1="41771" x2="18250" y2="41771"/>
                        <a14:foregroundMark x1="20417" y1="8181" x2="20417" y2="8181"/>
                        <a14:foregroundMark x1="21333" y1="5967" x2="21333" y2="5967"/>
                        <a14:foregroundMark x1="21833" y1="5294" x2="21833" y2="5294"/>
                        <a14:backgroundMark x1="9750" y1="42156" x2="9750" y2="42156"/>
                        <a14:backgroundMark x1="11000" y1="19827" x2="11000" y2="19827"/>
                        <a14:backgroundMark x1="10583" y1="20885" x2="10583" y2="20885"/>
                        <a14:backgroundMark x1="10250" y1="22425" x2="10250" y2="22425"/>
                        <a14:backgroundMark x1="9667" y1="23965" x2="9667" y2="23965"/>
                        <a14:backgroundMark x1="16917" y1="39461" x2="16917" y2="39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6" r="73889" b="51616"/>
          <a:stretch/>
        </p:blipFill>
        <p:spPr bwMode="auto">
          <a:xfrm>
            <a:off x="473328" y="-6288382"/>
            <a:ext cx="3741344" cy="58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богов древней греции - 74 фото">
            <a:extLst>
              <a:ext uri="{FF2B5EF4-FFF2-40B4-BE49-F238E27FC236}">
                <a16:creationId xmlns:a16="http://schemas.microsoft.com/office/drawing/2014/main" id="{844118BF-1465-4E32-93BC-11B300253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7" b="98364" l="10000" r="90000">
                        <a14:foregroundMark x1="34833" y1="94129" x2="35750" y2="67469"/>
                        <a14:foregroundMark x1="35750" y1="67469" x2="32833" y2="60346"/>
                        <a14:foregroundMark x1="32833" y1="60346" x2="32833" y2="60250"/>
                        <a14:foregroundMark x1="32333" y1="62656" x2="32500" y2="75553"/>
                        <a14:foregroundMark x1="29250" y1="58903" x2="29250" y2="58903"/>
                        <a14:foregroundMark x1="26750" y1="53802" x2="26750" y2="53802"/>
                        <a14:foregroundMark x1="42250" y1="98364" x2="42250" y2="98364"/>
                        <a14:backgroundMark x1="11250" y1="9336" x2="16000" y2="42156"/>
                        <a14:backgroundMark x1="16000" y1="42156" x2="16000" y2="42060"/>
                        <a14:backgroundMark x1="17667" y1="13186" x2="18417" y2="34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50421" r="54578"/>
          <a:stretch/>
        </p:blipFill>
        <p:spPr bwMode="auto">
          <a:xfrm>
            <a:off x="8889436" y="6858000"/>
            <a:ext cx="3065063" cy="59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богов древней греции - 74 фото">
            <a:extLst>
              <a:ext uri="{FF2B5EF4-FFF2-40B4-BE49-F238E27FC236}">
                <a16:creationId xmlns:a16="http://schemas.microsoft.com/office/drawing/2014/main" id="{9C0B0625-6C48-4833-AFCA-1BC825123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1" b="96728" l="2000" r="90000">
                        <a14:foregroundMark x1="14250" y1="60635" x2="15083" y2="88354"/>
                        <a14:foregroundMark x1="2167" y1="72570" x2="2000" y2="72281"/>
                        <a14:foregroundMark x1="18917" y1="90664" x2="18917" y2="90664"/>
                        <a14:foregroundMark x1="18417" y1="96728" x2="15583" y2="89028"/>
                        <a14:foregroundMark x1="15583" y1="89028" x2="15750" y2="80173"/>
                        <a14:foregroundMark x1="15750" y1="80173" x2="14083" y2="80654"/>
                        <a14:foregroundMark x1="14417" y1="85082" x2="11333" y2="94225"/>
                        <a14:foregroundMark x1="11333" y1="94225" x2="11417" y2="95380"/>
                        <a14:foregroundMark x1="7250" y1="58807" x2="7250" y2="58807"/>
                        <a14:foregroundMark x1="12667" y1="58422" x2="12667" y2="58422"/>
                        <a14:backgroundMark x1="13333" y1="8566" x2="16667" y2="43696"/>
                        <a14:backgroundMark x1="16667" y1="43696" x2="16667" y2="43696"/>
                        <a14:backgroundMark x1="21083" y1="14148" x2="10083" y2="49278"/>
                        <a14:backgroundMark x1="21667" y1="16747" x2="14083" y2="47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06" r="76616"/>
          <a:stretch/>
        </p:blipFill>
        <p:spPr bwMode="auto">
          <a:xfrm>
            <a:off x="12192000" y="-490742"/>
            <a:ext cx="3946635" cy="71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богов древней греции - 74 фото">
            <a:extLst>
              <a:ext uri="{FF2B5EF4-FFF2-40B4-BE49-F238E27FC236}">
                <a16:creationId xmlns:a16="http://schemas.microsoft.com/office/drawing/2014/main" id="{3D794CC9-6A77-4AA1-B2C6-86BD9D503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91" b="44370" l="24417" r="39167">
                        <a14:foregroundMark x1="27167" y1="44370" x2="27167" y2="44370"/>
                        <a14:foregroundMark x1="31583" y1="3561" x2="31583" y2="3561"/>
                        <a14:foregroundMark x1="32250" y1="3176" x2="32250" y2="3176"/>
                        <a14:foregroundMark x1="32417" y1="2791" x2="32417" y2="2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8" t="1" r="58948" b="53725"/>
          <a:stretch/>
        </p:blipFill>
        <p:spPr bwMode="auto">
          <a:xfrm flipH="1">
            <a:off x="7996655" y="116862"/>
            <a:ext cx="3007761" cy="65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20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E536A1-B017-429F-9EEB-4F54DA2B6031}"/>
              </a:ext>
            </a:extLst>
          </p:cNvPr>
          <p:cNvSpPr/>
          <p:nvPr/>
        </p:nvSpPr>
        <p:spPr>
          <a:xfrm rot="5400000">
            <a:off x="0" y="-732069"/>
            <a:ext cx="12192000" cy="609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014B-6E96-4904-83C1-4AEDBD2A1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28800" y="-1562150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5400" dirty="0" err="1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Релігія</a:t>
            </a:r>
            <a:endParaRPr lang="uk-UA" sz="5400" dirty="0">
              <a:latin typeface="Century Gothic" panose="020B0502020202020204" pitchFamily="34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61A774-636E-412C-BE91-28EDBA166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3569" y="1135875"/>
            <a:ext cx="5164862" cy="5852754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rgbClr val="212121"/>
                </a:solidFill>
                <a:latin typeface="Open Sans" panose="020B0606030504020204" pitchFamily="34" charset="0"/>
              </a:rPr>
              <a:t>Римляни вірили, що їхня держава існуватиме доти, доки горить вогонь Вести – богині домашнього вогнища. Діви-весталки, жриці Вести, зберігали потаємні святині, вивезені Енеєм із Трої. Вони також здійснювали дуже давні обряди та підтримували священне полум’я – вогнище всієї Римської держави.</a:t>
            </a:r>
            <a:endParaRPr lang="uk-UA" sz="2000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6FEC016-A6DC-49DB-B530-A3D222DFD4DD}"/>
              </a:ext>
            </a:extLst>
          </p:cNvPr>
          <p:cNvGrpSpPr/>
          <p:nvPr/>
        </p:nvGrpSpPr>
        <p:grpSpPr>
          <a:xfrm>
            <a:off x="-6861196" y="-188555"/>
            <a:ext cx="4869366" cy="6541147"/>
            <a:chOff x="-189572" y="-356839"/>
            <a:chExt cx="5675972" cy="7350180"/>
          </a:xfrm>
        </p:grpSpPr>
        <p:pic>
          <p:nvPicPr>
            <p:cNvPr id="6" name="Picture 2" descr="undefined">
              <a:extLst>
                <a:ext uri="{FF2B5EF4-FFF2-40B4-BE49-F238E27FC236}">
                  <a16:creationId xmlns:a16="http://schemas.microsoft.com/office/drawing/2014/main" id="{13586946-27F3-468A-A8D3-0ECF44D88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9572" y="-356839"/>
              <a:ext cx="5675972" cy="735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085B1E57-842D-49FC-A233-969F68F2FD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673" b="95400" l="4883" r="97754">
                          <a14:foregroundMark x1="48730" y1="95475" x2="19434" y2="78130"/>
                          <a14:foregroundMark x1="19434" y1="78130" x2="19434" y2="78130"/>
                          <a14:foregroundMark x1="6934" y1="62443" x2="4980" y2="80694"/>
                          <a14:foregroundMark x1="4980" y1="80694" x2="5078" y2="80845"/>
                          <a14:foregroundMark x1="91113" y1="69910" x2="91309" y2="79035"/>
                          <a14:foregroundMark x1="64844" y1="9955" x2="53906" y2="9201"/>
                          <a14:foregroundMark x1="70801" y1="9653" x2="65332" y2="8673"/>
                          <a14:foregroundMark x1="60352" y1="8673" x2="57031" y2="8673"/>
                          <a14:foregroundMark x1="72461" y1="11161" x2="71875" y2="10860"/>
                          <a14:foregroundMark x1="96484" y1="74434" x2="97754" y2="754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" y="-110749"/>
              <a:ext cx="52959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2" name="Picture 4" descr="Картинки богов древней греции - 74 фото">
            <a:extLst>
              <a:ext uri="{FF2B5EF4-FFF2-40B4-BE49-F238E27FC236}">
                <a16:creationId xmlns:a16="http://schemas.microsoft.com/office/drawing/2014/main" id="{932383D4-304E-4785-829C-F3C60EC7A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94" b="89798" l="2250" r="90000">
                        <a14:foregroundMark x1="14500" y1="5967" x2="15333" y2="12416"/>
                        <a14:foregroundMark x1="6500" y1="29163" x2="6500" y2="36189"/>
                        <a14:foregroundMark x1="6500" y1="36189" x2="8417" y2="39846"/>
                        <a14:foregroundMark x1="4833" y1="31665" x2="2333" y2="34552"/>
                        <a14:foregroundMark x1="18250" y1="41771" x2="18250" y2="41771"/>
                        <a14:foregroundMark x1="20417" y1="8181" x2="20417" y2="8181"/>
                        <a14:foregroundMark x1="21333" y1="5967" x2="21333" y2="5967"/>
                        <a14:foregroundMark x1="21833" y1="5294" x2="21833" y2="5294"/>
                        <a14:backgroundMark x1="9750" y1="42156" x2="9750" y2="42156"/>
                        <a14:backgroundMark x1="11000" y1="19827" x2="11000" y2="19827"/>
                        <a14:backgroundMark x1="10583" y1="20885" x2="10583" y2="20885"/>
                        <a14:backgroundMark x1="10250" y1="22425" x2="10250" y2="22425"/>
                        <a14:backgroundMark x1="9667" y1="23965" x2="9667" y2="23965"/>
                        <a14:backgroundMark x1="16917" y1="39461" x2="16917" y2="39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26" r="73889" b="51616"/>
          <a:stretch/>
        </p:blipFill>
        <p:spPr bwMode="auto">
          <a:xfrm>
            <a:off x="473328" y="-6288382"/>
            <a:ext cx="3741344" cy="58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богов древней греции - 74 фото">
            <a:extLst>
              <a:ext uri="{FF2B5EF4-FFF2-40B4-BE49-F238E27FC236}">
                <a16:creationId xmlns:a16="http://schemas.microsoft.com/office/drawing/2014/main" id="{844118BF-1465-4E32-93BC-11B300253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7" b="98364" l="10000" r="90000">
                        <a14:foregroundMark x1="34833" y1="94129" x2="35750" y2="67469"/>
                        <a14:foregroundMark x1="35750" y1="67469" x2="32833" y2="60346"/>
                        <a14:foregroundMark x1="32833" y1="60346" x2="32833" y2="60250"/>
                        <a14:foregroundMark x1="32333" y1="62656" x2="32500" y2="75553"/>
                        <a14:foregroundMark x1="29250" y1="58903" x2="29250" y2="58903"/>
                        <a14:foregroundMark x1="26750" y1="53802" x2="26750" y2="53802"/>
                        <a14:foregroundMark x1="42250" y1="98364" x2="42250" y2="98364"/>
                        <a14:backgroundMark x1="11250" y1="9336" x2="16000" y2="42156"/>
                        <a14:backgroundMark x1="16000" y1="42156" x2="16000" y2="42060"/>
                        <a14:backgroundMark x1="17667" y1="13186" x2="18417" y2="34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50421" r="54578"/>
          <a:stretch/>
        </p:blipFill>
        <p:spPr bwMode="auto">
          <a:xfrm>
            <a:off x="8889436" y="6858000"/>
            <a:ext cx="3065063" cy="59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и богов древней греции - 74 фото">
            <a:extLst>
              <a:ext uri="{FF2B5EF4-FFF2-40B4-BE49-F238E27FC236}">
                <a16:creationId xmlns:a16="http://schemas.microsoft.com/office/drawing/2014/main" id="{9C0B0625-6C48-4833-AFCA-1BC825123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21" b="96728" l="2000" r="90000">
                        <a14:foregroundMark x1="14250" y1="60635" x2="15083" y2="88354"/>
                        <a14:foregroundMark x1="2167" y1="72570" x2="2000" y2="72281"/>
                        <a14:foregroundMark x1="18917" y1="90664" x2="18917" y2="90664"/>
                        <a14:foregroundMark x1="18417" y1="96728" x2="15583" y2="89028"/>
                        <a14:foregroundMark x1="15583" y1="89028" x2="15750" y2="80173"/>
                        <a14:foregroundMark x1="15750" y1="80173" x2="14083" y2="80654"/>
                        <a14:foregroundMark x1="14417" y1="85082" x2="11333" y2="94225"/>
                        <a14:foregroundMark x1="11333" y1="94225" x2="11417" y2="95380"/>
                        <a14:foregroundMark x1="7250" y1="58807" x2="7250" y2="58807"/>
                        <a14:foregroundMark x1="12667" y1="58422" x2="12667" y2="58422"/>
                        <a14:backgroundMark x1="13333" y1="8566" x2="16667" y2="43696"/>
                        <a14:backgroundMark x1="16667" y1="43696" x2="16667" y2="43696"/>
                        <a14:backgroundMark x1="21083" y1="14148" x2="10083" y2="49278"/>
                        <a14:backgroundMark x1="21667" y1="16747" x2="14083" y2="47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06" r="76616"/>
          <a:stretch/>
        </p:blipFill>
        <p:spPr bwMode="auto">
          <a:xfrm>
            <a:off x="12192000" y="-490742"/>
            <a:ext cx="3946635" cy="71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богов древней греции - 74 фото">
            <a:extLst>
              <a:ext uri="{FF2B5EF4-FFF2-40B4-BE49-F238E27FC236}">
                <a16:creationId xmlns:a16="http://schemas.microsoft.com/office/drawing/2014/main" id="{BE1FCD14-D054-4A76-AFB3-A78A5D133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551" b="97209" l="83000" r="98167">
                        <a14:foregroundMark x1="88417" y1="62079" x2="92417" y2="91723"/>
                        <a14:foregroundMark x1="86750" y1="96824" x2="91167" y2="75553"/>
                        <a14:foregroundMark x1="88583" y1="72762" x2="89500" y2="85082"/>
                        <a14:foregroundMark x1="88417" y1="69394" x2="87250" y2="86910"/>
                        <a14:foregroundMark x1="87083" y1="72955" x2="87000" y2="83253"/>
                        <a14:foregroundMark x1="87167" y1="87295" x2="87000" y2="93263"/>
                        <a14:foregroundMark x1="86167" y1="88739" x2="87417" y2="84889"/>
                        <a14:foregroundMark x1="96083" y1="97401" x2="96083" y2="97401"/>
                        <a14:foregroundMark x1="92917" y1="78537" x2="93583" y2="79018"/>
                        <a14:foregroundMark x1="93333" y1="77960" x2="93667" y2="78056"/>
                        <a14:foregroundMark x1="90917" y1="67854" x2="92750" y2="75650"/>
                        <a14:foregroundMark x1="92750" y1="75650" x2="92750" y2="76035"/>
                        <a14:foregroundMark x1="87083" y1="53128" x2="85750" y2="53128"/>
                        <a14:foregroundMark x1="83083" y1="71030" x2="83750" y2="73147"/>
                        <a14:foregroundMark x1="90333" y1="64966" x2="91667" y2="67469"/>
                        <a14:foregroundMark x1="90667" y1="62945" x2="90667" y2="62945"/>
                        <a14:foregroundMark x1="83667" y1="95958" x2="83667" y2="95958"/>
                        <a14:foregroundMark x1="88250" y1="53032" x2="86583" y2="52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1" t="48627" b="756"/>
          <a:stretch/>
        </p:blipFill>
        <p:spPr bwMode="auto">
          <a:xfrm flipH="1">
            <a:off x="9172703" y="-148159"/>
            <a:ext cx="2825640" cy="67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богов древней греции - 74 фото">
            <a:extLst>
              <a:ext uri="{FF2B5EF4-FFF2-40B4-BE49-F238E27FC236}">
                <a16:creationId xmlns:a16="http://schemas.microsoft.com/office/drawing/2014/main" id="{99763268-AD7C-430A-A587-0617FAE2C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16" b="44851" l="80750" r="97833">
                        <a14:foregroundMark x1="90750" y1="44370" x2="90750" y2="44370"/>
                        <a14:foregroundMark x1="83833" y1="44466" x2="83833" y2="44466"/>
                        <a14:foregroundMark x1="89500" y1="4716" x2="89500" y2="4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15" b="50121"/>
          <a:stretch/>
        </p:blipFill>
        <p:spPr bwMode="auto">
          <a:xfrm>
            <a:off x="-134327" y="-148159"/>
            <a:ext cx="3542394" cy="71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073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E536A1-B017-429F-9EEB-4F54DA2B6031}"/>
              </a:ext>
            </a:extLst>
          </p:cNvPr>
          <p:cNvSpPr/>
          <p:nvPr/>
        </p:nvSpPr>
        <p:spPr>
          <a:xfrm rot="5400000">
            <a:off x="2885570" y="-2429500"/>
            <a:ext cx="6420860" cy="1171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0014B-6E96-4904-83C1-4AEDBD2A1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814" y="1853400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ru-RU" sz="8000" dirty="0" err="1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Дякую</a:t>
            </a:r>
            <a:r>
              <a:rPr lang="ru-RU" sz="8000" dirty="0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 за </a:t>
            </a:r>
            <a:r>
              <a:rPr lang="ru-RU" sz="8000" dirty="0" err="1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увагу</a:t>
            </a:r>
            <a:r>
              <a:rPr lang="ru-RU" sz="8000" dirty="0">
                <a:latin typeface="Century Gothic" panose="020B0502020202020204" pitchFamily="34" charset="0"/>
                <a:ea typeface="Cambria Math" panose="02040503050406030204" pitchFamily="18" charset="0"/>
                <a:cs typeface="MV Boli" panose="02000500030200090000" pitchFamily="2" charset="0"/>
              </a:rPr>
              <a:t>!</a:t>
            </a:r>
            <a:endParaRPr lang="uk-UA" sz="8000" dirty="0">
              <a:latin typeface="Century Gothic" panose="020B0502020202020204" pitchFamily="34" charset="0"/>
              <a:ea typeface="Cambria Math" panose="020405030504060302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953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330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Open Sans</vt:lpstr>
      <vt:lpstr>Тема Office</vt:lpstr>
      <vt:lpstr>Звичаї римлян у період Республіки</vt:lpstr>
      <vt:lpstr>Релігія</vt:lpstr>
      <vt:lpstr>Релігія</vt:lpstr>
      <vt:lpstr>Релігія</vt:lpstr>
      <vt:lpstr>Релігія</vt:lpstr>
      <vt:lpstr>Релігія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Звичаї римлян у період Республіки</dc:title>
  <dc:creator>user</dc:creator>
  <cp:lastModifiedBy>user</cp:lastModifiedBy>
  <cp:revision>4</cp:revision>
  <dcterms:created xsi:type="dcterms:W3CDTF">2023-03-08T10:28:08Z</dcterms:created>
  <dcterms:modified xsi:type="dcterms:W3CDTF">2023-03-08T10:53:14Z</dcterms:modified>
</cp:coreProperties>
</file>