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28" r:id="rId1"/>
  </p:sldMasterIdLst>
  <p:notesMasterIdLst>
    <p:notesMasterId r:id="rId10"/>
  </p:notesMasterIdLst>
  <p:sldIdLst>
    <p:sldId id="256" r:id="rId2"/>
    <p:sldId id="335" r:id="rId3"/>
    <p:sldId id="355" r:id="rId4"/>
    <p:sldId id="354" r:id="rId5"/>
    <p:sldId id="353" r:id="rId6"/>
    <p:sldId id="356" r:id="rId7"/>
    <p:sldId id="340" r:id="rId8"/>
    <p:sldId id="35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57"/>
    <a:srgbClr val="0033CC"/>
    <a:srgbClr val="475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514" autoAdjust="0"/>
  </p:normalViewPr>
  <p:slideViewPr>
    <p:cSldViewPr>
      <p:cViewPr varScale="1">
        <p:scale>
          <a:sx n="117" d="100"/>
          <a:sy n="117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B981F-FD07-4620-BE49-A3E73F8DB70D}" type="datetimeFigureOut">
              <a:rPr lang="ru-RU" smtClean="0"/>
              <a:t>07.04.2020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1DBF6-2DEA-407D-9139-808F9222A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230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A1964-62A2-4BBC-935C-FA4D3C15E0E7}" type="datetime1">
              <a:rPr lang="ru-RU" smtClean="0"/>
              <a:t>07.04.2020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ECE71-ABDB-4102-987A-0C74137F0D46}" type="datetime1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C196C-DB3E-4C1F-84FA-BC1F6D1D5EAC}" type="datetime1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0CA34-686C-4037-BB3F-3BFF665173ED}" type="datetime1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1AA1D-0689-46AA-AD15-56FF1818E99E}" type="datetime1">
              <a:rPr lang="ru-RU" smtClean="0"/>
              <a:t>07.04.2020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CFE1F-2406-4C19-9C38-6D49CB6B9458}" type="datetime1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BCE20-5A31-4BFE-BCBB-036628A5012D}" type="datetime1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32C12-3A50-4A37-8E88-80403C49F414}" type="datetime1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03AB1-5AA7-4C49-95CA-84C7BE6A7F63}" type="datetime1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F485E-5792-4758-8633-4A70E01F6ED9}" type="datetime1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40EE5-09AC-41D1-BBD9-76D3868F5874}" type="datetime1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6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PastelsSmooth/>
                    </a14:imgEffect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r="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D237C9D-E69C-4FC8-A1DF-F39FCA37BC21}" type="datetime1">
              <a:rPr lang="ru-RU" smtClean="0"/>
              <a:t>07.04.2020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ru-RU"/>
              <a:t>12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fade/>
  </p:transition>
  <p:hf hdr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980728"/>
            <a:ext cx="7406640" cy="1472184"/>
          </a:xfrm>
        </p:spPr>
        <p:txBody>
          <a:bodyPr/>
          <a:lstStyle/>
          <a:p>
            <a:r>
              <a:rPr lang="ru-RU" b="1" dirty="0">
                <a:solidFill>
                  <a:srgbClr val="0000FF"/>
                </a:solidFill>
              </a:rPr>
              <a:t>Правильная ПИРАМИДА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182512" y="561369"/>
            <a:ext cx="4392488" cy="635383"/>
          </a:xfrm>
        </p:spPr>
        <p:txBody>
          <a:bodyPr/>
          <a:lstStyle/>
          <a:p>
            <a:fld id="{BF5DB9FB-61B0-4279-B964-37F9E2A7716F}" type="datetime1">
              <a:rPr lang="ru-RU" sz="3600" i="1" smtClean="0">
                <a:solidFill>
                  <a:srgbClr val="D60057"/>
                </a:solidFill>
                <a:latin typeface="Constantia" panose="02030602050306030303" pitchFamily="18" charset="0"/>
              </a:rPr>
              <a:t>07.04.2020</a:t>
            </a:fld>
            <a:endParaRPr lang="ru-RU" sz="3600" i="1" dirty="0">
              <a:solidFill>
                <a:srgbClr val="D60057"/>
              </a:solidFill>
              <a:latin typeface="Constantia" panose="02030602050306030303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96752"/>
            <a:ext cx="6758776" cy="6758776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1285852" y="28572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Определение</a:t>
            </a: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332445" y="932059"/>
            <a:ext cx="756787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/>
              <a:t>Пирамида называется правильной, если её основанием является правильный многоугольник, а отрезок, соединяющий вершину с центром основания, является ее высотой.</a:t>
            </a:r>
          </a:p>
          <a:p>
            <a:endParaRPr lang="ru-RU" sz="2400" dirty="0"/>
          </a:p>
        </p:txBody>
      </p:sp>
      <p:pic>
        <p:nvPicPr>
          <p:cNvPr id="8194" name="Picture 2" descr="https://zno-kh-ieromka.weebly.com/uploads/1/0/1/4/101450530/6_ori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  <a14:imgEffect>
                      <a14:brightnessContrast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47664" y="2636912"/>
            <a:ext cx="690268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400317" y="263691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434611" y="515719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F6728-DBBF-4EB3-B3A3-BD8712400B0D}" type="datetime1">
              <a:rPr lang="ru-RU" smtClean="0"/>
              <a:t>07.04.2020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470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 rot="206929">
            <a:off x="3193200" y="3495109"/>
            <a:ext cx="5361040" cy="2915241"/>
          </a:xfrm>
          <a:prstGeom prst="ellipse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/>
          <p:cNvSpPr/>
          <p:nvPr/>
        </p:nvSpPr>
        <p:spPr>
          <a:xfrm>
            <a:off x="5548329" y="624320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/>
          <p:cNvSpPr/>
          <p:nvPr/>
        </p:nvSpPr>
        <p:spPr>
          <a:xfrm>
            <a:off x="5476891" y="626792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8405849" y="4624848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3190875" y="4481972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333751" y="4553410"/>
            <a:ext cx="5143536" cy="142876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>
            <a:stCxn id="12" idx="5"/>
            <a:endCxn id="9" idx="1"/>
          </p:cNvCxnSpPr>
          <p:nvPr/>
        </p:nvCxnSpPr>
        <p:spPr>
          <a:xfrm rot="16200000" flipH="1">
            <a:off x="3554731" y="4345762"/>
            <a:ext cx="1691656" cy="2191722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9" idx="7"/>
          </p:cNvCxnSpPr>
          <p:nvPr/>
        </p:nvCxnSpPr>
        <p:spPr>
          <a:xfrm rot="5400000" flipH="1" flipV="1">
            <a:off x="6238418" y="4048583"/>
            <a:ext cx="1591165" cy="2886573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stCxn id="12" idx="0"/>
            <a:endCxn id="8" idx="3"/>
          </p:cNvCxnSpPr>
          <p:nvPr/>
        </p:nvCxnSpPr>
        <p:spPr>
          <a:xfrm rot="5400000" flipH="1" flipV="1">
            <a:off x="2540790" y="1454905"/>
            <a:ext cx="3743829" cy="2310307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9" idx="0"/>
          </p:cNvCxnSpPr>
          <p:nvPr/>
        </p:nvCxnSpPr>
        <p:spPr>
          <a:xfrm rot="5400000">
            <a:off x="2795585" y="3443740"/>
            <a:ext cx="5572164" cy="7620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5048263" y="1267265"/>
            <a:ext cx="4000528" cy="2857517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51"/>
          <p:cNvCxnSpPr/>
          <p:nvPr/>
        </p:nvCxnSpPr>
        <p:spPr>
          <a:xfrm rot="16200000" flipH="1">
            <a:off x="7477155" y="5053476"/>
            <a:ext cx="214314" cy="214314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762247" y="433909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C</a:t>
            </a:r>
            <a:endParaRPr lang="ru-RU" sz="20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8548725" y="441053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B</a:t>
            </a:r>
            <a:endParaRPr lang="ru-RU" sz="2000" b="1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5476891" y="6410798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A</a:t>
            </a:r>
            <a:endParaRPr lang="ru-RU" sz="2000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5405453" y="267130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</a:t>
            </a:r>
            <a:endParaRPr lang="ru-RU" sz="2000" b="1" i="1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flipV="1">
            <a:off x="4476759" y="4767724"/>
            <a:ext cx="3786214" cy="714380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262313" y="4553410"/>
            <a:ext cx="3714776" cy="928694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Блок-схема: узел 25"/>
          <p:cNvSpPr/>
          <p:nvPr/>
        </p:nvSpPr>
        <p:spPr>
          <a:xfrm>
            <a:off x="5834081" y="5124914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3509964" y="2805561"/>
            <a:ext cx="4467732" cy="248126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762643" y="5196352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O</a:t>
            </a:r>
            <a:endParaRPr lang="ru-RU" sz="2000" b="1" i="1" dirty="0"/>
          </a:p>
        </p:txBody>
      </p:sp>
      <p:sp>
        <p:nvSpPr>
          <p:cNvPr id="29" name="Овал 28"/>
          <p:cNvSpPr/>
          <p:nvPr/>
        </p:nvSpPr>
        <p:spPr>
          <a:xfrm>
            <a:off x="4191007" y="4624848"/>
            <a:ext cx="3143272" cy="1057276"/>
          </a:xfrm>
          <a:prstGeom prst="ellipse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0" name="Скругленная соединительная линия 106"/>
          <p:cNvCxnSpPr/>
          <p:nvPr/>
        </p:nvCxnSpPr>
        <p:spPr>
          <a:xfrm flipV="1">
            <a:off x="4905387" y="5982170"/>
            <a:ext cx="285752" cy="71438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Скругленная соединительная линия 107"/>
          <p:cNvCxnSpPr/>
          <p:nvPr/>
        </p:nvCxnSpPr>
        <p:spPr>
          <a:xfrm>
            <a:off x="6262709" y="5767856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109"/>
          <p:cNvCxnSpPr/>
          <p:nvPr/>
        </p:nvCxnSpPr>
        <p:spPr>
          <a:xfrm flipV="1">
            <a:off x="3762379" y="5053476"/>
            <a:ext cx="285752" cy="71438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Блок-схема: узел 32"/>
          <p:cNvSpPr/>
          <p:nvPr/>
        </p:nvSpPr>
        <p:spPr>
          <a:xfrm>
            <a:off x="6977089" y="5410666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Блок-схема: узел 33"/>
          <p:cNvSpPr/>
          <p:nvPr/>
        </p:nvSpPr>
        <p:spPr>
          <a:xfrm>
            <a:off x="4405321" y="5410666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/>
          <p:cNvSpPr txBox="1"/>
          <p:nvPr/>
        </p:nvSpPr>
        <p:spPr>
          <a:xfrm>
            <a:off x="7119965" y="548210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M</a:t>
            </a:r>
            <a:endParaRPr lang="ru-RU" sz="2000" b="1" i="1" dirty="0"/>
          </a:p>
        </p:txBody>
      </p:sp>
      <p:sp>
        <p:nvSpPr>
          <p:cNvPr id="36" name="TextBox 35"/>
          <p:cNvSpPr txBox="1"/>
          <p:nvPr/>
        </p:nvSpPr>
        <p:spPr>
          <a:xfrm>
            <a:off x="5905519" y="405334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N</a:t>
            </a:r>
            <a:endParaRPr lang="ru-RU" sz="2000" b="1" i="1" dirty="0"/>
          </a:p>
        </p:txBody>
      </p:sp>
      <p:sp>
        <p:nvSpPr>
          <p:cNvPr id="37" name="TextBox 36"/>
          <p:cNvSpPr txBox="1"/>
          <p:nvPr/>
        </p:nvSpPr>
        <p:spPr>
          <a:xfrm>
            <a:off x="3976693" y="5410666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K</a:t>
            </a:r>
            <a:endParaRPr lang="ru-RU" sz="2000" b="1" i="1" dirty="0"/>
          </a:p>
        </p:txBody>
      </p:sp>
      <p:sp>
        <p:nvSpPr>
          <p:cNvPr id="38" name="Блок-схема: узел 37"/>
          <p:cNvSpPr/>
          <p:nvPr/>
        </p:nvSpPr>
        <p:spPr>
          <a:xfrm>
            <a:off x="5976957" y="4553410"/>
            <a:ext cx="133352" cy="133352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/>
          <p:cNvCxnSpPr>
            <a:stCxn id="38" idx="4"/>
          </p:cNvCxnSpPr>
          <p:nvPr/>
        </p:nvCxnSpPr>
        <p:spPr>
          <a:xfrm rot="5400000">
            <a:off x="4969682" y="5265409"/>
            <a:ext cx="1652598" cy="495304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кругленная соединительная линия 144"/>
          <p:cNvCxnSpPr/>
          <p:nvPr/>
        </p:nvCxnSpPr>
        <p:spPr>
          <a:xfrm>
            <a:off x="6977089" y="4553410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кругленная соединительная линия 145"/>
          <p:cNvCxnSpPr/>
          <p:nvPr/>
        </p:nvCxnSpPr>
        <p:spPr>
          <a:xfrm>
            <a:off x="4476759" y="4481972"/>
            <a:ext cx="214314" cy="142876"/>
          </a:xfrm>
          <a:prstGeom prst="curvedConnector3">
            <a:avLst>
              <a:gd name="adj1" fmla="val 50000"/>
            </a:avLst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477023" y="498203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r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91271" y="4767724"/>
            <a:ext cx="357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</a:rPr>
              <a:t>R</a:t>
            </a:r>
            <a:endParaRPr lang="ru-RU" sz="2000" b="1" i="1" dirty="0">
              <a:solidFill>
                <a:srgbClr val="FF0000"/>
              </a:solidFill>
            </a:endParaRPr>
          </a:p>
        </p:txBody>
      </p:sp>
      <p:sp>
        <p:nvSpPr>
          <p:cNvPr id="2" name="Трапеция 1"/>
          <p:cNvSpPr/>
          <p:nvPr/>
        </p:nvSpPr>
        <p:spPr>
          <a:xfrm>
            <a:off x="2195580" y="267130"/>
            <a:ext cx="7200801" cy="6525180"/>
          </a:xfrm>
          <a:prstGeom prst="trapezoi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TextBox 122"/>
          <p:cNvSpPr txBox="1"/>
          <p:nvPr/>
        </p:nvSpPr>
        <p:spPr>
          <a:xfrm>
            <a:off x="1285852" y="28572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Определение</a:t>
            </a: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332445" y="932060"/>
            <a:ext cx="69305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/>
              <a:t>Пирамида называется правильной, если её основанием является правильный многоугольник, а вершина проецируется в центр основания.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7D2FB-53D9-417A-A0C0-5463F9E8069E}" type="datetime1">
              <a:rPr lang="ru-RU" smtClean="0"/>
              <a:t>07.04.2020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1818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  <p:bldP spid="28" grpId="0"/>
      <p:bldP spid="29" grpId="0" animBg="1"/>
      <p:bldP spid="33" grpId="0" animBg="1"/>
      <p:bldP spid="34" grpId="0" animBg="1"/>
      <p:bldP spid="35" grpId="0"/>
      <p:bldP spid="36" grpId="0"/>
      <p:bldP spid="37" grpId="0"/>
      <p:bldP spid="38" grpId="0" animBg="1"/>
      <p:bldP spid="42" grpId="0"/>
      <p:bldP spid="43" grpId="0"/>
      <p:bldP spid="2" grpId="0" animBg="1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1285852" y="28572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Определение</a:t>
            </a: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332445" y="932059"/>
            <a:ext cx="75678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dirty="0">
                <a:solidFill>
                  <a:srgbClr val="2C3239"/>
                </a:solidFill>
                <a:latin typeface="Open Sans"/>
              </a:rPr>
              <a:t>Апофемой</a:t>
            </a:r>
            <a:r>
              <a:rPr lang="ru-RU" altLang="ru-RU" sz="2400" dirty="0">
                <a:solidFill>
                  <a:srgbClr val="2C3239"/>
                </a:solidFill>
                <a:latin typeface="Open Sans"/>
              </a:rPr>
              <a:t> правильной пирамиды называется высота боковой грани.</a:t>
            </a:r>
            <a:r>
              <a:rPr lang="ru-RU" altLang="ru-RU" sz="800" dirty="0"/>
              <a:t> </a:t>
            </a:r>
            <a:endParaRPr lang="ru-RU" altLang="ru-RU" sz="4800" dirty="0">
              <a:latin typeface="Arial" panose="020B0604020202020204" pitchFamily="34" charset="0"/>
            </a:endParaRPr>
          </a:p>
          <a:p>
            <a:endParaRPr lang="ru-RU" sz="24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400317" y="263691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434611" y="515719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" descr="SK\bot AC,\ SK"/>
          <p:cNvSpPr>
            <a:spLocks noChangeAspect="1" noChangeArrowheads="1"/>
          </p:cNvSpPr>
          <p:nvPr/>
        </p:nvSpPr>
        <p:spPr bwMode="auto">
          <a:xfrm>
            <a:off x="4289425" y="152400"/>
            <a:ext cx="111442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90" y="1876332"/>
            <a:ext cx="6561447" cy="2925594"/>
          </a:xfrm>
          <a:prstGeom prst="rect">
            <a:avLst/>
          </a:prstGeom>
        </p:spPr>
      </p:pic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24495-C155-4A57-BFED-4656062533EA}" type="datetime1">
              <a:rPr lang="ru-RU" smtClean="0"/>
              <a:t>07.04.2020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560681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1285851" y="285728"/>
            <a:ext cx="76144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Свойства правильной пирамиды</a:t>
            </a:r>
          </a:p>
        </p:txBody>
      </p:sp>
      <p:pic>
        <p:nvPicPr>
          <p:cNvPr id="6" name="Picture 2" descr="https://zno-kh-ieromka.weebly.com/uploads/1/0/1/4/101450530/6_orig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6000"/>
                    </a14:imgEffect>
                    <a14:imgEffect>
                      <a14:brightnessContrast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00317" y="1628800"/>
            <a:ext cx="6981445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1252970" y="1635401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1434611" y="515719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689E8-D33F-4E71-9B2A-842867EF11A4}" type="datetime1">
              <a:rPr lang="ru-RU" smtClean="0"/>
              <a:t>07.04.2020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3309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/>
          <p:cNvSpPr txBox="1"/>
          <p:nvPr/>
        </p:nvSpPr>
        <p:spPr>
          <a:xfrm>
            <a:off x="1285852" y="285728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  <a:latin typeface="Bookman Old Style" pitchFamily="18" charset="0"/>
              </a:rPr>
              <a:t>Теорема</a:t>
            </a: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1332445" y="932059"/>
            <a:ext cx="756787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dirty="0">
                <a:solidFill>
                  <a:srgbClr val="2C3239"/>
                </a:solidFill>
                <a:latin typeface="Open Sans"/>
              </a:rPr>
              <a:t>Площадь боковой поверхности правильной пирамиды равна половине произведения периметра основания на апофему.</a:t>
            </a:r>
            <a:endParaRPr lang="ru-RU" sz="2400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434611" y="5157192"/>
            <a:ext cx="7128792" cy="0"/>
          </a:xfrm>
          <a:prstGeom prst="line">
            <a:avLst/>
          </a:prstGeom>
          <a:ln w="730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AutoShape 2" descr="SK\bot AC,\ SK"/>
          <p:cNvSpPr>
            <a:spLocks noChangeAspect="1" noChangeArrowheads="1"/>
          </p:cNvSpPr>
          <p:nvPr/>
        </p:nvSpPr>
        <p:spPr bwMode="auto">
          <a:xfrm>
            <a:off x="4289425" y="152400"/>
            <a:ext cx="1114425" cy="16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0"/>
          <a:stretch/>
        </p:blipFill>
        <p:spPr>
          <a:xfrm>
            <a:off x="1099969" y="2244191"/>
            <a:ext cx="7128792" cy="10986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07" y="2635873"/>
            <a:ext cx="2957369" cy="3436665"/>
          </a:xfrm>
          <a:prstGeom prst="rect">
            <a:avLst/>
          </a:prstGeom>
        </p:spPr>
      </p:pic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747BD-0B87-4E33-B788-60BD75B4AAF9}" type="datetime1">
              <a:rPr lang="ru-RU" smtClean="0"/>
              <a:t>07.04.2020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2225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142976" y="0"/>
            <a:ext cx="4714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FF0000"/>
                </a:solidFill>
                <a:latin typeface="Bookman Old Style" pitchFamily="18" charset="0"/>
              </a:rPr>
              <a:t>Решение задач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17"/>
              <p:cNvSpPr>
                <a:spLocks noChangeArrowheads="1"/>
              </p:cNvSpPr>
              <p:nvPr/>
            </p:nvSpPr>
            <p:spPr bwMode="auto">
              <a:xfrm>
                <a:off x="1142976" y="709988"/>
                <a:ext cx="7677496" cy="1938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Дано: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SABC-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прав.пирамида</a:t>
                </a: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,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BE=9 -высота основания,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lang="ru-RU" sz="24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</m:oMath>
                </a14:m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 SEB=30º .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ru-RU" sz="24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Найти: </a:t>
                </a:r>
                <a:r>
                  <a:rPr lang="ru-RU" sz="2400" dirty="0" err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S</a:t>
                </a:r>
                <a:r>
                  <a:rPr lang="ru-RU" sz="2000" dirty="0" err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б.п</a:t>
                </a:r>
                <a:r>
                  <a:rPr lang="ru-RU" sz="2000" dirty="0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rPr>
                  <a:t>. </a:t>
                </a:r>
                <a:endParaRPr lang="ru-RU" sz="24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3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2976" y="709988"/>
                <a:ext cx="7677496" cy="1938992"/>
              </a:xfrm>
              <a:prstGeom prst="rect">
                <a:avLst/>
              </a:prstGeom>
              <a:blipFill>
                <a:blip r:embed="rId2"/>
                <a:stretch>
                  <a:fillRect l="-1190" t="-2508" b="-5956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Line 13"/>
          <p:cNvSpPr>
            <a:spLocks noChangeShapeType="1"/>
          </p:cNvSpPr>
          <p:nvPr/>
        </p:nvSpPr>
        <p:spPr bwMode="auto">
          <a:xfrm>
            <a:off x="5724823" y="2145742"/>
            <a:ext cx="1944687" cy="503238"/>
          </a:xfrm>
          <a:prstGeom prst="line">
            <a:avLst/>
          </a:prstGeom>
          <a:noFill/>
          <a:ln w="28575">
            <a:solidFill>
              <a:srgbClr val="0099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" name="Line 14"/>
          <p:cNvSpPr>
            <a:spLocks noChangeShapeType="1"/>
          </p:cNvSpPr>
          <p:nvPr/>
        </p:nvSpPr>
        <p:spPr bwMode="auto">
          <a:xfrm flipH="1">
            <a:off x="6012160" y="2648980"/>
            <a:ext cx="1657350" cy="1152525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 flipH="1" flipV="1">
            <a:off x="5724823" y="2145742"/>
            <a:ext cx="287337" cy="1655763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9" name="Line 16"/>
          <p:cNvSpPr>
            <a:spLocks noChangeShapeType="1"/>
          </p:cNvSpPr>
          <p:nvPr/>
        </p:nvSpPr>
        <p:spPr bwMode="auto">
          <a:xfrm flipV="1">
            <a:off x="6372523" y="920192"/>
            <a:ext cx="0" cy="1873250"/>
          </a:xfrm>
          <a:prstGeom prst="line">
            <a:avLst/>
          </a:prstGeom>
          <a:noFill/>
          <a:ln w="28575">
            <a:solidFill>
              <a:srgbClr val="0000CC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0" name="Line 17"/>
          <p:cNvSpPr>
            <a:spLocks noChangeShapeType="1"/>
          </p:cNvSpPr>
          <p:nvPr/>
        </p:nvSpPr>
        <p:spPr bwMode="auto">
          <a:xfrm flipH="1">
            <a:off x="5724823" y="920192"/>
            <a:ext cx="647700" cy="1225550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1" name="Line 18"/>
          <p:cNvSpPr>
            <a:spLocks noChangeShapeType="1"/>
          </p:cNvSpPr>
          <p:nvPr/>
        </p:nvSpPr>
        <p:spPr bwMode="auto">
          <a:xfrm flipH="1">
            <a:off x="6012160" y="920192"/>
            <a:ext cx="360363" cy="2881313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2" name="Line 19"/>
          <p:cNvSpPr>
            <a:spLocks noChangeShapeType="1"/>
          </p:cNvSpPr>
          <p:nvPr/>
        </p:nvSpPr>
        <p:spPr bwMode="auto">
          <a:xfrm>
            <a:off x="6372523" y="920192"/>
            <a:ext cx="1296987" cy="1728788"/>
          </a:xfrm>
          <a:prstGeom prst="line">
            <a:avLst/>
          </a:prstGeom>
          <a:noFill/>
          <a:ln w="28575">
            <a:solidFill>
              <a:srgbClr val="0099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" name="Line 20"/>
          <p:cNvSpPr>
            <a:spLocks noChangeShapeType="1"/>
          </p:cNvSpPr>
          <p:nvPr/>
        </p:nvSpPr>
        <p:spPr bwMode="auto">
          <a:xfrm>
            <a:off x="5724823" y="2145742"/>
            <a:ext cx="1079500" cy="1079500"/>
          </a:xfrm>
          <a:prstGeom prst="line">
            <a:avLst/>
          </a:prstGeom>
          <a:noFill/>
          <a:ln w="28575">
            <a:solidFill>
              <a:srgbClr val="008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4" name="Line 21"/>
          <p:cNvSpPr>
            <a:spLocks noChangeShapeType="1"/>
          </p:cNvSpPr>
          <p:nvPr/>
        </p:nvSpPr>
        <p:spPr bwMode="auto">
          <a:xfrm>
            <a:off x="6372523" y="920192"/>
            <a:ext cx="431800" cy="2305050"/>
          </a:xfrm>
          <a:prstGeom prst="line">
            <a:avLst/>
          </a:prstGeom>
          <a:noFill/>
          <a:ln w="28575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5724823" y="3801505"/>
            <a:ext cx="5032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2000"/>
              <a:t>А</a:t>
            </a:r>
          </a:p>
        </p:txBody>
      </p:sp>
      <p:sp>
        <p:nvSpPr>
          <p:cNvPr id="56" name="Text Box 23"/>
          <p:cNvSpPr txBox="1">
            <a:spLocks noChangeArrowheads="1"/>
          </p:cNvSpPr>
          <p:nvPr/>
        </p:nvSpPr>
        <p:spPr bwMode="auto">
          <a:xfrm>
            <a:off x="7596485" y="2361642"/>
            <a:ext cx="287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С</a:t>
            </a:r>
          </a:p>
        </p:txBody>
      </p:sp>
      <p:sp>
        <p:nvSpPr>
          <p:cNvPr id="57" name="Text Box 24"/>
          <p:cNvSpPr txBox="1">
            <a:spLocks noChangeArrowheads="1"/>
          </p:cNvSpPr>
          <p:nvPr/>
        </p:nvSpPr>
        <p:spPr bwMode="auto">
          <a:xfrm>
            <a:off x="6804323" y="3153805"/>
            <a:ext cx="288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Е</a:t>
            </a:r>
          </a:p>
        </p:txBody>
      </p:sp>
      <p:sp>
        <p:nvSpPr>
          <p:cNvPr id="58" name="Text Box 25"/>
          <p:cNvSpPr txBox="1">
            <a:spLocks noChangeArrowheads="1"/>
          </p:cNvSpPr>
          <p:nvPr/>
        </p:nvSpPr>
        <p:spPr bwMode="auto">
          <a:xfrm>
            <a:off x="5364460" y="1929842"/>
            <a:ext cx="217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/>
              <a:t>В</a:t>
            </a:r>
          </a:p>
        </p:txBody>
      </p:sp>
      <p:sp>
        <p:nvSpPr>
          <p:cNvPr id="59" name="Text Box 26"/>
          <p:cNvSpPr txBox="1">
            <a:spLocks noChangeArrowheads="1"/>
          </p:cNvSpPr>
          <p:nvPr/>
        </p:nvSpPr>
        <p:spPr bwMode="auto">
          <a:xfrm>
            <a:off x="6228060" y="488392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/>
              <a:t>S</a:t>
            </a:r>
            <a:endParaRPr lang="ru-RU" altLang="ru-RU"/>
          </a:p>
        </p:txBody>
      </p:sp>
      <p:sp>
        <p:nvSpPr>
          <p:cNvPr id="60" name="Text Box 27"/>
          <p:cNvSpPr txBox="1">
            <a:spLocks noChangeArrowheads="1"/>
          </p:cNvSpPr>
          <p:nvPr/>
        </p:nvSpPr>
        <p:spPr bwMode="auto">
          <a:xfrm>
            <a:off x="6156623" y="2720417"/>
            <a:ext cx="288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/>
              <a:t>O</a:t>
            </a:r>
            <a:endParaRPr lang="ru-RU" altLang="ru-RU"/>
          </a:p>
        </p:txBody>
      </p:sp>
      <p:sp>
        <p:nvSpPr>
          <p:cNvPr id="61" name="Arc 29"/>
          <p:cNvSpPr>
            <a:spLocks/>
          </p:cNvSpPr>
          <p:nvPr/>
        </p:nvSpPr>
        <p:spPr bwMode="auto">
          <a:xfrm rot="10800000" flipV="1">
            <a:off x="6588423" y="2864880"/>
            <a:ext cx="144462" cy="144462"/>
          </a:xfrm>
          <a:custGeom>
            <a:avLst/>
            <a:gdLst>
              <a:gd name="T0" fmla="*/ 0 w 21600"/>
              <a:gd name="T1" fmla="*/ 0 h 21600"/>
              <a:gd name="T2" fmla="*/ 144462 w 21600"/>
              <a:gd name="T3" fmla="*/ 144462 h 21600"/>
              <a:gd name="T4" fmla="*/ 0 w 21600"/>
              <a:gd name="T5" fmla="*/ 144462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4EB29-EAE4-478B-8B4C-C657BA45DE9C}" type="datetime1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7869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1142976" y="0"/>
            <a:ext cx="47149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FF0000"/>
                </a:solidFill>
                <a:latin typeface="Bookman Old Style" pitchFamily="18" charset="0"/>
              </a:rPr>
              <a:t>Решение задач</a:t>
            </a:r>
          </a:p>
        </p:txBody>
      </p:sp>
      <p:pic>
        <p:nvPicPr>
          <p:cNvPr id="20" name="Picture 3" descr="C:\Documents and Settings\Admin\Рабочий стол\Pravil_naja_piramida_10.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42976" y="836712"/>
            <a:ext cx="4407318" cy="180020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767842"/>
            <a:ext cx="3672408" cy="3356146"/>
          </a:xfrm>
          <a:prstGeom prst="rect">
            <a:avLst/>
          </a:prstGeom>
        </p:spPr>
      </p:pic>
      <p:pic>
        <p:nvPicPr>
          <p:cNvPr id="21" name="Picture 3" descr="C:\Documents and Settings\Admin\Рабочий стол\Pravil_naja_piramida_10.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9992" y="1767842"/>
            <a:ext cx="3672408" cy="3354497"/>
          </a:xfrm>
          <a:prstGeom prst="rect">
            <a:avLst/>
          </a:prstGeom>
          <a:noFill/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EBAFB-FA75-4FAA-A9CE-70E0CB8DD19A}" type="datetime1">
              <a:rPr lang="ru-RU" smtClean="0"/>
              <a:t>07.04.2020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12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61657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5517</TotalTime>
  <Words>125</Words>
  <Application>Microsoft Office PowerPoint</Application>
  <PresentationFormat>Экран (4:3)</PresentationFormat>
  <Paragraphs>57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Солнцестояние</vt:lpstr>
      <vt:lpstr>Правильная ПИРАМИДА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Тетраэдр</dc:title>
  <dc:creator>Иманго</dc:creator>
  <cp:lastModifiedBy>Наталья Александровна Комарова</cp:lastModifiedBy>
  <cp:revision>143</cp:revision>
  <dcterms:created xsi:type="dcterms:W3CDTF">2013-10-06T13:28:53Z</dcterms:created>
  <dcterms:modified xsi:type="dcterms:W3CDTF">2020-04-07T09:35:34Z</dcterms:modified>
</cp:coreProperties>
</file>