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483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15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3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59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6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759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798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48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523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49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66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9126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45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500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219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410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8E61D-D431-422C-9764-11DAFE33AB63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86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5/4/2020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9420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F%D0%B0%D0%BB%D0%B0%D1%82%D0%B8%D0%BD" TargetMode="External"/><Relationship Id="rId3" Type="http://schemas.openxmlformats.org/officeDocument/2006/relationships/hyperlink" Target="https://ru.wikipedia.org/wiki/%D0%9F%D0%B0%D0%BC%D1%8F%D1%82%D0%BD%D0%B8%D0%BA_%D0%B0%D1%80%D1%85%D0%B8%D1%82%D0%B5%D0%BA%D1%82%D1%83%D1%80%D1%8B" TargetMode="External"/><Relationship Id="rId7" Type="http://schemas.openxmlformats.org/officeDocument/2006/relationships/hyperlink" Target="https://ru.wikipedia.org/wiki/%D0%AD%D1%81%D0%BA%D0%B2%D0%B8%D0%BB%D0%B8%D0%BD" TargetMode="External"/><Relationship Id="rId2" Type="http://schemas.openxmlformats.org/officeDocument/2006/relationships/hyperlink" Target="https://ru.wikipedia.org/wiki/%D0%90%D0%BC%D1%84%D0%B8%D1%82%D0%B5%D0%B0%D1%82%D1%8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0%D0%B8%D0%BC" TargetMode="External"/><Relationship Id="rId5" Type="http://schemas.openxmlformats.org/officeDocument/2006/relationships/hyperlink" Target="https://ru.wikipedia.org/wiki/%D0%9A%D0%BE%D0%BB%D0%B8%D0%B7%D0%B5%D0%B9#cite_note-_5506bf6099e24175-1" TargetMode="External"/><Relationship Id="rId10" Type="http://schemas.openxmlformats.org/officeDocument/2006/relationships/image" Target="../media/image8.jpg"/><Relationship Id="rId4" Type="http://schemas.openxmlformats.org/officeDocument/2006/relationships/hyperlink" Target="https://ru.wikipedia.org/wiki/%D0%94%D1%80%D0%B5%D0%B2%D0%BD%D0%B8%D0%B9_%D0%A0%D0%B8%D0%BC" TargetMode="External"/><Relationship Id="rId9" Type="http://schemas.openxmlformats.org/officeDocument/2006/relationships/hyperlink" Target="https://ru.wikipedia.org/wiki/%D0%A6%D0%B5%D0%BB%D0%B8%D0%B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126_%D0%B3%D0%BE%D0%B4" TargetMode="External"/><Relationship Id="rId2" Type="http://schemas.openxmlformats.org/officeDocument/2006/relationships/hyperlink" Target="https://ru.wikipedia.org/wiki/%D0%90%D1%80%D1%85%D0%B8%D1%82%D0%B5%D0%BA%D1%82%D1%83%D1%80%D0%B0_%D0%94%D1%80%D0%B5%D0%B2%D0%BD%D0%B5%D0%B3%D0%BE_%D0%A0%D0%B8%D0%BC%D0%B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4%D1%80%D0%B5%D0%B2%D0%BD%D0%B8%D0%B9_%D0%A0%D0%B8%D0%BC" TargetMode="External"/><Relationship Id="rId7" Type="http://schemas.openxmlformats.org/officeDocument/2006/relationships/image" Target="../media/image10.jpg"/><Relationship Id="rId2" Type="http://schemas.openxmlformats.org/officeDocument/2006/relationships/hyperlink" Target="https://ru.wikipedia.org/wiki/%D0%A4%D0%BE%D1%80%D1%83%D0%BC_(%D0%BF%D0%BB%D0%BE%D1%89%D0%B0%D0%B4%D1%8C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A%D1%83%D1%80%D0%B8%D1%8F_(%D0%94%D1%80%D0%B5%D0%B2%D0%BD%D0%B8%D0%B9_%D0%A0%D0%B8%D0%BC)" TargetMode="External"/><Relationship Id="rId5" Type="http://schemas.openxmlformats.org/officeDocument/2006/relationships/hyperlink" Target="https://ru.wikipedia.org/wiki/%D0%9A%D0%BE%D0%BC%D0%B8%D1%86%D0%B8%D0%B9" TargetMode="External"/><Relationship Id="rId4" Type="http://schemas.openxmlformats.org/officeDocument/2006/relationships/hyperlink" Target="https://ru.wikipedia.org/wiki/%D0%A0%D1%8B%D0%BD%D0%BE%D0%BA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A1%D0%B8%D0%BA%D1%81%D1%82_IV_(%D0%BF%D0%B0%D0%BF%D0%B0_%D1%80%D0%B8%D0%BC%D1%81%D0%BA%D0%B8%D0%B9)" TargetMode="External"/><Relationship Id="rId3" Type="http://schemas.openxmlformats.org/officeDocument/2006/relationships/hyperlink" Target="https://ru.wikipedia.org/wiki/%D0%92%D0%B0%D1%82%D0%B8%D0%BA%D0%B0%D0%BD" TargetMode="External"/><Relationship Id="rId7" Type="http://schemas.openxmlformats.org/officeDocument/2006/relationships/hyperlink" Target="https://ru.wikipedia.org/wiki/%D0%9F%D0%B0%D0%BF%D0%B0_%D1%80%D0%B8%D0%BC%D1%81%D0%BA%D0%B8%D0%B9" TargetMode="External"/><Relationship Id="rId2" Type="http://schemas.openxmlformats.org/officeDocument/2006/relationships/hyperlink" Target="https://ru.wikipedia.org/wiki/%D0%94%D0%BE%D0%BC%D0%BE%D0%B2%D0%B0%D1%8F_%D1%86%D0%B5%D1%80%D0%BA%D0%BE%D0%B2%D1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/index.php?title=%D0%94%D0%B6%D0%BE%D1%80%D0%B4%D0%B6%D0%B5_%D0%B4%D0%B5_%D0%94%D0%BE%D0%BB%D1%8C%D1%87%D0%B8&amp;action=edit&amp;redlink=1" TargetMode="External"/><Relationship Id="rId11" Type="http://schemas.openxmlformats.org/officeDocument/2006/relationships/image" Target="../media/image11.jpg"/><Relationship Id="rId5" Type="http://schemas.openxmlformats.org/officeDocument/2006/relationships/hyperlink" Target="https://ru.wikipedia.org/wiki/1481_%D0%B3%D0%BE%D0%B4" TargetMode="External"/><Relationship Id="rId10" Type="http://schemas.openxmlformats.org/officeDocument/2006/relationships/hyperlink" Target="https://ru.wikipedia.org/wiki/%D0%9A%D0%BE%D0%BD%D0%BA%D0%BB%D0%B0%D0%B2" TargetMode="External"/><Relationship Id="rId4" Type="http://schemas.openxmlformats.org/officeDocument/2006/relationships/hyperlink" Target="https://ru.wikipedia.org/wiki/1473" TargetMode="External"/><Relationship Id="rId9" Type="http://schemas.openxmlformats.org/officeDocument/2006/relationships/hyperlink" Target="https://ru.wikipedia.org/wiki/%D0%AD%D0%BF%D0%BE%D1%85%D0%B0_%D0%92%D0%BE%D0%B7%D1%80%D0%BE%D0%B6%D0%B4%D0%B5%D0%BD%D0%B8%D1%8F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1885" TargetMode="External"/><Relationship Id="rId3" Type="http://schemas.openxmlformats.org/officeDocument/2006/relationships/hyperlink" Target="https://ru.wikipedia.org/wiki/%D0%9F%D0%BB%D0%BE%D1%89%D0%B0%D0%B4%D1%8C_%D0%92%D0%B5%D0%BD%D0%B5%D1%86%D0%B8%D0%B8" TargetMode="External"/><Relationship Id="rId7" Type="http://schemas.openxmlformats.org/officeDocument/2006/relationships/hyperlink" Target="https://ru.wikipedia.org/wiki/%D0%90%D0%BC%D0%BF%D0%B8%D1%80" TargetMode="External"/><Relationship Id="rId2" Type="http://schemas.openxmlformats.org/officeDocument/2006/relationships/hyperlink" Target="https://ru.wikipedia.org/wiki/%D0%92%D0%B8%D0%BA%D1%82%D0%BE%D1%80_%D0%AD%D0%BC%D0%BC%D0%B0%D0%BD%D1%83%D0%B8%D0%BB_I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0%B0%D0%BA%D0%BA%D0%BE%D0%BD%D0%B8,_%D0%94%D0%B6%D1%83%D0%B7%D0%B5%D0%BF%D0%BF%D0%B5" TargetMode="External"/><Relationship Id="rId11" Type="http://schemas.openxmlformats.org/officeDocument/2006/relationships/image" Target="../media/image12.jpg"/><Relationship Id="rId5" Type="http://schemas.openxmlformats.org/officeDocument/2006/relationships/hyperlink" Target="https://ru.wikipedia.org/wiki/%D0%9A%D0%B0%D0%BF%D0%B8%D1%82%D0%BE%D0%BB%D0%B8%D0%B9%D1%81%D0%BA%D0%B8%D0%B9_%D1%85%D0%BE%D0%BB%D0%BC" TargetMode="External"/><Relationship Id="rId10" Type="http://schemas.openxmlformats.org/officeDocument/2006/relationships/hyperlink" Target="https://ru.wikipedia.org/wiki/%D0%A0%D0%B8%D1%81%D0%BE%D1%80%D0%B4%D0%B6%D0%B8%D0%BC%D0%B5%D0%BD%D1%82%D0%BE" TargetMode="External"/><Relationship Id="rId4" Type="http://schemas.openxmlformats.org/officeDocument/2006/relationships/hyperlink" Target="https://ru.wikipedia.org/wiki/%D0%A0%D0%B8%D0%BC" TargetMode="External"/><Relationship Id="rId9" Type="http://schemas.openxmlformats.org/officeDocument/2006/relationships/hyperlink" Target="https://ru.wikipedia.org/wiki/1935_%D0%B3%D0%BE%D0%B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8%D0%BC" TargetMode="External"/><Relationship Id="rId7" Type="http://schemas.openxmlformats.org/officeDocument/2006/relationships/image" Target="../media/image13.jpg"/><Relationship Id="rId2" Type="http://schemas.openxmlformats.org/officeDocument/2006/relationships/hyperlink" Target="https://ru.wikipedia.org/wiki/%D0%A4%D0%BE%D0%BD%D1%82%D0%B0%D0%B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D%D0%B5%D0%BE%D0%BA%D0%BB%D0%B0%D1%81%D1%81%D0%B8%D1%86%D0%B8%D0%B7%D0%BC" TargetMode="External"/><Relationship Id="rId5" Type="http://schemas.openxmlformats.org/officeDocument/2006/relationships/hyperlink" Target="https://ru.wikipedia.org/wiki/%D0%91%D0%B0%D1%80%D0%BE%D0%BA%D0%BA%D0%BE" TargetMode="External"/><Relationship Id="rId4" Type="http://schemas.openxmlformats.org/officeDocument/2006/relationships/hyperlink" Target="https://ru.wikipedia.org/wiki/%D0%98%D1%82%D0%B0%D0%BB%D1%8C%D1%8F%D0%BD%D1%81%D0%BA%D0%B8%D0%B9_%D1%8F%D0%B7%D1%8B%D0%B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0%D0%B8%D0%BC" TargetMode="External"/><Relationship Id="rId2" Type="http://schemas.openxmlformats.org/officeDocument/2006/relationships/hyperlink" Target="https://ru.wikipedia.org/wiki/%D0%A5%D0%BE%D0%BB%D0%BC%D1%8B_%D0%A0%D0%B8%D0%BC%D0%B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5%D0%B9%D0%B7%D0%B0%D0%B6%D0%BD%D1%8B%D0%B9_%D0%BF%D0%B0%D1%80%D0%BA" TargetMode="External"/><Relationship Id="rId7" Type="http://schemas.openxmlformats.org/officeDocument/2006/relationships/image" Target="../media/image15.jpg"/><Relationship Id="rId2" Type="http://schemas.openxmlformats.org/officeDocument/2006/relationships/hyperlink" Target="https://ru.wikipedia.org/wiki/%D0%A0%D0%B8%D0%B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2%D0%B8%D0%BB%D0%BB%D0%B0_%D0%90%D0%B4%D0%B0" TargetMode="External"/><Relationship Id="rId5" Type="http://schemas.openxmlformats.org/officeDocument/2006/relationships/hyperlink" Target="https://ru.wikipedia.org/wiki/%D0%92%D0%B8%D0%BB%D0%BB%D0%B0_%D0%94%D0%BE%D1%80%D0%B8%D0%B0_%D0%9F%D0%B0%D0%BC%D1%84%D0%B8%D0%BB%D0%B8" TargetMode="External"/><Relationship Id="rId4" Type="http://schemas.openxmlformats.org/officeDocument/2006/relationships/hyperlink" Target="https://ru.wikipedia.org/wiki/%D0%9F%D0%B8%D0%BD%D1%87%D0%BE_(%D1%85%D0%BE%D0%BB%D0%BC)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6372" y="251139"/>
            <a:ext cx="3193960" cy="2054179"/>
          </a:xfrm>
        </p:spPr>
        <p:txBody>
          <a:bodyPr/>
          <a:lstStyle/>
          <a:p>
            <a:r>
              <a:rPr lang="ru-RU" sz="2800" dirty="0"/>
              <a:t>Рим</a:t>
            </a:r>
            <a:br>
              <a:rPr lang="ru-RU" sz="2800" dirty="0"/>
            </a:br>
            <a:r>
              <a:rPr lang="ru-RU" sz="2800" dirty="0"/>
              <a:t>Столица Италии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760" y="1287888"/>
            <a:ext cx="9015212" cy="2640168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Рим – столица Италии, огромный многонациональный город, история которого насчитывает почти три тысячи лет. Его архитектура и произведения искусства оказали огромное влияние на мировую культуру. Развалины античного Форума и Колизея демонстрируют былое величие Римской империи. Ватикан, резиденция руководства Римско-католической церкви, пользуется огромной популярностью у туристов благодаря собору Святого Петра и многочисленным музеям. Среди них – Сикстинская капелла, где можно увидеть знаменитые фрески Микеланджело.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30" y="3747752"/>
            <a:ext cx="5051953" cy="28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62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96225" y="386366"/>
            <a:ext cx="7418232" cy="488716"/>
          </a:xfrm>
        </p:spPr>
        <p:txBody>
          <a:bodyPr/>
          <a:lstStyle/>
          <a:p>
            <a:r>
              <a:rPr lang="ru-RU" sz="3600" dirty="0" smtClean="0"/>
              <a:t>Достопримечательности Рима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170" y="1032672"/>
            <a:ext cx="6632620" cy="514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61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3020" y="0"/>
            <a:ext cx="9315531" cy="2910625"/>
          </a:xfrm>
        </p:spPr>
        <p:txBody>
          <a:bodyPr/>
          <a:lstStyle/>
          <a:p>
            <a:pPr algn="ctr"/>
            <a:r>
              <a:rPr lang="ru-RU" dirty="0" smtClean="0"/>
              <a:t>Колизей</a:t>
            </a:r>
            <a:br>
              <a:rPr lang="ru-RU" dirty="0" smtClean="0"/>
            </a:br>
            <a:r>
              <a:rPr lang="ru-RU" sz="2400" b="1" dirty="0" err="1"/>
              <a:t>Колизе́й</a:t>
            </a:r>
            <a:r>
              <a:rPr lang="ru-RU" sz="2400" dirty="0"/>
              <a:t>  — </a:t>
            </a:r>
            <a:r>
              <a:rPr lang="ru-RU" sz="2400" dirty="0">
                <a:hlinkClick r:id="rId2" tooltip="Амфитеатр"/>
              </a:rPr>
              <a:t>амфитеатр</a:t>
            </a:r>
            <a:r>
              <a:rPr lang="ru-RU" sz="2400" dirty="0"/>
              <a:t>, </a:t>
            </a:r>
            <a:r>
              <a:rPr lang="ru-RU" sz="2400" dirty="0">
                <a:hlinkClick r:id="rId3" tooltip="Памятник архитектуры"/>
              </a:rPr>
              <a:t>памятник архитектуры</a:t>
            </a:r>
            <a:r>
              <a:rPr lang="ru-RU" sz="2400" dirty="0"/>
              <a:t> </a:t>
            </a:r>
            <a:r>
              <a:rPr lang="ru-RU" sz="2400" dirty="0">
                <a:hlinkClick r:id="rId4" tooltip="Древний Рим"/>
              </a:rPr>
              <a:t>Древнего Рима</a:t>
            </a:r>
            <a:r>
              <a:rPr lang="ru-RU" sz="2400" dirty="0"/>
              <a:t>, наиболее известное и одно из самых грандиозных сооружений Древнего мира, сохранившихся до нашего времени</a:t>
            </a:r>
            <a:r>
              <a:rPr lang="ru-RU" sz="2400" baseline="30000" dirty="0">
                <a:hlinkClick r:id="rId5"/>
              </a:rPr>
              <a:t>[1]</a:t>
            </a:r>
            <a:r>
              <a:rPr lang="ru-RU" sz="2400" dirty="0"/>
              <a:t>. Находится в </a:t>
            </a:r>
            <a:r>
              <a:rPr lang="ru-RU" sz="2400" dirty="0">
                <a:hlinkClick r:id="rId6" tooltip="Рим"/>
              </a:rPr>
              <a:t>Риме</a:t>
            </a:r>
            <a:r>
              <a:rPr lang="ru-RU" sz="2400" dirty="0"/>
              <a:t>, в низине между </a:t>
            </a:r>
            <a:r>
              <a:rPr lang="ru-RU" sz="2400" dirty="0" err="1">
                <a:hlinkClick r:id="rId7" tooltip="Эсквилин"/>
              </a:rPr>
              <a:t>Эсквилинским</a:t>
            </a:r>
            <a:r>
              <a:rPr lang="ru-RU" sz="2400" dirty="0"/>
              <a:t>, </a:t>
            </a:r>
            <a:r>
              <a:rPr lang="ru-RU" sz="2400" dirty="0" err="1">
                <a:hlinkClick r:id="rId8" tooltip="Палатин"/>
              </a:rPr>
              <a:t>Палатинским</a:t>
            </a:r>
            <a:r>
              <a:rPr lang="ru-RU" sz="2400" dirty="0"/>
              <a:t> и </a:t>
            </a:r>
            <a:r>
              <a:rPr lang="ru-RU" sz="2400" dirty="0" err="1">
                <a:hlinkClick r:id="rId9" tooltip="Целий"/>
              </a:rPr>
              <a:t>Целиевым</a:t>
            </a:r>
            <a:r>
              <a:rPr lang="ru-RU" sz="2400" dirty="0"/>
              <a:t> холмами.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899" y="2638675"/>
            <a:ext cx="5578869" cy="3807201"/>
          </a:xfrm>
        </p:spPr>
      </p:pic>
    </p:spTree>
    <p:extLst>
      <p:ext uri="{BB962C8B-B14F-4D97-AF65-F5344CB8AC3E}">
        <p14:creationId xmlns:p14="http://schemas.microsoft.com/office/powerpoint/2010/main" val="1327657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6975" y="104987"/>
            <a:ext cx="9226586" cy="2483665"/>
          </a:xfrm>
        </p:spPr>
        <p:txBody>
          <a:bodyPr/>
          <a:lstStyle/>
          <a:p>
            <a:pPr algn="ctr"/>
            <a:r>
              <a:rPr lang="ru-RU" dirty="0" smtClean="0"/>
              <a:t>Пантеон</a:t>
            </a:r>
            <a:br>
              <a:rPr lang="ru-RU" dirty="0" smtClean="0"/>
            </a:br>
            <a:r>
              <a:rPr lang="ru-RU" sz="2400" b="1" dirty="0" err="1"/>
              <a:t>Пантео́н</a:t>
            </a:r>
            <a:r>
              <a:rPr lang="ru-RU" sz="2400" dirty="0"/>
              <a:t>   — так называемый «храм всех богов», памятник периода расцвета </a:t>
            </a:r>
            <a:r>
              <a:rPr lang="ru-RU" sz="2400" dirty="0">
                <a:hlinkClick r:id="rId2" tooltip="Архитектура Древнего Рима"/>
              </a:rPr>
              <a:t>архитектуры Древнего Рима</a:t>
            </a:r>
            <a:r>
              <a:rPr lang="ru-RU" sz="2400" dirty="0"/>
              <a:t>, построенный между 117 и </a:t>
            </a:r>
            <a:r>
              <a:rPr lang="ru-RU" sz="2400" dirty="0">
                <a:hlinkClick r:id="rId3" tooltip="126 год"/>
              </a:rPr>
              <a:t>126 годами</a:t>
            </a:r>
            <a:r>
              <a:rPr lang="ru-RU" sz="2400" dirty="0"/>
              <a:t> н. э.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93" y="2588652"/>
            <a:ext cx="5679583" cy="3309872"/>
          </a:xfrm>
        </p:spPr>
      </p:pic>
    </p:spTree>
    <p:extLst>
      <p:ext uri="{BB962C8B-B14F-4D97-AF65-F5344CB8AC3E}">
        <p14:creationId xmlns:p14="http://schemas.microsoft.com/office/powerpoint/2010/main" val="2307505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218" y="92109"/>
            <a:ext cx="9187949" cy="2586696"/>
          </a:xfrm>
        </p:spPr>
        <p:txBody>
          <a:bodyPr/>
          <a:lstStyle/>
          <a:p>
            <a:pPr algn="ctr"/>
            <a:r>
              <a:rPr lang="ru-RU" dirty="0" smtClean="0"/>
              <a:t>Римский форум</a:t>
            </a:r>
            <a:br>
              <a:rPr lang="ru-RU" dirty="0" smtClean="0"/>
            </a:br>
            <a:r>
              <a:rPr lang="ru-RU" sz="2400" b="1" dirty="0" err="1"/>
              <a:t>Ри́мский</a:t>
            </a:r>
            <a:r>
              <a:rPr lang="ru-RU" sz="2400" b="1" dirty="0"/>
              <a:t> </a:t>
            </a:r>
            <a:r>
              <a:rPr lang="ru-RU" sz="2400" b="1" dirty="0" err="1"/>
              <a:t>фо́рум</a:t>
            </a:r>
            <a:r>
              <a:rPr lang="ru-RU" sz="2400" dirty="0"/>
              <a:t>  — </a:t>
            </a:r>
            <a:r>
              <a:rPr lang="ru-RU" sz="2400" dirty="0">
                <a:hlinkClick r:id="rId2" tooltip="Форум (площадь)"/>
              </a:rPr>
              <a:t>форум</a:t>
            </a:r>
            <a:r>
              <a:rPr lang="ru-RU" sz="2400" dirty="0"/>
              <a:t> в центре </a:t>
            </a:r>
            <a:r>
              <a:rPr lang="ru-RU" sz="2400" dirty="0">
                <a:hlinkClick r:id="rId3" tooltip="Древний Рим"/>
              </a:rPr>
              <a:t>Древнего Рима</a:t>
            </a:r>
            <a:r>
              <a:rPr lang="ru-RU" sz="2400" dirty="0"/>
              <a:t>, вместе с прилегающими зданиями. Первоначально на нём размещался </a:t>
            </a:r>
            <a:r>
              <a:rPr lang="ru-RU" sz="2400" dirty="0">
                <a:hlinkClick r:id="rId4" tooltip="Рынок"/>
              </a:rPr>
              <a:t>рынок</a:t>
            </a:r>
            <a:r>
              <a:rPr lang="ru-RU" sz="2400" dirty="0"/>
              <a:t>, позже он включил в себя </a:t>
            </a:r>
            <a:r>
              <a:rPr lang="ru-RU" sz="2400" dirty="0">
                <a:hlinkClick r:id="rId5" tooltip="Комиций"/>
              </a:rPr>
              <a:t>комиций</a:t>
            </a:r>
            <a:r>
              <a:rPr lang="ru-RU" sz="2400" dirty="0"/>
              <a:t>, </a:t>
            </a:r>
            <a:r>
              <a:rPr lang="ru-RU" sz="2400" dirty="0">
                <a:hlinkClick r:id="rId6" tooltip="Курия (Древний Рим)"/>
              </a:rPr>
              <a:t>курию</a:t>
            </a:r>
            <a:r>
              <a:rPr lang="ru-RU" sz="2400" dirty="0"/>
              <a:t>, и приобрел политические функции.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079" y="2886511"/>
            <a:ext cx="5679583" cy="3050649"/>
          </a:xfrm>
        </p:spPr>
      </p:pic>
    </p:spTree>
    <p:extLst>
      <p:ext uri="{BB962C8B-B14F-4D97-AF65-F5344CB8AC3E}">
        <p14:creationId xmlns:p14="http://schemas.microsoft.com/office/powerpoint/2010/main" val="2398716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8338" y="399244"/>
            <a:ext cx="9350062" cy="3554569"/>
          </a:xfrm>
        </p:spPr>
        <p:txBody>
          <a:bodyPr/>
          <a:lstStyle/>
          <a:p>
            <a:r>
              <a:rPr lang="ru-RU" sz="2400" b="1" dirty="0" err="1"/>
              <a:t>Сиксти́нская</a:t>
            </a:r>
            <a:r>
              <a:rPr lang="ru-RU" sz="2400" b="1" dirty="0"/>
              <a:t> </a:t>
            </a:r>
            <a:r>
              <a:rPr lang="ru-RU" sz="2400" b="1" dirty="0" err="1"/>
              <a:t>капе́лла</a:t>
            </a:r>
            <a:r>
              <a:rPr lang="ru-RU" sz="2400" dirty="0"/>
              <a:t>  — бывшая </a:t>
            </a:r>
            <a:r>
              <a:rPr lang="ru-RU" sz="2400" dirty="0">
                <a:hlinkClick r:id="rId2" tooltip="Домовая церковь"/>
              </a:rPr>
              <a:t>домовая церковь</a:t>
            </a:r>
            <a:r>
              <a:rPr lang="ru-RU" sz="2400" dirty="0"/>
              <a:t> в </a:t>
            </a:r>
            <a:r>
              <a:rPr lang="ru-RU" sz="2400" dirty="0">
                <a:hlinkClick r:id="rId3" tooltip="Ватикан"/>
              </a:rPr>
              <a:t>Ватикане</a:t>
            </a:r>
            <a:r>
              <a:rPr lang="ru-RU" sz="2400" dirty="0"/>
              <a:t>. Построена в </a:t>
            </a:r>
            <a:r>
              <a:rPr lang="ru-RU" sz="2400" dirty="0">
                <a:hlinkClick r:id="rId4" tooltip="1473"/>
              </a:rPr>
              <a:t>1473</a:t>
            </a:r>
            <a:r>
              <a:rPr lang="ru-RU" sz="2400" dirty="0"/>
              <a:t>—</a:t>
            </a:r>
            <a:r>
              <a:rPr lang="ru-RU" sz="2400" dirty="0">
                <a:hlinkClick r:id="rId5" tooltip="1481 год"/>
              </a:rPr>
              <a:t>1481 годах</a:t>
            </a:r>
            <a:r>
              <a:rPr lang="ru-RU" sz="2400" dirty="0"/>
              <a:t> архитектором </a:t>
            </a:r>
            <a:r>
              <a:rPr lang="ru-RU" sz="2400" dirty="0">
                <a:hlinkClick r:id="rId6" tooltip="Джордже де Дольчи (страница отсутствует)"/>
              </a:rPr>
              <a:t>Джордже де </a:t>
            </a:r>
            <a:r>
              <a:rPr lang="ru-RU" sz="2400" dirty="0" err="1">
                <a:hlinkClick r:id="rId6" tooltip="Джордже де Дольчи (страница отсутствует)"/>
              </a:rPr>
              <a:t>Дольчи</a:t>
            </a:r>
            <a:r>
              <a:rPr lang="ru-RU" sz="2400" dirty="0"/>
              <a:t>, по заказу </a:t>
            </a:r>
            <a:r>
              <a:rPr lang="ru-RU" sz="2400" dirty="0">
                <a:hlinkClick r:id="rId7" tooltip="Папа римский"/>
              </a:rPr>
              <a:t>папы римского</a:t>
            </a:r>
            <a:r>
              <a:rPr lang="ru-RU" sz="2400" dirty="0"/>
              <a:t> </a:t>
            </a:r>
            <a:r>
              <a:rPr lang="ru-RU" sz="2400" dirty="0" err="1">
                <a:hlinkClick r:id="rId8" tooltip="Сикст IV (папа римский)"/>
              </a:rPr>
              <a:t>Сикста</a:t>
            </a:r>
            <a:r>
              <a:rPr lang="ru-RU" sz="2400" dirty="0">
                <a:hlinkClick r:id="rId8" tooltip="Сикст IV (папа римский)"/>
              </a:rPr>
              <a:t> IV</a:t>
            </a:r>
            <a:r>
              <a:rPr lang="ru-RU" sz="2400" dirty="0"/>
              <a:t>, откуда и произошло название. Ныне Капелла — музей, выдающийся памятник </a:t>
            </a:r>
            <a:r>
              <a:rPr lang="ru-RU" sz="2400" dirty="0">
                <a:hlinkClick r:id="rId9" tooltip="Эпоха Возрождения"/>
              </a:rPr>
              <a:t>Возрождения</a:t>
            </a:r>
            <a:r>
              <a:rPr lang="ru-RU" sz="2400" dirty="0"/>
              <a:t>, который используется также для проведения </a:t>
            </a:r>
            <a:r>
              <a:rPr lang="ru-RU" sz="2400" dirty="0">
                <a:hlinkClick r:id="rId10" tooltip="Конклав"/>
              </a:rPr>
              <a:t>конклавов</a:t>
            </a:r>
            <a:r>
              <a:rPr lang="ru-RU" sz="2400" dirty="0"/>
              <a:t>, на которых кардиналы избирают нового папу римского. Хор Сикстинской капеллы — всемирно известный профессиональный церковный хор.</a:t>
            </a:r>
            <a:endParaRPr lang="ru-RU" sz="24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234" y="3760631"/>
            <a:ext cx="5087155" cy="2946733"/>
          </a:xfrm>
        </p:spPr>
      </p:pic>
    </p:spTree>
    <p:extLst>
      <p:ext uri="{BB962C8B-B14F-4D97-AF65-F5344CB8AC3E}">
        <p14:creationId xmlns:p14="http://schemas.microsoft.com/office/powerpoint/2010/main" val="3978972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761" y="128790"/>
            <a:ext cx="9105363" cy="2859109"/>
          </a:xfrm>
        </p:spPr>
        <p:txBody>
          <a:bodyPr/>
          <a:lstStyle/>
          <a:p>
            <a:r>
              <a:rPr lang="ru-RU" sz="2000" b="1" dirty="0" err="1" smtClean="0"/>
              <a:t>Витториано</a:t>
            </a:r>
            <a:r>
              <a:rPr lang="ru-RU" sz="2000" dirty="0"/>
              <a:t>  — монумент в честь первого короля объединённой Италии </a:t>
            </a:r>
            <a:r>
              <a:rPr lang="ru-RU" sz="2000" dirty="0">
                <a:hlinkClick r:id="rId2" tooltip="Виктор Эммануил II"/>
              </a:rPr>
              <a:t>Виктора Эммануила II</a:t>
            </a:r>
            <a:r>
              <a:rPr lang="ru-RU" sz="2000" dirty="0"/>
              <a:t>. Располагается на </a:t>
            </a:r>
            <a:r>
              <a:rPr lang="ru-RU" sz="2000" dirty="0">
                <a:hlinkClick r:id="rId3" tooltip="Площадь Венеции"/>
              </a:rPr>
              <a:t>Венецианской площади</a:t>
            </a:r>
            <a:r>
              <a:rPr lang="ru-RU" sz="2000" dirty="0"/>
              <a:t> в </a:t>
            </a:r>
            <a:r>
              <a:rPr lang="ru-RU" sz="2000" dirty="0">
                <a:hlinkClick r:id="rId4" tooltip="Рим"/>
              </a:rPr>
              <a:t>Риме</a:t>
            </a:r>
            <a:r>
              <a:rPr lang="ru-RU" sz="2000" dirty="0"/>
              <a:t>, на склоне </a:t>
            </a:r>
            <a:r>
              <a:rPr lang="ru-RU" sz="2000" dirty="0">
                <a:hlinkClick r:id="rId5" tooltip="Капитолийский холм"/>
              </a:rPr>
              <a:t>Капитолийского холма</a:t>
            </a:r>
            <a:r>
              <a:rPr lang="ru-RU" sz="2000" dirty="0"/>
              <a:t>. Проект был разработан </a:t>
            </a:r>
            <a:r>
              <a:rPr lang="ru-RU" sz="2000" dirty="0">
                <a:hlinkClick r:id="rId6" tooltip="Саккони, Джузеппе"/>
              </a:rPr>
              <a:t>Джузеппе </a:t>
            </a:r>
            <a:r>
              <a:rPr lang="ru-RU" sz="2000" dirty="0" err="1">
                <a:hlinkClick r:id="rId6" tooltip="Саккони, Джузеппе"/>
              </a:rPr>
              <a:t>Саккони</a:t>
            </a:r>
            <a:r>
              <a:rPr lang="ru-RU" sz="2000" dirty="0"/>
              <a:t> в </a:t>
            </a:r>
            <a:r>
              <a:rPr lang="ru-RU" sz="2000" dirty="0">
                <a:hlinkClick r:id="rId7" tooltip="Ампир"/>
              </a:rPr>
              <a:t>ампирном</a:t>
            </a:r>
            <a:r>
              <a:rPr lang="ru-RU" sz="2000" dirty="0"/>
              <a:t> духе древнеримской архитектуры. Строительство продолжалось с </a:t>
            </a:r>
            <a:r>
              <a:rPr lang="ru-RU" sz="2000" dirty="0">
                <a:hlinkClick r:id="rId8" tooltip="1885"/>
              </a:rPr>
              <a:t>1885</a:t>
            </a:r>
            <a:r>
              <a:rPr lang="ru-RU" sz="2000" dirty="0"/>
              <a:t> по </a:t>
            </a:r>
            <a:r>
              <a:rPr lang="ru-RU" sz="2000" dirty="0">
                <a:hlinkClick r:id="rId9" tooltip="1935 год"/>
              </a:rPr>
              <a:t>1935 годы</a:t>
            </a:r>
            <a:r>
              <a:rPr lang="ru-RU" sz="2000" dirty="0"/>
              <a:t>. Частью монумента является двенадцатиметровая бронзовая конная статуя короля. Под ней находится могила Неизвестного солдата, так называемый «Алтарь Отечества». Также в </a:t>
            </a:r>
            <a:r>
              <a:rPr lang="ru-RU" sz="2000" dirty="0" err="1"/>
              <a:t>Витториано</a:t>
            </a:r>
            <a:r>
              <a:rPr lang="ru-RU" sz="2000" dirty="0"/>
              <a:t> располагаются два музея: </a:t>
            </a:r>
            <a:r>
              <a:rPr lang="ru-RU" sz="2000" dirty="0">
                <a:hlinkClick r:id="rId10" tooltip="Рисорджименто"/>
              </a:rPr>
              <a:t>Рисорджименто</a:t>
            </a:r>
            <a:r>
              <a:rPr lang="ru-RU" sz="2000" dirty="0"/>
              <a:t> и знамён военного флота.</a:t>
            </a:r>
            <a:r>
              <a:rPr lang="en-US" sz="2000" dirty="0"/>
              <a:t/>
            </a:r>
            <a:br>
              <a:rPr lang="en-US" sz="2000" dirty="0"/>
            </a:br>
            <a:endParaRPr lang="ru-RU" sz="20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383" y="3078050"/>
            <a:ext cx="5950040" cy="3593205"/>
          </a:xfrm>
        </p:spPr>
      </p:pic>
    </p:spTree>
    <p:extLst>
      <p:ext uri="{BB962C8B-B14F-4D97-AF65-F5344CB8AC3E}">
        <p14:creationId xmlns:p14="http://schemas.microsoft.com/office/powerpoint/2010/main" val="3962624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7323" y="104988"/>
            <a:ext cx="9270622" cy="4030774"/>
          </a:xfrm>
        </p:spPr>
        <p:txBody>
          <a:bodyPr/>
          <a:lstStyle/>
          <a:p>
            <a:r>
              <a:rPr lang="ru-RU" sz="2400" b="1" dirty="0" err="1"/>
              <a:t>Фонта́н</a:t>
            </a:r>
            <a:r>
              <a:rPr lang="ru-RU" sz="2400" b="1" dirty="0"/>
              <a:t> </a:t>
            </a:r>
            <a:r>
              <a:rPr lang="ru-RU" sz="2400" b="1" dirty="0" err="1"/>
              <a:t>Тре́ви</a:t>
            </a:r>
            <a:r>
              <a:rPr lang="ru-RU" sz="2400" dirty="0"/>
              <a:t>  — самый крупный </a:t>
            </a:r>
            <a:r>
              <a:rPr lang="ru-RU" sz="2400" dirty="0">
                <a:hlinkClick r:id="rId2" tooltip="Фонтан"/>
              </a:rPr>
              <a:t>фонтан</a:t>
            </a:r>
            <a:r>
              <a:rPr lang="ru-RU" sz="2400" dirty="0"/>
              <a:t> </a:t>
            </a:r>
            <a:r>
              <a:rPr lang="ru-RU" sz="2400" dirty="0">
                <a:hlinkClick r:id="rId3" tooltip="Рим"/>
              </a:rPr>
              <a:t>Рима</a:t>
            </a:r>
            <a:r>
              <a:rPr lang="ru-RU" sz="2400" dirty="0"/>
              <a:t>, высотой 25,9 м и шириной 49,8 м.</a:t>
            </a:r>
            <a:br>
              <a:rPr lang="ru-RU" sz="2400" dirty="0"/>
            </a:br>
            <a:r>
              <a:rPr lang="ru-RU" sz="2400" dirty="0"/>
              <a:t>Фонтан построен в 1732—1762 годах по проекту архитектора Николы </a:t>
            </a:r>
            <a:r>
              <a:rPr lang="ru-RU" sz="2400" dirty="0" err="1"/>
              <a:t>Сальви</a:t>
            </a:r>
            <a:r>
              <a:rPr lang="ru-RU" sz="2400" dirty="0"/>
              <a:t> (</a:t>
            </a:r>
            <a:r>
              <a:rPr lang="ru-RU" sz="2400" dirty="0" err="1"/>
              <a:t>Nicola</a:t>
            </a:r>
            <a:r>
              <a:rPr lang="ru-RU" sz="2400" dirty="0"/>
              <a:t> </a:t>
            </a:r>
            <a:r>
              <a:rPr lang="ru-RU" sz="2400" dirty="0" err="1"/>
              <a:t>Salvi</a:t>
            </a:r>
            <a:r>
              <a:rPr lang="ru-RU" sz="2400" dirty="0"/>
              <a:t>). Он примыкает к фасаду Палаццо Поли (</a:t>
            </a:r>
            <a:r>
              <a:rPr lang="ru-RU" sz="2400" dirty="0">
                <a:hlinkClick r:id="rId4" tooltip="Итальянский язык"/>
              </a:rPr>
              <a:t>итал.</a:t>
            </a:r>
            <a:r>
              <a:rPr lang="ru-RU" sz="2400" dirty="0"/>
              <a:t> </a:t>
            </a:r>
            <a:r>
              <a:rPr lang="ru-RU" sz="2400" i="1" dirty="0" err="1"/>
              <a:t>Palazzo</a:t>
            </a:r>
            <a:r>
              <a:rPr lang="ru-RU" sz="2400" i="1" dirty="0"/>
              <a:t> </a:t>
            </a:r>
            <a:r>
              <a:rPr lang="ru-RU" sz="2400" i="1" dirty="0" err="1"/>
              <a:t>Poli</a:t>
            </a:r>
            <a:r>
              <a:rPr lang="ru-RU" sz="2400" dirty="0"/>
              <a:t>; по фамилии владельцев). Архитектурно-скульптурная композиция позднего римского </a:t>
            </a:r>
            <a:r>
              <a:rPr lang="ru-RU" sz="2400" dirty="0">
                <a:hlinkClick r:id="rId5" tooltip="Барокко"/>
              </a:rPr>
              <a:t>барокко</a:t>
            </a:r>
            <a:r>
              <a:rPr lang="ru-RU" sz="2400" dirty="0"/>
              <a:t> с элементами </a:t>
            </a:r>
            <a:r>
              <a:rPr lang="ru-RU" sz="2400" dirty="0">
                <a:hlinkClick r:id="rId6" tooltip="Неоклассицизм"/>
              </a:rPr>
              <a:t>неоклассицизма</a:t>
            </a:r>
            <a:r>
              <a:rPr lang="ru-RU" sz="2400" dirty="0"/>
              <a:t>. Название происходит от латинского "</a:t>
            </a:r>
            <a:r>
              <a:rPr lang="ru-RU" sz="2400" dirty="0" err="1"/>
              <a:t>trivium</a:t>
            </a:r>
            <a:r>
              <a:rPr lang="ru-RU" sz="2400" dirty="0"/>
              <a:t>" (пересечение трёх дорог). Фонтан расположен в центральной части Рима, у западного склона </a:t>
            </a:r>
            <a:r>
              <a:rPr lang="ru-RU" sz="2400" dirty="0" err="1"/>
              <a:t>Квиринальского</a:t>
            </a:r>
            <a:r>
              <a:rPr lang="ru-RU" sz="2400" dirty="0"/>
              <a:t> холма.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3837905"/>
            <a:ext cx="5293217" cy="2859109"/>
          </a:xfrm>
        </p:spPr>
      </p:pic>
    </p:spTree>
    <p:extLst>
      <p:ext uri="{BB962C8B-B14F-4D97-AF65-F5344CB8AC3E}">
        <p14:creationId xmlns:p14="http://schemas.microsoft.com/office/powerpoint/2010/main" val="2987427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err="1"/>
              <a:t>Палати́н</a:t>
            </a:r>
            <a:r>
              <a:rPr lang="ru-RU" sz="2400" dirty="0"/>
              <a:t>  — центральный из семи главных </a:t>
            </a:r>
            <a:r>
              <a:rPr lang="ru-RU" sz="2400" dirty="0">
                <a:hlinkClick r:id="rId2" tooltip="Холмы Рима"/>
              </a:rPr>
              <a:t>холмов Рима</a:t>
            </a:r>
            <a:r>
              <a:rPr lang="ru-RU" sz="2400" dirty="0"/>
              <a:t> высотой 40 м, одно из самых </a:t>
            </a:r>
            <a:r>
              <a:rPr lang="ru-RU" sz="2400" dirty="0" err="1"/>
              <a:t>древнезаселенных</a:t>
            </a:r>
            <a:r>
              <a:rPr lang="ru-RU" sz="2400" dirty="0"/>
              <a:t> мест в </a:t>
            </a:r>
            <a:r>
              <a:rPr lang="ru-RU" sz="2400" dirty="0">
                <a:hlinkClick r:id="rId3" tooltip="Рим"/>
              </a:rPr>
              <a:t>Риме</a:t>
            </a:r>
            <a:r>
              <a:rPr lang="ru-RU" sz="2400" dirty="0"/>
              <a:t>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258" y="2511380"/>
            <a:ext cx="6065950" cy="3392544"/>
          </a:xfrm>
        </p:spPr>
      </p:pic>
    </p:spTree>
    <p:extLst>
      <p:ext uri="{BB962C8B-B14F-4D97-AF65-F5344CB8AC3E}">
        <p14:creationId xmlns:p14="http://schemas.microsoft.com/office/powerpoint/2010/main" val="1804314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717" y="233777"/>
            <a:ext cx="9605472" cy="1543507"/>
          </a:xfrm>
        </p:spPr>
        <p:txBody>
          <a:bodyPr/>
          <a:lstStyle/>
          <a:p>
            <a:r>
              <a:rPr lang="ru-RU" sz="2400" b="1" dirty="0"/>
              <a:t>Вилла </a:t>
            </a:r>
            <a:r>
              <a:rPr lang="ru-RU" sz="2400" b="1" dirty="0" err="1"/>
              <a:t>Боргезе</a:t>
            </a:r>
            <a:r>
              <a:rPr lang="ru-RU" sz="2400" dirty="0"/>
              <a:t>  — </a:t>
            </a:r>
            <a:r>
              <a:rPr lang="ru-RU" sz="2400" dirty="0">
                <a:hlinkClick r:id="rId2" tooltip="Рим"/>
              </a:rPr>
              <a:t>римский</a:t>
            </a:r>
            <a:r>
              <a:rPr lang="ru-RU" sz="2400" dirty="0"/>
              <a:t> ландшафтный парк в </a:t>
            </a:r>
            <a:r>
              <a:rPr lang="ru-RU" sz="2400" dirty="0">
                <a:hlinkClick r:id="rId3" tooltip="Пейзажный парк"/>
              </a:rPr>
              <a:t>природной английской манере</a:t>
            </a:r>
            <a:r>
              <a:rPr lang="ru-RU" sz="2400" dirty="0"/>
              <a:t>, занимающий </a:t>
            </a:r>
            <a:r>
              <a:rPr lang="ru-RU" sz="2400" dirty="0">
                <a:hlinkClick r:id="rId4" tooltip="Пинчо (холм)"/>
              </a:rPr>
              <a:t>холм </a:t>
            </a:r>
            <a:r>
              <a:rPr lang="ru-RU" sz="2400" dirty="0" err="1">
                <a:hlinkClick r:id="rId4" tooltip="Пинчо (холм)"/>
              </a:rPr>
              <a:t>Пинчо</a:t>
            </a:r>
            <a:r>
              <a:rPr lang="ru-RU" sz="2400" dirty="0"/>
              <a:t>. Это третий по величине публичный парк в Риме (80 гектаров или 148 акров) после парка </a:t>
            </a:r>
            <a:r>
              <a:rPr lang="ru-RU" sz="2400" dirty="0">
                <a:hlinkClick r:id="rId5" tooltip="Вилла Дориа Памфили"/>
              </a:rPr>
              <a:t>виллы </a:t>
            </a:r>
            <a:r>
              <a:rPr lang="ru-RU" sz="2400" dirty="0" err="1">
                <a:hlinkClick r:id="rId5" tooltip="Вилла Дориа Памфили"/>
              </a:rPr>
              <a:t>Дориа-Памфили</a:t>
            </a:r>
            <a:r>
              <a:rPr lang="ru-RU" sz="2400" dirty="0"/>
              <a:t> и </a:t>
            </a:r>
            <a:r>
              <a:rPr lang="ru-RU" sz="2400" dirty="0">
                <a:hlinkClick r:id="rId6" tooltip="Вилла Ада"/>
              </a:rPr>
              <a:t>виллы Ада</a:t>
            </a:r>
            <a:r>
              <a:rPr lang="ru-RU" sz="2400" dirty="0"/>
              <a:t>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625" y="2240924"/>
            <a:ext cx="5872767" cy="3361386"/>
          </a:xfrm>
        </p:spPr>
      </p:pic>
    </p:spTree>
    <p:extLst>
      <p:ext uri="{BB962C8B-B14F-4D97-AF65-F5344CB8AC3E}">
        <p14:creationId xmlns:p14="http://schemas.microsoft.com/office/powerpoint/2010/main" val="13938594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25</TotalTime>
  <Words>88</Words>
  <Application>Microsoft Office PowerPoint</Application>
  <PresentationFormat>Широкоэкранный</PresentationFormat>
  <Paragraphs>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Ион</vt:lpstr>
      <vt:lpstr>Рим Столица Италии </vt:lpstr>
      <vt:lpstr>Достопримечательности Рима</vt:lpstr>
      <vt:lpstr>Колизей Колизе́й  — амфитеатр, памятник архитектуры Древнего Рима, наиболее известное и одно из самых грандиозных сооружений Древнего мира, сохранившихся до нашего времени[1]. Находится в Риме, в низине между Эсквилинским, Палатинским и Целиевым холмами.</vt:lpstr>
      <vt:lpstr>Пантеон Пантео́н   — так называемый «храм всех богов», памятник периода расцвета архитектуры Древнего Рима, построенный между 117 и 126 годами н. э.</vt:lpstr>
      <vt:lpstr>Римский форум Ри́мский фо́рум  — форум в центре Древнего Рима, вместе с прилегающими зданиями. Первоначально на нём размещался рынок, позже он включил в себя комиций, курию, и приобрел политические функции.</vt:lpstr>
      <vt:lpstr>Сиксти́нская капе́лла  — бывшая домовая церковь в Ватикане. Построена в 1473—1481 годах архитектором Джордже де Дольчи, по заказу папы римского Сикста IV, откуда и произошло название. Ныне Капелла — музей, выдающийся памятник Возрождения, который используется также для проведения конклавов, на которых кардиналы избирают нового папу римского. Хор Сикстинской капеллы — всемирно известный профессиональный церковный хор.</vt:lpstr>
      <vt:lpstr>Витториано  — монумент в честь первого короля объединённой Италии Виктора Эммануила II. Располагается на Венецианской площади в Риме, на склоне Капитолийского холма. Проект был разработан Джузеппе Саккони в ампирном духе древнеримской архитектуры. Строительство продолжалось с 1885 по 1935 годы. Частью монумента является двенадцатиметровая бронзовая конная статуя короля. Под ней находится могила Неизвестного солдата, так называемый «Алтарь Отечества». Также в Витториано располагаются два музея: Рисорджименто и знамён военного флота. </vt:lpstr>
      <vt:lpstr>Фонта́н Тре́ви  — самый крупный фонтан Рима, высотой 25,9 м и шириной 49,8 м. Фонтан построен в 1732—1762 годах по проекту архитектора Николы Сальви (Nicola Salvi). Он примыкает к фасаду Палаццо Поли (итал. Palazzo Poli; по фамилии владельцев). Архитектурно-скульптурная композиция позднего римского барокко с элементами неоклассицизма. Название происходит от латинского "trivium" (пересечение трёх дорог). Фонтан расположен в центральной части Рима, у западного склона Квиринальского холма. </vt:lpstr>
      <vt:lpstr>Палати́н  — центральный из семи главных холмов Рима высотой 40 м, одно из самых древнезаселенных мест в Риме.</vt:lpstr>
      <vt:lpstr>Вилла Боргезе  — римский ландшафтный парк в природной английской манере, занимающий холм Пинчо. Это третий по величине публичный парк в Риме (80 гектаров или 148 акров) после парка виллы Дориа-Памфили и виллы Ада.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Рим Столица Италии</dc:title>
  <dc:creator>Ольга</dc:creator>
  <cp:lastModifiedBy>Ольга</cp:lastModifiedBy>
  <cp:revision>3</cp:revision>
  <dcterms:created xsi:type="dcterms:W3CDTF">2020-05-04T13:53:14Z</dcterms:created>
  <dcterms:modified xsi:type="dcterms:W3CDTF">2020-05-04T14:19:06Z</dcterms:modified>
</cp:coreProperties>
</file>