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7" r:id="rId4"/>
    <p:sldId id="259" r:id="rId5"/>
    <p:sldId id="260" r:id="rId6"/>
    <p:sldId id="262" r:id="rId7"/>
    <p:sldId id="261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6F231-1D28-437D-B4B6-6CDF668ECB1F}" type="datetimeFigureOut">
              <a:rPr lang="ru-RU" smtClean="0"/>
              <a:t>15.02.2014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31BEA0F-2CA6-4217-AC07-118AD73BCF33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B76F231-1D28-437D-B4B6-6CDF668ECB1F}" type="datetimeFigureOut">
              <a:rPr lang="ru-RU" smtClean="0"/>
              <a:t>15.02.2014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C31BEA0F-2CA6-4217-AC07-118AD73BCF33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6F231-1D28-437D-B4B6-6CDF668ECB1F}" type="datetimeFigureOut">
              <a:rPr lang="ru-RU" smtClean="0"/>
              <a:t>15.02.2014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BEA0F-2CA6-4217-AC07-118AD73BCF33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6F231-1D28-437D-B4B6-6CDF668ECB1F}" type="datetimeFigureOut">
              <a:rPr lang="ru-RU" smtClean="0"/>
              <a:t>15.02.2014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BEA0F-2CA6-4217-AC07-118AD73BCF33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BEA0F-2CA6-4217-AC07-118AD73BCF33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6F231-1D28-437D-B4B6-6CDF668ECB1F}" type="datetimeFigureOut">
              <a:rPr lang="ru-RU" smtClean="0"/>
              <a:t>15.02.2014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6F231-1D28-437D-B4B6-6CDF668ECB1F}" type="datetimeFigureOut">
              <a:rPr lang="ru-RU" smtClean="0"/>
              <a:t>15.02.2014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BEA0F-2CA6-4217-AC07-118AD73BCF33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6F231-1D28-437D-B4B6-6CDF668ECB1F}" type="datetimeFigureOut">
              <a:rPr lang="ru-RU" smtClean="0"/>
              <a:t>15.02.2014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BEA0F-2CA6-4217-AC07-118AD73BCF3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B76F231-1D28-437D-B4B6-6CDF668ECB1F}" type="datetimeFigureOut">
              <a:rPr lang="ru-RU" smtClean="0"/>
              <a:t>15.02.2014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31BEA0F-2CA6-4217-AC07-118AD73BCF33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6F231-1D28-437D-B4B6-6CDF668ECB1F}" type="datetimeFigureOut">
              <a:rPr lang="ru-RU" smtClean="0"/>
              <a:t>15.02.2014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31BEA0F-2CA6-4217-AC07-118AD73BCF33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6F231-1D28-437D-B4B6-6CDF668ECB1F}" type="datetimeFigureOut">
              <a:rPr lang="ru-RU" smtClean="0"/>
              <a:t>15.02.2014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BEA0F-2CA6-4217-AC07-118AD73BCF3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6F231-1D28-437D-B4B6-6CDF668ECB1F}" type="datetimeFigureOut">
              <a:rPr lang="ru-RU" smtClean="0"/>
              <a:t>15.02.2014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BEA0F-2CA6-4217-AC07-118AD73BCF3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6B76F231-1D28-437D-B4B6-6CDF668ECB1F}" type="datetimeFigureOut">
              <a:rPr lang="ru-RU" smtClean="0"/>
              <a:t>15.02.2014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C31BEA0F-2CA6-4217-AC07-118AD73BCF33}" type="slidenum">
              <a:rPr lang="ru-RU" smtClean="0"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349539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39552" y="1772816"/>
            <a:ext cx="3960440" cy="2952328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620416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rgbClr val="FFC000"/>
                </a:solidFill>
              </a:rPr>
              <a:t>Мир </a:t>
            </a:r>
            <a:r>
              <a:rPr lang="ru-RU" dirty="0" smtClean="0">
                <a:solidFill>
                  <a:srgbClr val="FFC000"/>
                </a:solidFill>
              </a:rPr>
              <a:t>древности</a:t>
            </a:r>
            <a:r>
              <a:rPr lang="ru-RU" dirty="0" smtClean="0">
                <a:solidFill>
                  <a:srgbClr val="FFC000"/>
                </a:solidFill>
              </a:rPr>
              <a:t>: </a:t>
            </a:r>
            <a:br>
              <a:rPr lang="ru-RU" dirty="0" smtClean="0">
                <a:solidFill>
                  <a:srgbClr val="FFC000"/>
                </a:solidFill>
              </a:rPr>
            </a:br>
            <a:r>
              <a:rPr lang="ru-RU" dirty="0" smtClean="0">
                <a:solidFill>
                  <a:srgbClr val="FFC000"/>
                </a:solidFill>
              </a:rPr>
              <a:t>далёкий </a:t>
            </a:r>
            <a:r>
              <a:rPr lang="ru-RU" dirty="0" smtClean="0">
                <a:solidFill>
                  <a:srgbClr val="FFC000"/>
                </a:solidFill>
              </a:rPr>
              <a:t>и близкий</a:t>
            </a:r>
            <a:endParaRPr lang="ru-RU" dirty="0">
              <a:solidFill>
                <a:srgbClr val="FFC000"/>
              </a:solidFill>
            </a:endParaRPr>
          </a:p>
        </p:txBody>
      </p:sp>
      <p:pic>
        <p:nvPicPr>
          <p:cNvPr id="7" name="Рисунок 6" descr="97f4ea19fb4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339752" y="3717032"/>
            <a:ext cx="4104456" cy="2862064"/>
          </a:xfrm>
          <a:prstGeom prst="rect">
            <a:avLst/>
          </a:prstGeom>
        </p:spPr>
      </p:pic>
      <p:pic>
        <p:nvPicPr>
          <p:cNvPr id="8" name="Рисунок 7" descr="nea_03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88024" y="1772816"/>
            <a:ext cx="4104456" cy="287602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524000"/>
            <a:ext cx="4834880" cy="5001344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Неолитическая революция- произошедший в позднем первобытном обществе революционный переворот в производстве, связанный, как правило, с переходом от присваивающего к производящему хозяйству и создавший предпосылки для формирования раннеклассового общества</a:t>
            </a:r>
            <a:r>
              <a:rPr lang="ru-RU" dirty="0" smtClean="0"/>
              <a:t>.</a:t>
            </a:r>
          </a:p>
          <a:p>
            <a:r>
              <a:rPr lang="ru-RU" dirty="0" smtClean="0"/>
              <a:t>Именно она, по мнению многих ученых стала предпосылкой к возникновению первых цивилизаций древности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FFC000"/>
                </a:solidFill>
              </a:rPr>
              <a:t>Неолитическая</a:t>
            </a:r>
            <a:r>
              <a:rPr lang="ru-RU" dirty="0" smtClean="0"/>
              <a:t> </a:t>
            </a:r>
            <a:r>
              <a:rPr lang="ru-RU" dirty="0" smtClean="0">
                <a:solidFill>
                  <a:srgbClr val="FFC000"/>
                </a:solidFill>
              </a:rPr>
              <a:t>революция</a:t>
            </a:r>
            <a:endParaRPr lang="ru-RU" dirty="0">
              <a:solidFill>
                <a:srgbClr val="FFC000"/>
              </a:solidFill>
            </a:endParaRPr>
          </a:p>
        </p:txBody>
      </p:sp>
      <p:pic>
        <p:nvPicPr>
          <p:cNvPr id="4" name="Рисунок 3" descr="will-climate-changes-restore-the-pannonian-sea0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148064" y="1484784"/>
            <a:ext cx="3600400" cy="4902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/>
              <a:t>Связанный </a:t>
            </a:r>
            <a:r>
              <a:rPr lang="ru-RU" dirty="0" smtClean="0"/>
              <a:t>с нею переход к новым формам хозяйства способствовал кардинальным изменениям в культуре, образе жизни и духовной </a:t>
            </a:r>
            <a:r>
              <a:rPr lang="ru-RU" dirty="0" smtClean="0"/>
              <a:t>сфере человечества. </a:t>
            </a:r>
            <a:r>
              <a:rPr lang="ru-RU" dirty="0" smtClean="0"/>
              <a:t>Теперь в бескрайнем мире охотников, рыболовов и собирателей, освоивших почти все природно-климатические зоны Земли, на </a:t>
            </a:r>
            <a:r>
              <a:rPr lang="ru-RU" dirty="0" smtClean="0"/>
              <a:t>передний план истории </a:t>
            </a:r>
            <a:r>
              <a:rPr lang="ru-RU" dirty="0" smtClean="0"/>
              <a:t>выдвигаются общества земледельцев-скотоводов. Именно в их среде создается значительный прибавочный продукт и соответственным образом накапливаются материальные и духовные </a:t>
            </a:r>
            <a:r>
              <a:rPr lang="ru-RU" dirty="0" smtClean="0"/>
              <a:t>ценности.</a:t>
            </a:r>
          </a:p>
          <a:p>
            <a:r>
              <a:rPr lang="ru-RU" dirty="0" smtClean="0"/>
              <a:t>Так же отправной точкой цивилизации общества считается появление письменности.</a:t>
            </a:r>
            <a:r>
              <a:rPr lang="ru-RU" dirty="0" smtClean="0"/>
              <a:t> В культуре традиционных обществ приоритетными являются традиции, нормы, сосредотачивают опыт предыдущих </a:t>
            </a:r>
            <a:r>
              <a:rPr lang="ru-RU" dirty="0" smtClean="0"/>
              <a:t>поколений, которые должны были быть переданы потомками . </a:t>
            </a:r>
            <a:r>
              <a:rPr lang="ru-RU" dirty="0" smtClean="0"/>
              <a:t>Классическими примерами традиционных обществ были Древняя Индия, Древний Китай, Древний Египет, Древняя Греция</a:t>
            </a:r>
            <a:r>
              <a:rPr lang="ru-RU" dirty="0" smtClean="0"/>
              <a:t>.</a:t>
            </a:r>
          </a:p>
          <a:p>
            <a:r>
              <a:rPr lang="ru-RU" dirty="0" smtClean="0"/>
              <a:t>О некоторых из них и пойдет речь…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FFC000"/>
                </a:solidFill>
              </a:rPr>
              <a:t>Начало цивилизации человечества</a:t>
            </a:r>
            <a:endParaRPr lang="ru-RU" dirty="0">
              <a:solidFill>
                <a:srgbClr val="FFC0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FFFF00"/>
                </a:solidFill>
              </a:rPr>
              <a:t>Древний </a:t>
            </a:r>
            <a:r>
              <a:rPr lang="ru-RU" dirty="0" smtClean="0">
                <a:solidFill>
                  <a:srgbClr val="FFFF00"/>
                </a:solidFill>
              </a:rPr>
              <a:t>Е</a:t>
            </a:r>
            <a:r>
              <a:rPr lang="ru-RU" dirty="0" smtClean="0">
                <a:solidFill>
                  <a:srgbClr val="FFFF00"/>
                </a:solidFill>
              </a:rPr>
              <a:t>гипет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6" name="Содержимое 5" descr="88161_html_m218853bf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751908" y="1524000"/>
            <a:ext cx="3892100" cy="4572000"/>
          </a:xfrm>
        </p:spPr>
      </p:pic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Одна из древнейших мировых цивилизаций, цивилизация Египта зародилась в Северо-Восточной Африке, в долине одной из самых протяженных рек мира — Нила. Принято считать, что слово «Египет» происходит от древнегреческого «</a:t>
            </a:r>
            <a:r>
              <a:rPr lang="ru-RU" dirty="0" err="1" smtClean="0"/>
              <a:t>Айгюптос</a:t>
            </a:r>
            <a:r>
              <a:rPr lang="ru-RU" dirty="0" smtClean="0"/>
              <a:t>». Оно возникло, вероятно, от </a:t>
            </a:r>
            <a:r>
              <a:rPr lang="ru-RU" dirty="0" err="1" smtClean="0"/>
              <a:t>Хет-ка-Птах</a:t>
            </a:r>
            <a:r>
              <a:rPr lang="ru-RU" dirty="0" smtClean="0"/>
              <a:t> — города, который греки впоследствии именовали Мемфисом.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FFFF00"/>
                </a:solidFill>
              </a:rPr>
              <a:t>История Египетского царства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Историю Древнего Египта принято делить на периоды Древнего (конец IV - большая часть III тысячелетия до нашей эры), Среднего (до XVI столетия до нашей эры), Нового (до конца XI века до нашей эры) царств, поздний (X-IV столетия), а также персидский (525-332 годы до нашей эры — под властью персов) и эллинистический (IV-I столетия до нашей эры, в составе государства Птолемеев).</a:t>
            </a:r>
            <a:endParaRPr lang="ru-RU" dirty="0"/>
          </a:p>
        </p:txBody>
      </p:sp>
      <p:pic>
        <p:nvPicPr>
          <p:cNvPr id="5" name="Содержимое 4" descr="0911549106e2c9e1d2a8db854a547a8b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499992" y="1556792"/>
            <a:ext cx="4464496" cy="4608511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FFFF00"/>
                </a:solidFill>
              </a:rPr>
              <a:t>История Египетского царства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929336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Нил представлял собой важнейшую судоходную нить, связывавшую Верхний и Нижний Египет с Нубией (Эфиопией). В столь благоприятных условиях на этой территории уже в V-IV тысячелетии до нашей эры началось сооружение оросительных каналов. Необходимость обслуживания разветвленной ирригационной сети привела к появлению номов — крупных территориальных объединений раннеземледельческих </a:t>
            </a:r>
            <a:r>
              <a:rPr lang="ru-RU" dirty="0" smtClean="0"/>
              <a:t>общин. </a:t>
            </a:r>
            <a:r>
              <a:rPr lang="ru-RU" dirty="0" smtClean="0"/>
              <a:t>Система древнеегипетских номов, сформировавшаяся в IV тысячелетии до нашей эры, оставалась основой административного деления Египта до самого конца его существования.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5001344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Создание единой системы ирригационного земледелия стало предпосылкой для возникновения в Египте централизованного государства. В конце IV — начале III тысячелетия до нашей эры начался процесс объединения отдельных номов. Узкая долина реки — от первых нильских порогов до дельты — и область самой дельты были освоены неодинаково. </a:t>
            </a:r>
            <a:r>
              <a:rPr lang="ru-RU" dirty="0" smtClean="0"/>
              <a:t>Египетское </a:t>
            </a:r>
            <a:r>
              <a:rPr lang="ru-RU" dirty="0" smtClean="0"/>
              <a:t>предание приписывает заслугу объединения страны первому фараону </a:t>
            </a:r>
            <a:r>
              <a:rPr lang="ru-RU" dirty="0" err="1" smtClean="0"/>
              <a:t>I-й</a:t>
            </a:r>
            <a:r>
              <a:rPr lang="ru-RU" dirty="0" smtClean="0"/>
              <a:t> династии Мин. Геродот рассказывает о том, что он основал Мемфис и был его первым правителем.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824536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Ведущим искусством Древнего царства была архитектура, которая развивалась в единстве с другими видами и жанрами и придавала всему искусству комплексный характер. Подавляющее большинство архитектурных построек было связано с заупокойным культом. Первым из такого рода сооружений стала </a:t>
            </a:r>
            <a:r>
              <a:rPr lang="ru-RU" dirty="0" err="1" smtClean="0"/>
              <a:t>мастаба</a:t>
            </a:r>
            <a:r>
              <a:rPr lang="ru-RU" dirty="0" smtClean="0"/>
              <a:t>, которая устраивалась над могилами умерших в виде песчаных насыпей, укрепленных кирпичом или камнем. Последовательное усложнение </a:t>
            </a:r>
            <a:r>
              <a:rPr lang="ru-RU" dirty="0" err="1" smtClean="0"/>
              <a:t>мастабы</a:t>
            </a:r>
            <a:r>
              <a:rPr lang="ru-RU" dirty="0" smtClean="0"/>
              <a:t> и многократное увеличение ее размеров по вертикали и горизонтали в конце концов превратили ее в</a:t>
            </a:r>
            <a:r>
              <a:rPr lang="ru-RU" b="1" dirty="0" smtClean="0"/>
              <a:t> пирамиду</a:t>
            </a:r>
            <a:r>
              <a:rPr lang="ru-RU" b="1" dirty="0" smtClean="0"/>
              <a:t>.</a:t>
            </a:r>
          </a:p>
          <a:p>
            <a:r>
              <a:rPr lang="ru-RU" dirty="0" smtClean="0"/>
              <a:t>Пирамиды стали символом Древнего Египта. В них идея безграничной власти и </a:t>
            </a:r>
            <a:r>
              <a:rPr lang="ru-RU" dirty="0" err="1" smtClean="0"/>
              <a:t>всеподавляюшей</a:t>
            </a:r>
            <a:r>
              <a:rPr lang="ru-RU" dirty="0" smtClean="0"/>
              <a:t> мощи фараона нашла наиболее полное воплощение. Они также выразили стремление фараонов уравняться с богами в бессмертии, преодолеть время, достичь вечности. Отсюда арабская пословица гласит: «Все на свете боится времени, а время боится пирамид». Пирамиды стали величайшим достижением египетской культуры и цивилизации. До сих пор они хранят множество тайн и загадок и являют собой символ всего Востока. Самая знаменитая из них -</a:t>
            </a:r>
            <a:r>
              <a:rPr lang="ru-RU" b="1" dirty="0" smtClean="0"/>
              <a:t> пирамида </a:t>
            </a:r>
            <a:r>
              <a:rPr lang="ru-RU" b="1" dirty="0" err="1" smtClean="0"/>
              <a:t>Хуфу</a:t>
            </a:r>
            <a:r>
              <a:rPr lang="ru-RU" b="1" dirty="0" smtClean="0"/>
              <a:t> -</a:t>
            </a:r>
            <a:r>
              <a:rPr lang="ru-RU" dirty="0" smtClean="0"/>
              <a:t> считается одним из семи чудес света.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FFFF00"/>
                </a:solidFill>
              </a:rPr>
              <a:t>Культура Египта</a:t>
            </a:r>
            <a:endParaRPr lang="ru-RU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im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7" y="332657"/>
            <a:ext cx="4541528" cy="3528392"/>
          </a:xfrm>
          <a:prstGeom prst="rect">
            <a:avLst/>
          </a:prstGeom>
        </p:spPr>
      </p:pic>
      <p:pic>
        <p:nvPicPr>
          <p:cNvPr id="6" name="Рисунок 5" descr="i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148064" y="332656"/>
            <a:ext cx="3797324" cy="3450679"/>
          </a:xfrm>
          <a:prstGeom prst="rect">
            <a:avLst/>
          </a:prstGeom>
        </p:spPr>
      </p:pic>
      <p:pic>
        <p:nvPicPr>
          <p:cNvPr id="7" name="Рисунок 6" descr="i (1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7544" y="4005064"/>
            <a:ext cx="4320480" cy="2592288"/>
          </a:xfrm>
          <a:prstGeom prst="rect">
            <a:avLst/>
          </a:prstGeom>
        </p:spPr>
      </p:pic>
      <p:pic>
        <p:nvPicPr>
          <p:cNvPr id="8" name="Рисунок 7" descr="73835290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915024" y="3933056"/>
            <a:ext cx="4228976" cy="292494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00B0F0"/>
                </a:solidFill>
              </a:rPr>
              <a:t>Древняя Греция</a:t>
            </a:r>
            <a:endParaRPr lang="ru-RU" dirty="0">
              <a:solidFill>
                <a:srgbClr val="00B0F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Высоко оценивая античную цивилизацию, мыслители разных эпох называют модель греческого развития чудом. Несмотря на то, что до нее существовали достаточно развитые цивилизации древнего Востока, тысячелетиями измеряющие свою историю, </a:t>
            </a:r>
            <a:r>
              <a:rPr lang="ru-RU" b="1" dirty="0" smtClean="0"/>
              <a:t>древняя Греция</a:t>
            </a:r>
            <a:r>
              <a:rPr lang="ru-RU" dirty="0" smtClean="0"/>
              <a:t> за три века достигла небывалого расцвета. Здесь появилась новая форма государства – демократия</a:t>
            </a:r>
          </a:p>
          <a:p>
            <a:endParaRPr lang="ru-RU" dirty="0"/>
          </a:p>
        </p:txBody>
      </p:sp>
      <p:pic>
        <p:nvPicPr>
          <p:cNvPr id="5" name="Содержимое 4" descr="20_07033e37b712fb64b216fdeb6f32afb4.gif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648200" y="1556792"/>
            <a:ext cx="4059238" cy="4536504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00B0F0"/>
                </a:solidFill>
              </a:rPr>
              <a:t>История Греческого государства</a:t>
            </a:r>
            <a:endParaRPr lang="ru-RU" dirty="0">
              <a:solidFill>
                <a:srgbClr val="00B0F0"/>
              </a:solidFill>
            </a:endParaRPr>
          </a:p>
        </p:txBody>
      </p:sp>
      <p:pic>
        <p:nvPicPr>
          <p:cNvPr id="5" name="Содержимое 4" descr="39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1700808"/>
            <a:ext cx="4059238" cy="4392487"/>
          </a:xfrm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/>
              <a:t>Древняя Греция (Эллада), общее название территории древнегреческих государств на юге Балканского полуострова, островах Эгейского моря, побережье Фракии, по западной береговой полосе материка Азии. Этнический состав Греции в III </a:t>
            </a:r>
            <a:r>
              <a:rPr lang="ru-RU" dirty="0" err="1" smtClean="0"/>
              <a:t>тысячилетии</a:t>
            </a:r>
            <a:r>
              <a:rPr lang="ru-RU" dirty="0" smtClean="0"/>
              <a:t> до н. э. Первые государства ахейцев (</a:t>
            </a:r>
            <a:r>
              <a:rPr lang="ru-RU" dirty="0" err="1" smtClean="0"/>
              <a:t>Кнос</a:t>
            </a:r>
            <a:r>
              <a:rPr lang="ru-RU" dirty="0" smtClean="0"/>
              <a:t>, </a:t>
            </a:r>
            <a:r>
              <a:rPr lang="ru-RU" dirty="0" err="1" smtClean="0"/>
              <a:t>Фест</a:t>
            </a:r>
            <a:r>
              <a:rPr lang="ru-RU" dirty="0" smtClean="0"/>
              <a:t>, Микены, </a:t>
            </a:r>
            <a:r>
              <a:rPr lang="ru-RU" dirty="0" err="1" smtClean="0"/>
              <a:t>Тиринф</a:t>
            </a:r>
            <a:r>
              <a:rPr lang="ru-RU" dirty="0" smtClean="0"/>
              <a:t>, </a:t>
            </a:r>
            <a:r>
              <a:rPr lang="ru-RU" dirty="0" err="1" smtClean="0"/>
              <a:t>Пилос</a:t>
            </a:r>
            <a:r>
              <a:rPr lang="ru-RU" dirty="0" smtClean="0"/>
              <a:t> и др.) образовались в начале II </a:t>
            </a:r>
            <a:r>
              <a:rPr lang="ru-RU" dirty="0" err="1" smtClean="0"/>
              <a:t>тысячилетия</a:t>
            </a:r>
            <a:r>
              <a:rPr lang="ru-RU" dirty="0" smtClean="0"/>
              <a:t>, в эпоху бронзы. Вторжение дорийцев (</a:t>
            </a:r>
            <a:r>
              <a:rPr lang="ru-RU" dirty="0" err="1" smtClean="0"/>
              <a:t>ок</a:t>
            </a:r>
            <a:r>
              <a:rPr lang="ru-RU" dirty="0" smtClean="0"/>
              <a:t>. 1200 г. до н. э.) повлекло распад государств и оживление родовых отношений.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00B0F0"/>
                </a:solidFill>
              </a:rPr>
              <a:t>История Греческого государства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ru-RU" dirty="0" smtClean="0"/>
              <a:t>Греция имеет очень богатую историю. На территории Греции возникла одна из первых Цивилизаций того времени. В третьем тысячелетии в Греции уже была очень высокоразвитая цивилизация. Которая разделялась на несколько ветвей Микенскую Критскую и Пелопоннесскую. В Греции Критская культура доминировала почти полтора тысячелетия пока в 1500 году до нашей эры Микенская культура не взяла лидирующие позиции на территории Греции</a:t>
            </a:r>
            <a:r>
              <a:rPr lang="ru-RU" dirty="0" smtClean="0"/>
              <a:t>.</a:t>
            </a:r>
          </a:p>
          <a:p>
            <a:r>
              <a:rPr lang="ru-RU" dirty="0" smtClean="0"/>
              <a:t>Эволюция великих городов государств, особенно Афин и Спарты между 800 и 600 гг. до н.э., представляет классическую эпоху в развитии греческой цивилизации. При правлении Перикла Афины достигли расцвета во всех сферах, это эра, когда Перикл начал строительство Парфенона, </a:t>
            </a:r>
            <a:r>
              <a:rPr lang="ru-RU" dirty="0" err="1" smtClean="0"/>
              <a:t>Демокрит</a:t>
            </a:r>
            <a:r>
              <a:rPr lang="ru-RU" dirty="0" smtClean="0"/>
              <a:t> читал свои принципы демократии, </a:t>
            </a:r>
            <a:r>
              <a:rPr lang="ru-RU" dirty="0" err="1" smtClean="0"/>
              <a:t>Софокл</a:t>
            </a:r>
            <a:r>
              <a:rPr lang="ru-RU" dirty="0" smtClean="0"/>
              <a:t> написал трагедию «Эдип-царь», а Сократ обучал слушающих премудростям логики.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r>
              <a:rPr lang="ru-RU" dirty="0" smtClean="0"/>
              <a:t>Позднее</a:t>
            </a:r>
            <a:r>
              <a:rPr lang="ru-RU" dirty="0" smtClean="0"/>
              <a:t>, за завоеванием городов-государств Александром Македонским, последовало вторжение римлян в 205 г до н.э. Греция стала частью Византийской империи в 4 веке. Затем последовали Крестовые походы, и, к 1500 году Греция оказалась под владычеством Турции. В 1830 году, поднявшись на борьбу, Греция получила независимость от Османской </a:t>
            </a:r>
            <a:r>
              <a:rPr lang="ru-RU" dirty="0" smtClean="0"/>
              <a:t>империи</a:t>
            </a:r>
          </a:p>
          <a:p>
            <a:r>
              <a:rPr lang="ru-RU" dirty="0" smtClean="0"/>
              <a:t>В этом случае вся история Древней Греции разбивается на три больших основных периода: </a:t>
            </a:r>
            <a:r>
              <a:rPr lang="ru-RU" dirty="0" err="1" smtClean="0"/>
              <a:t>доклассический</a:t>
            </a:r>
            <a:r>
              <a:rPr lang="ru-RU" dirty="0" smtClean="0"/>
              <a:t>, классический и эллинистический. О заселении территории Греции человеком свидетельствуют археологические раскопки, обнаружившие палеолитические стоянки на территории от Македонии до Элиды, относящиеся к периоду среднего палеолита (приблизительно 100-го — 40-го тыс. до н. э.). </a:t>
            </a:r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00B0F0"/>
                </a:solidFill>
              </a:rPr>
              <a:t>Культура Древней </a:t>
            </a:r>
            <a:r>
              <a:rPr lang="ru-RU" dirty="0" smtClean="0">
                <a:solidFill>
                  <a:srgbClr val="00B0F0"/>
                </a:solidFill>
              </a:rPr>
              <a:t>Г</a:t>
            </a:r>
            <a:r>
              <a:rPr lang="ru-RU" dirty="0" smtClean="0">
                <a:solidFill>
                  <a:srgbClr val="00B0F0"/>
                </a:solidFill>
              </a:rPr>
              <a:t>реции</a:t>
            </a:r>
            <a:endParaRPr lang="ru-RU" dirty="0">
              <a:solidFill>
                <a:srgbClr val="00B0F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12776"/>
            <a:ext cx="4059936" cy="5445224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Культура Древней Греции — уникальное явление, давшее общекультурные ценности буквально во всех областях духовной и материальной деятельности человечества. Всего три поколения деятелей культуры Древней Греции создали искусство высокой классики, заложили основы европейской цивилизации и образы для подражания на многие тысячелетия. </a:t>
            </a:r>
            <a:endParaRPr lang="ru-RU" dirty="0" smtClean="0"/>
          </a:p>
          <a:p>
            <a:r>
              <a:rPr lang="ru-RU" dirty="0" smtClean="0"/>
              <a:t>философия, изобразительное искусство, литература значительно превзошли достижения цивилизаций </a:t>
            </a:r>
            <a:r>
              <a:rPr lang="ru-RU" dirty="0" smtClean="0"/>
              <a:t>Востока. Известны имена многих греческих ученых и мыслителей, работы которых до сих пор служат главными источниками мудрости и современного знания.</a:t>
            </a:r>
            <a:endParaRPr lang="ru-RU" dirty="0"/>
          </a:p>
        </p:txBody>
      </p:sp>
      <p:pic>
        <p:nvPicPr>
          <p:cNvPr id="5" name="Содержимое 4" descr="204125dc59b4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648200" y="1628800"/>
            <a:ext cx="4059238" cy="4104456"/>
          </a:xfr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ca8654c8d42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332656"/>
            <a:ext cx="3220191" cy="3816424"/>
          </a:xfrm>
          <a:prstGeom prst="rect">
            <a:avLst/>
          </a:prstGeom>
        </p:spPr>
      </p:pic>
      <p:pic>
        <p:nvPicPr>
          <p:cNvPr id="6" name="Рисунок 5" descr="89863785_Bitva_pri_Salamin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95936" y="332656"/>
            <a:ext cx="4608512" cy="2787155"/>
          </a:xfrm>
          <a:prstGeom prst="rect">
            <a:avLst/>
          </a:prstGeom>
        </p:spPr>
      </p:pic>
      <p:pic>
        <p:nvPicPr>
          <p:cNvPr id="7" name="Рисунок 6" descr="post28821_img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7544" y="4221088"/>
            <a:ext cx="3162300" cy="2636912"/>
          </a:xfrm>
          <a:prstGeom prst="rect">
            <a:avLst/>
          </a:prstGeom>
        </p:spPr>
      </p:pic>
      <p:pic>
        <p:nvPicPr>
          <p:cNvPr id="8" name="Рисунок 7" descr="theatre1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923928" y="3234943"/>
            <a:ext cx="4824536" cy="3434417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192</TotalTime>
  <Words>984</Words>
  <Application>Microsoft Office PowerPoint</Application>
  <PresentationFormat>Экран (4:3)</PresentationFormat>
  <Paragraphs>30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Бумажная</vt:lpstr>
      <vt:lpstr>Мир древности:  далёкий и близкий</vt:lpstr>
      <vt:lpstr>Неолитическая революция</vt:lpstr>
      <vt:lpstr>Начало цивилизации человечества</vt:lpstr>
      <vt:lpstr>Древний Египет</vt:lpstr>
      <vt:lpstr>История Египетского царства</vt:lpstr>
      <vt:lpstr>История Египетского царства</vt:lpstr>
      <vt:lpstr>Культура Египта</vt:lpstr>
      <vt:lpstr>Слайд 8</vt:lpstr>
      <vt:lpstr>Древняя Греция</vt:lpstr>
      <vt:lpstr>История Греческого государства</vt:lpstr>
      <vt:lpstr>История Греческого государства</vt:lpstr>
      <vt:lpstr>Культура Древней Греции</vt:lpstr>
      <vt:lpstr>Слайд 13</vt:lpstr>
    </vt:vector>
  </TitlesOfParts>
  <Company>Krokoz™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Мир древности:  далёкий и близкий</dc:title>
  <dc:creator>Руслан</dc:creator>
  <cp:lastModifiedBy>Руслан</cp:lastModifiedBy>
  <cp:revision>20</cp:revision>
  <dcterms:created xsi:type="dcterms:W3CDTF">2014-02-15T18:24:44Z</dcterms:created>
  <dcterms:modified xsi:type="dcterms:W3CDTF">2014-02-15T21:37:09Z</dcterms:modified>
</cp:coreProperties>
</file>