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80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lepage_khv@mail.ru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8143900" cy="57148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Сельское хозяйство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642918"/>
            <a:ext cx="8143900" cy="6215082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Последствия Смуты:</a:t>
            </a:r>
          </a:p>
          <a:p>
            <a:r>
              <a:rPr lang="ru-RU" dirty="0" smtClean="0"/>
              <a:t>1) Многие деревни обезлюдели</a:t>
            </a:r>
          </a:p>
          <a:p>
            <a:r>
              <a:rPr lang="ru-RU" dirty="0" smtClean="0"/>
              <a:t>2) Численность землевладельцев снизилась</a:t>
            </a:r>
          </a:p>
          <a:p>
            <a:r>
              <a:rPr lang="ru-RU" dirty="0" smtClean="0"/>
              <a:t>3) Урожайность резко упала</a:t>
            </a:r>
          </a:p>
          <a:p>
            <a:r>
              <a:rPr lang="ru-RU" dirty="0" smtClean="0"/>
              <a:t>4) Возникла необходимость повторного освоения ряда территорий</a:t>
            </a:r>
          </a:p>
          <a:p>
            <a:endParaRPr lang="ru-RU" dirty="0" smtClean="0"/>
          </a:p>
          <a:p>
            <a:r>
              <a:rPr lang="ru-RU" b="1" dirty="0" smtClean="0"/>
              <a:t>Среди типов </a:t>
            </a:r>
            <a:r>
              <a:rPr lang="ru-RU" b="1" dirty="0" smtClean="0"/>
              <a:t>поселений можно </a:t>
            </a:r>
            <a:r>
              <a:rPr lang="ru-RU" b="1" dirty="0" smtClean="0"/>
              <a:t>выделить следующие:</a:t>
            </a:r>
          </a:p>
          <a:p>
            <a:r>
              <a:rPr lang="ru-RU" dirty="0" smtClean="0"/>
              <a:t>а) </a:t>
            </a:r>
            <a:r>
              <a:rPr lang="ru-RU" i="1" dirty="0" smtClean="0"/>
              <a:t>село</a:t>
            </a:r>
            <a:r>
              <a:rPr lang="ru-RU" dirty="0" smtClean="0"/>
              <a:t> – 20–30 </a:t>
            </a:r>
            <a:r>
              <a:rPr lang="ru-RU" dirty="0" smtClean="0"/>
              <a:t>дворов</a:t>
            </a:r>
            <a:endParaRPr lang="ru-RU" dirty="0" smtClean="0"/>
          </a:p>
          <a:p>
            <a:r>
              <a:rPr lang="ru-RU" dirty="0" smtClean="0"/>
              <a:t>б) </a:t>
            </a:r>
            <a:r>
              <a:rPr lang="ru-RU" i="1" dirty="0" smtClean="0"/>
              <a:t>слобода –</a:t>
            </a:r>
            <a:r>
              <a:rPr lang="ru-RU" dirty="0" smtClean="0"/>
              <a:t> поселение крестьян, призванных на льготных условиях из других земель;</a:t>
            </a:r>
          </a:p>
          <a:p>
            <a:r>
              <a:rPr lang="ru-RU" dirty="0" smtClean="0"/>
              <a:t>в) </a:t>
            </a:r>
            <a:r>
              <a:rPr lang="ru-RU" i="1" dirty="0" smtClean="0"/>
              <a:t>деревня –</a:t>
            </a:r>
            <a:r>
              <a:rPr lang="ru-RU" dirty="0" smtClean="0"/>
              <a:t> 3–5 дворов. </a:t>
            </a:r>
            <a:r>
              <a:rPr lang="ru-RU" dirty="0" smtClean="0"/>
              <a:t>(основная часть поселений)</a:t>
            </a:r>
            <a:endParaRPr lang="ru-RU" dirty="0" smtClean="0"/>
          </a:p>
          <a:p>
            <a:r>
              <a:rPr lang="ru-RU" dirty="0" smtClean="0"/>
              <a:t>г) </a:t>
            </a:r>
            <a:r>
              <a:rPr lang="ru-RU" i="1" dirty="0" smtClean="0"/>
              <a:t>починок</a:t>
            </a:r>
            <a:r>
              <a:rPr lang="ru-RU" dirty="0" smtClean="0"/>
              <a:t> – 1–3 двора. </a:t>
            </a:r>
            <a:r>
              <a:rPr lang="ru-RU" dirty="0" smtClean="0"/>
              <a:t>Это </a:t>
            </a:r>
            <a:r>
              <a:rPr lang="ru-RU" dirty="0" smtClean="0"/>
              <a:t>маленькое поселение на </a:t>
            </a:r>
            <a:r>
              <a:rPr lang="ru-RU" dirty="0" err="1" smtClean="0"/>
              <a:t>свежевозделанной</a:t>
            </a:r>
            <a:r>
              <a:rPr lang="ru-RU" dirty="0" smtClean="0"/>
              <a:t> земле;</a:t>
            </a:r>
          </a:p>
          <a:p>
            <a:r>
              <a:rPr lang="ru-RU" dirty="0" err="1" smtClean="0"/>
              <a:t>д</a:t>
            </a:r>
            <a:r>
              <a:rPr lang="ru-RU" dirty="0" smtClean="0"/>
              <a:t>) </a:t>
            </a:r>
            <a:r>
              <a:rPr lang="ru-RU" i="1" dirty="0" smtClean="0"/>
              <a:t>пустоши, селища, печища</a:t>
            </a:r>
            <a:r>
              <a:rPr lang="ru-RU" dirty="0" smtClean="0"/>
              <a:t> – запустевшие, брошенные поселения.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8143900" cy="100010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Основные особенности сельского хозяйства России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142984"/>
            <a:ext cx="8143900" cy="5715016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Из систем земледелия продолжали </a:t>
            </a:r>
            <a:r>
              <a:rPr lang="ru-RU" dirty="0" smtClean="0"/>
              <a:t>существовать:</a:t>
            </a:r>
            <a:r>
              <a:rPr lang="ru-RU" dirty="0" smtClean="0"/>
              <a:t> </a:t>
            </a:r>
            <a:endParaRPr lang="ru-RU" dirty="0" smtClean="0"/>
          </a:p>
          <a:p>
            <a:r>
              <a:rPr lang="ru-RU" i="1" dirty="0" smtClean="0"/>
              <a:t>подсека</a:t>
            </a:r>
            <a:r>
              <a:rPr lang="ru-RU" dirty="0" smtClean="0"/>
              <a:t> </a:t>
            </a:r>
            <a:endParaRPr lang="ru-RU" dirty="0" smtClean="0"/>
          </a:p>
          <a:p>
            <a:r>
              <a:rPr lang="ru-RU" i="1" dirty="0" smtClean="0"/>
              <a:t>перелог</a:t>
            </a:r>
            <a:r>
              <a:rPr lang="ru-RU" dirty="0" smtClean="0"/>
              <a:t> </a:t>
            </a:r>
            <a:endParaRPr lang="ru-RU" dirty="0" smtClean="0"/>
          </a:p>
          <a:p>
            <a:r>
              <a:rPr lang="ru-RU" i="1" dirty="0" smtClean="0"/>
              <a:t>пашня </a:t>
            </a:r>
            <a:r>
              <a:rPr lang="ru-RU" i="1" dirty="0" smtClean="0"/>
              <a:t>наездом</a:t>
            </a:r>
            <a:r>
              <a:rPr lang="ru-RU" dirty="0" smtClean="0"/>
              <a:t> </a:t>
            </a:r>
            <a:endParaRPr lang="ru-RU" dirty="0" smtClean="0"/>
          </a:p>
          <a:p>
            <a:r>
              <a:rPr lang="ru-RU" b="1" dirty="0" smtClean="0"/>
              <a:t>Наиболее </a:t>
            </a:r>
            <a:r>
              <a:rPr lang="ru-RU" b="1" dirty="0" smtClean="0"/>
              <a:t>распространенным было </a:t>
            </a:r>
            <a:r>
              <a:rPr lang="ru-RU" b="1" i="1" u="sng" dirty="0" smtClean="0"/>
              <a:t>трехполье</a:t>
            </a:r>
            <a:r>
              <a:rPr lang="ru-RU" dirty="0" smtClean="0"/>
              <a:t> (участок делился на шесть полей, в которых и происходила последовательная смена культур</a:t>
            </a:r>
            <a:r>
              <a:rPr lang="ru-RU" dirty="0" smtClean="0"/>
              <a:t>).</a:t>
            </a:r>
          </a:p>
          <a:p>
            <a:endParaRPr lang="ru-RU" dirty="0" smtClean="0"/>
          </a:p>
          <a:p>
            <a:r>
              <a:rPr lang="ru-RU" b="1" dirty="0" smtClean="0"/>
              <a:t>Основные выращиваемые культуры:</a:t>
            </a:r>
          </a:p>
          <a:p>
            <a:r>
              <a:rPr lang="ru-RU" dirty="0" smtClean="0"/>
              <a:t>рожь, </a:t>
            </a:r>
            <a:r>
              <a:rPr lang="ru-RU" dirty="0" smtClean="0"/>
              <a:t>пшеница, </a:t>
            </a:r>
            <a:r>
              <a:rPr lang="ru-RU" dirty="0" smtClean="0"/>
              <a:t>ячмень, овес, </a:t>
            </a:r>
            <a:r>
              <a:rPr lang="ru-RU" dirty="0" smtClean="0"/>
              <a:t>гречиха, просо. </a:t>
            </a:r>
          </a:p>
          <a:p>
            <a:r>
              <a:rPr lang="ru-RU" dirty="0" smtClean="0"/>
              <a:t>Наиболее </a:t>
            </a:r>
            <a:r>
              <a:rPr lang="ru-RU" dirty="0" smtClean="0"/>
              <a:t>распространенной являлась комбинация из ржи (озимые) и овса (яровые). </a:t>
            </a:r>
            <a:endParaRPr lang="ru-RU" dirty="0" smtClean="0"/>
          </a:p>
          <a:p>
            <a:r>
              <a:rPr lang="ru-RU" dirty="0" smtClean="0"/>
              <a:t>У</a:t>
            </a:r>
            <a:r>
              <a:rPr lang="ru-RU" dirty="0" smtClean="0"/>
              <a:t>величивается </a:t>
            </a:r>
            <a:r>
              <a:rPr lang="ru-RU" dirty="0" smtClean="0"/>
              <a:t>доля технических культур, прежде всего </a:t>
            </a:r>
            <a:r>
              <a:rPr lang="ru-RU" dirty="0" smtClean="0"/>
              <a:t>льна.</a:t>
            </a:r>
          </a:p>
          <a:p>
            <a:r>
              <a:rPr lang="ru-RU" dirty="0" smtClean="0"/>
              <a:t>Развивается огородничество.</a:t>
            </a:r>
          </a:p>
          <a:p>
            <a:r>
              <a:rPr lang="ru-RU" dirty="0" smtClean="0"/>
              <a:t>Наибольшее </a:t>
            </a:r>
            <a:r>
              <a:rPr lang="ru-RU" dirty="0" smtClean="0"/>
              <a:t>распространение имели репа, капуста, морковь, свекла, огурцы, лук, чеснок. </a:t>
            </a:r>
            <a:endParaRPr lang="ru-RU" dirty="0" smtClean="0"/>
          </a:p>
          <a:p>
            <a:r>
              <a:rPr lang="ru-RU" dirty="0" smtClean="0"/>
              <a:t>Постепенно </a:t>
            </a:r>
            <a:r>
              <a:rPr lang="ru-RU" dirty="0" smtClean="0"/>
              <a:t>распространялись фруктовые сады, в которых сажали яблони, сливы, вишни, в южных районах – дыни и арбузы.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0"/>
            <a:ext cx="8143900" cy="6858000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 smtClean="0"/>
              <a:t>Инструменты обработки практически не изменились.</a:t>
            </a:r>
          </a:p>
          <a:p>
            <a:r>
              <a:rPr lang="ru-RU" dirty="0" smtClean="0"/>
              <a:t>Почву </a:t>
            </a:r>
            <a:r>
              <a:rPr lang="ru-RU" dirty="0" smtClean="0"/>
              <a:t>обрабатывали </a:t>
            </a:r>
            <a:r>
              <a:rPr lang="ru-RU" dirty="0" smtClean="0"/>
              <a:t>сохами. </a:t>
            </a:r>
            <a:r>
              <a:rPr lang="ru-RU" dirty="0" smtClean="0"/>
              <a:t>Плуг с железным лемехом был </a:t>
            </a:r>
            <a:r>
              <a:rPr lang="ru-RU" dirty="0" smtClean="0"/>
              <a:t>распространен значительно </a:t>
            </a:r>
            <a:r>
              <a:rPr lang="ru-RU" dirty="0" smtClean="0"/>
              <a:t>меньше. </a:t>
            </a:r>
            <a:endParaRPr lang="ru-RU" dirty="0" smtClean="0"/>
          </a:p>
          <a:p>
            <a:r>
              <a:rPr lang="ru-RU" dirty="0" smtClean="0"/>
              <a:t>Пахали </a:t>
            </a:r>
            <a:r>
              <a:rPr lang="ru-RU" dirty="0" smtClean="0"/>
              <a:t>в основном на лошадях.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 smtClean="0"/>
              <a:t>XVI в. получает развитие </a:t>
            </a:r>
            <a:r>
              <a:rPr lang="ru-RU" dirty="0" err="1" smtClean="0"/>
              <a:t>унавоживание</a:t>
            </a:r>
            <a:r>
              <a:rPr lang="ru-RU" dirty="0" smtClean="0"/>
              <a:t> почвы, причем "возить гной (навоз) на поля" становится одной из крестьянских повинностей.</a:t>
            </a:r>
          </a:p>
          <a:p>
            <a:r>
              <a:rPr lang="ru-RU" b="1" dirty="0" smtClean="0"/>
              <a:t>Развивалось скотоводство. </a:t>
            </a:r>
            <a:endParaRPr lang="ru-RU" b="1" dirty="0" smtClean="0"/>
          </a:p>
          <a:p>
            <a:r>
              <a:rPr lang="ru-RU" dirty="0" smtClean="0"/>
              <a:t>На </a:t>
            </a:r>
            <a:r>
              <a:rPr lang="ru-RU" dirty="0" smtClean="0"/>
              <a:t>одно крестьянское хозяйство в среднем приходилось по одной или две лошади и коровы. </a:t>
            </a:r>
            <a:endParaRPr lang="ru-RU" dirty="0" smtClean="0"/>
          </a:p>
          <a:p>
            <a:r>
              <a:rPr lang="ru-RU" dirty="0" smtClean="0"/>
              <a:t>Из </a:t>
            </a:r>
            <a:r>
              <a:rPr lang="ru-RU" dirty="0" smtClean="0"/>
              <a:t>пород мелкого скота явно преобладало овцеводство, которое помимо мяса и молока обеспечивало шкурами и теплой одеждой. </a:t>
            </a:r>
          </a:p>
          <a:p>
            <a:r>
              <a:rPr lang="ru-RU" dirty="0" smtClean="0"/>
              <a:t>Породистость скота была </a:t>
            </a:r>
            <a:r>
              <a:rPr lang="ru-RU" dirty="0" err="1" smtClean="0"/>
              <a:t>низкой.Не</a:t>
            </a:r>
            <a:r>
              <a:rPr lang="ru-RU" dirty="0" smtClean="0"/>
              <a:t> </a:t>
            </a:r>
            <a:r>
              <a:rPr lang="ru-RU" dirty="0" smtClean="0"/>
              <a:t>существовало деления на мясные и молочные породы.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 smtClean="0"/>
              <a:t>течение XVI в . постепенно происходит переход от открытого загонного содержания скота к его переводу в специальное крытое помещение </a:t>
            </a:r>
            <a:r>
              <a:rPr lang="ru-RU" i="1" dirty="0" smtClean="0"/>
              <a:t>(хлев).</a:t>
            </a:r>
            <a:endParaRPr lang="ru-RU" dirty="0" smtClean="0"/>
          </a:p>
          <a:p>
            <a:r>
              <a:rPr lang="ru-RU" b="1" dirty="0" smtClean="0"/>
              <a:t>В хозяйстве крестьян огромную роль играли </a:t>
            </a:r>
            <a:r>
              <a:rPr lang="ru-RU" b="1" dirty="0" smtClean="0"/>
              <a:t>промыслы:</a:t>
            </a:r>
          </a:p>
          <a:p>
            <a:r>
              <a:rPr lang="ru-RU" dirty="0" smtClean="0"/>
              <a:t>рыболовство </a:t>
            </a:r>
            <a:r>
              <a:rPr lang="ru-RU" dirty="0" smtClean="0"/>
              <a:t>(в том числе в специально вырытых и зарыбленных прудах</a:t>
            </a:r>
            <a:r>
              <a:rPr lang="ru-RU" dirty="0" smtClean="0"/>
              <a:t>) </a:t>
            </a:r>
          </a:p>
          <a:p>
            <a:r>
              <a:rPr lang="ru-RU" dirty="0" smtClean="0"/>
              <a:t>бортничество</a:t>
            </a:r>
          </a:p>
          <a:p>
            <a:r>
              <a:rPr lang="ru-RU" dirty="0" smtClean="0"/>
              <a:t>изготовление </a:t>
            </a:r>
            <a:r>
              <a:rPr lang="ru-RU" dirty="0" smtClean="0"/>
              <a:t>деревянной и глиняной </a:t>
            </a:r>
            <a:r>
              <a:rPr lang="ru-RU" dirty="0" smtClean="0"/>
              <a:t>посуды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0"/>
            <a:ext cx="8143900" cy="64291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Задание: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642918"/>
            <a:ext cx="8143900" cy="6215082"/>
          </a:xfrm>
        </p:spPr>
        <p:txBody>
          <a:bodyPr/>
          <a:lstStyle/>
          <a:p>
            <a:r>
              <a:rPr lang="ru-RU" dirty="0" smtClean="0"/>
              <a:t>Используя карту на странице 128-129 учебника, объясните, как природные и климатические условия влияли на хозяйственную деятельность жителей различных регионов России.</a:t>
            </a:r>
          </a:p>
          <a:p>
            <a:r>
              <a:rPr lang="ru-RU" dirty="0" smtClean="0"/>
              <a:t>Приведите примеры.</a:t>
            </a:r>
          </a:p>
          <a:p>
            <a:endParaRPr lang="ru-RU" dirty="0" smtClean="0"/>
          </a:p>
          <a:p>
            <a:r>
              <a:rPr lang="ru-RU" dirty="0" smtClean="0"/>
              <a:t>Ответы присылать в дневник </a:t>
            </a:r>
            <a:r>
              <a:rPr lang="ru-RU" dirty="0" err="1" smtClean="0"/>
              <a:t>ру</a:t>
            </a:r>
            <a:r>
              <a:rPr lang="ru-RU" dirty="0" smtClean="0"/>
              <a:t>., или на почту </a:t>
            </a:r>
            <a:r>
              <a:rPr lang="en-US" dirty="0" smtClean="0">
                <a:hlinkClick r:id="rId2"/>
              </a:rPr>
              <a:t>lepage_khv@mail.ru</a:t>
            </a:r>
            <a:endParaRPr lang="ru-RU" dirty="0" smtClean="0"/>
          </a:p>
          <a:p>
            <a:r>
              <a:rPr lang="ru-RU" smtClean="0"/>
              <a:t>До 14:00, 8 апреля 2020 г.</a:t>
            </a:r>
            <a:endParaRPr lang="ru-RU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</TotalTime>
  <Words>213</Words>
  <PresentationFormat>Экран (4:3)</PresentationFormat>
  <Paragraphs>46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Солнцестояние</vt:lpstr>
      <vt:lpstr>Сельское хозяйство</vt:lpstr>
      <vt:lpstr>Основные особенности сельского хозяйства России </vt:lpstr>
      <vt:lpstr>Слайд 3</vt:lpstr>
      <vt:lpstr>Задание: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Сельское хозяйство</dc:title>
  <dc:creator>Лепаж</dc:creator>
  <cp:lastModifiedBy>Лепаж</cp:lastModifiedBy>
  <cp:revision>2</cp:revision>
  <dcterms:created xsi:type="dcterms:W3CDTF">2020-04-06T21:57:58Z</dcterms:created>
  <dcterms:modified xsi:type="dcterms:W3CDTF">2020-04-06T22:14:58Z</dcterms:modified>
</cp:coreProperties>
</file>