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108" y="-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6B524-DB2C-48F3-9E5E-E1A7E8B03E3C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60BB1-7334-4F80-B76D-FB243BCB2F0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plit orient="vert"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6B524-DB2C-48F3-9E5E-E1A7E8B03E3C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60BB1-7334-4F80-B76D-FB243BCB2F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6B524-DB2C-48F3-9E5E-E1A7E8B03E3C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60BB1-7334-4F80-B76D-FB243BCB2F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6B524-DB2C-48F3-9E5E-E1A7E8B03E3C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60BB1-7334-4F80-B76D-FB243BCB2F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6B524-DB2C-48F3-9E5E-E1A7E8B03E3C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60BB1-7334-4F80-B76D-FB243BCB2F0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plit orient="vert"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6B524-DB2C-48F3-9E5E-E1A7E8B03E3C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60BB1-7334-4F80-B76D-FB243BCB2F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6B524-DB2C-48F3-9E5E-E1A7E8B03E3C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60BB1-7334-4F80-B76D-FB243BCB2F0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plit orient="vert"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6B524-DB2C-48F3-9E5E-E1A7E8B03E3C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60BB1-7334-4F80-B76D-FB243BCB2F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6B524-DB2C-48F3-9E5E-E1A7E8B03E3C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60BB1-7334-4F80-B76D-FB243BCB2F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6B524-DB2C-48F3-9E5E-E1A7E8B03E3C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60BB1-7334-4F80-B76D-FB243BCB2F0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plit orient="vert"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6B524-DB2C-48F3-9E5E-E1A7E8B03E3C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60BB1-7334-4F80-B76D-FB243BCB2F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416B524-DB2C-48F3-9E5E-E1A7E8B03E3C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AD360BB1-7334-4F80-B76D-FB243BCB2F0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split orient="vert" dir="in"/>
  </p:transition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C%D1%88%D0%B0%D0%BD%D0%BA%D0%B8" TargetMode="External"/><Relationship Id="rId3" Type="http://schemas.openxmlformats.org/officeDocument/2006/relationships/hyperlink" Target="http://ru.wikipedia.org/wiki/%D0%9A%D0%BE%D1%80%D0%B0%D0%BB%D0%BB%D1%8B" TargetMode="External"/><Relationship Id="rId7" Type="http://schemas.openxmlformats.org/officeDocument/2006/relationships/hyperlink" Target="http://ru.wikipedia.org/wiki/%D0%A2%D1%80%D0%B8%D0%BB%D0%BE%D0%B1%D0%B8%D1%82%D1%8B" TargetMode="External"/><Relationship Id="rId12" Type="http://schemas.openxmlformats.org/officeDocument/2006/relationships/image" Target="../media/image16.jpeg"/><Relationship Id="rId2" Type="http://schemas.openxmlformats.org/officeDocument/2006/relationships/hyperlink" Target="http://ru.wikipedia.org/wiki/Agnath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0%D0%B0%D0%BA%D0%BE%D1%81%D0%BA%D0%BE%D1%80%D0%BF%D0%B8%D0%BE%D0%BD" TargetMode="External"/><Relationship Id="rId11" Type="http://schemas.openxmlformats.org/officeDocument/2006/relationships/image" Target="../media/image15.jpeg"/><Relationship Id="rId5" Type="http://schemas.openxmlformats.org/officeDocument/2006/relationships/hyperlink" Target="http://ru.wikipedia.org/wiki/%D0%9C%D0%BE%D0%BB%D0%BB%D1%8E%D1%81%D0%BA%D0%B8" TargetMode="External"/><Relationship Id="rId10" Type="http://schemas.openxmlformats.org/officeDocument/2006/relationships/hyperlink" Target="http://ru.wikipedia.org/wiki/%D0%9C%D0%B5%D1%87%D0%B5%D1%85%D0%B2%D0%BE%D1%81%D1%82" TargetMode="External"/><Relationship Id="rId4" Type="http://schemas.openxmlformats.org/officeDocument/2006/relationships/hyperlink" Target="http://ru.wikipedia.org/wiki/%D0%9A%D0%B8%D1%88%D0%B5%D1%87%D0%BD%D0%BE%D0%BF%D0%BE%D0%BB%D0%BE%D1%81%D1%82%D0%BD%D1%8B%D0%B5" TargetMode="External"/><Relationship Id="rId9" Type="http://schemas.openxmlformats.org/officeDocument/2006/relationships/hyperlink" Target="http://ru.wikipedia.org/wiki/%D0%93%D1%83%D0%B1%D0%BA%D0%B8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hyperlink" Target="http://ru.wikipedia.org/wiki/%D0%A7%D0%B5%D0%BB%D1%8E%D1%81%D1%82%D0%BD%D0%BE%D1%80%D0%BE%D1%82%D1%8B%D0%B5" TargetMode="External"/><Relationship Id="rId7" Type="http://schemas.openxmlformats.org/officeDocument/2006/relationships/image" Target="../media/image17.jpeg"/><Relationship Id="rId2" Type="http://schemas.openxmlformats.org/officeDocument/2006/relationships/hyperlink" Target="http://ru.wikipedia.org/wiki/%D0%90%D0%BA%D0%B0%D0%BD%D1%82%D0%BE%D0%B4%D1%8B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B%D1%83%D1%87%D0%B5%D0%BF%D1%91%D1%80%D1%8B%D0%B5_%D1%80%D1%8B%D0%B1%D1%8B" TargetMode="External"/><Relationship Id="rId5" Type="http://schemas.openxmlformats.org/officeDocument/2006/relationships/hyperlink" Target="http://ru.wikipedia.org/wiki/%D0%A5%D1%80%D1%8F%D1%89%D0%B5%D0%BA%D0%BE%D1%81%D1%82%D0%BD%D1%8B%D0%B5" TargetMode="External"/><Relationship Id="rId4" Type="http://schemas.openxmlformats.org/officeDocument/2006/relationships/hyperlink" Target="http://ru.wikipedia.org/wiki/%D0%93%D1%80%D0%B0%D0%BF%D1%82%D0%BE%D0%BB%D0%B8%D1%82%D1%8B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hyperlink" Target="http://ru.wikipedia.org/wiki/%D0%9F%D0%B0%D1%83%D0%BA%D0%B8" TargetMode="External"/><Relationship Id="rId7" Type="http://schemas.openxmlformats.org/officeDocument/2006/relationships/hyperlink" Target="http://ru.wikipedia.org/wiki/%D0%A2%D1%80%D0%B8%D0%BB%D0%BE%D0%B1%D0%B8%D1%82%D1%8B" TargetMode="External"/><Relationship Id="rId2" Type="http://schemas.openxmlformats.org/officeDocument/2006/relationships/hyperlink" Target="http://ru.wikipedia.org/wiki/%D0%9D%D0%B0%D0%B7%D0%B5%D0%BC%D0%BD%D1%8B%D0%B5_%D0%BF%D0%BE%D0%B7%D0%B2%D0%BE%D0%BD%D0%BE%D1%87%D0%BD%D1%8B%D0%B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0%D0%BC%D0%BC%D0%BE%D0%BD%D0%BE%D0%B8%D0%B4%D0%B5%D0%B8" TargetMode="External"/><Relationship Id="rId5" Type="http://schemas.openxmlformats.org/officeDocument/2006/relationships/hyperlink" Target="http://ru.wikipedia.org/wiki/%D0%9D%D0%B0%D1%81%D0%B5%D0%BA%D0%BE%D0%BC%D1%8B%D0%B5" TargetMode="External"/><Relationship Id="rId4" Type="http://schemas.openxmlformats.org/officeDocument/2006/relationships/hyperlink" Target="http://ru.wikipedia.org/wiki/%D0%9A%D0%BB%D0%B5%D1%89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hyperlink" Target="http://ru.wikipedia.org/wiki/%D0%A0%D0%B5%D0%BF%D1%82%D0%B8%D0%BB%D0%B8%D0%B8" TargetMode="External"/><Relationship Id="rId7" Type="http://schemas.openxmlformats.org/officeDocument/2006/relationships/hyperlink" Target="http://ru.wikipedia.org/wiki/%D0%90%D1%80%D1%82%D1%80%D0%BE%D0%BF%D0%BB%D0%B5%D0%B2%D1%80%D0%B0" TargetMode="External"/><Relationship Id="rId2" Type="http://schemas.openxmlformats.org/officeDocument/2006/relationships/hyperlink" Target="http://ru.wikipedia.org/wiki/%D0%90%D0%BC%D1%84%D0%B8%D0%B1%D0%B8%D0%B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F%D0%BE%D0%B4%D0%B5%D0%BD%D0%BA%D0%B8" TargetMode="External"/><Relationship Id="rId5" Type="http://schemas.openxmlformats.org/officeDocument/2006/relationships/hyperlink" Target="http://ru.wikipedia.org/wiki/%D0%A1%D1%82%D1%80%D0%B5%D0%BA%D0%BE%D0%B7%D1%8B" TargetMode="External"/><Relationship Id="rId4" Type="http://schemas.openxmlformats.org/officeDocument/2006/relationships/hyperlink" Target="http://ru.wikipedia.org/wiki/%D0%A2%D0%B0%D1%80%D0%B0%D0%BA%D0%B0%D0%BD%D1%8B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0%D1%83%D1%87%D0%B5%D0%B9%D0%BD%D0%B8%D0%BA%D0%B8" TargetMode="External"/><Relationship Id="rId7" Type="http://schemas.openxmlformats.org/officeDocument/2006/relationships/image" Target="../media/image22.jpeg"/><Relationship Id="rId2" Type="http://schemas.openxmlformats.org/officeDocument/2006/relationships/hyperlink" Target="http://ru.wikipedia.org/wiki/%D0%96%D0%B5%D1%81%D1%82%D0%BA%D0%BE%D0%BA%D1%80%D1%8B%D0%BB%D1%8B%D0%B5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hyperlink" Target="http://ru.wikipedia.org/wiki/%D0%9C%D0%B0%D1%81%D1%81%D0%BE%D0%B2%D0%BE%D0%B5_%D0%BF%D0%B5%D1%80%D0%BC%D1%81%D0%BA%D0%BE%D0%B5_%D0%B2%D1%8B%D0%BC%D0%B8%D1%80%D0%B0%D0%BD%D0%B8%D0%B5" TargetMode="External"/><Relationship Id="rId4" Type="http://schemas.openxmlformats.org/officeDocument/2006/relationships/hyperlink" Target="http://ru.wikipedia.org/wiki/%D0%A1%D0%BA%D0%BE%D1%80%D0%BF%D0%B8%D0%BE%D0%BD%D0%BD%D0%B8%D1%86%D1%8B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A%D0%B5%D0%BC%D0%B1%D1%80%D0%B8%D0%B9%D1%81%D0%BA%D0%B8%D0%B9_%D0%B2%D0%B7%D1%80%D1%8B%D0%B2" TargetMode="External"/><Relationship Id="rId3" Type="http://schemas.openxmlformats.org/officeDocument/2006/relationships/hyperlink" Target="http://ru.wikipedia.org/wiki/%D0%9E%D1%80%D0%B4%D0%BE%D0%B2%D0%B8%D0%BA%D1%81%D0%BA%D0%B8%D0%B9_%D0%BF%D0%B5%D1%80%D0%B8%D0%BE%D0%B4" TargetMode="External"/><Relationship Id="rId7" Type="http://schemas.openxmlformats.org/officeDocument/2006/relationships/hyperlink" Target="http://ru.wikipedia.org/wiki/%D0%9F%D0%B5%D1%80%D0%BC%D1%81%D0%BA%D0%B8%D0%B9_%D0%BF%D0%B5%D1%80%D0%B8%D0%BE%D0%B4" TargetMode="External"/><Relationship Id="rId12" Type="http://schemas.openxmlformats.org/officeDocument/2006/relationships/image" Target="../media/image5.jpeg"/><Relationship Id="rId2" Type="http://schemas.openxmlformats.org/officeDocument/2006/relationships/hyperlink" Target="http://ru.wikipedia.org/wiki/%D0%9A%D0%B5%D0%BC%D0%B1%D1%80%D0%B8%D0%B9%D1%81%D0%BA%D0%B8%D0%B9_%D0%BF%D0%B5%D1%80%D0%B8%D0%BE%D0%B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A%D0%B0%D0%BC%D0%B5%D0%BD%D0%BD%D0%BE%D1%83%D0%B3%D0%BE%D0%BB%D1%8C%D0%BD%D1%8B%D0%B9_%D0%BF%D0%B5%D1%80%D0%B8%D0%BE%D0%B4" TargetMode="External"/><Relationship Id="rId11" Type="http://schemas.openxmlformats.org/officeDocument/2006/relationships/image" Target="../media/image4.jpeg"/><Relationship Id="rId5" Type="http://schemas.openxmlformats.org/officeDocument/2006/relationships/hyperlink" Target="http://ru.wikipedia.org/wiki/%D0%94%D0%B5%D0%B2%D0%BE%D0%BD%D1%81%D0%BA%D0%B8%D0%B9_%D0%BF%D0%B5%D1%80%D0%B8%D0%BE%D0%B4" TargetMode="External"/><Relationship Id="rId10" Type="http://schemas.openxmlformats.org/officeDocument/2006/relationships/hyperlink" Target="http://ru.wikipedia.org/wiki/%D0%9C%D0%B0%D1%81%D1%81%D0%BE%D0%B2%D0%BE%D0%B5_%D0%BF%D0%B5%D1%80%D0%BC%D1%81%D0%BA%D0%BE%D0%B5_%D0%B2%D1%8B%D0%BC%D0%B8%D1%80%D0%B0%D0%BD%D0%B8%D0%B5" TargetMode="External"/><Relationship Id="rId4" Type="http://schemas.openxmlformats.org/officeDocument/2006/relationships/hyperlink" Target="http://ru.wikipedia.org/wiki/%D0%A1%D0%B8%D0%BB%D1%83%D1%80%D0%B8%D0%B9%D1%81%D0%BA%D0%B8%D0%B9_%D0%BF%D0%B5%D1%80%D0%B8%D0%BE%D0%B4" TargetMode="External"/><Relationship Id="rId9" Type="http://schemas.openxmlformats.org/officeDocument/2006/relationships/hyperlink" Target="http://ru.wikipedia.org/wiki/%D0%A1%D0%B8%D1%81%D1%82%D0%B5%D0%BC%D0%B0_%D0%BE%D1%80%D0%B3%D0%B0%D0%BD%D0%B8%D1%87%D0%B5%D1%81%D0%BA%D0%BE%D0%B3%D0%BE_%D0%BC%D0%B8%D1%80%D0%B0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6%D0%B8%D0%B0%D0%BD%D0%BE%D0%B1%D0%B0%D0%BA%D1%82%D0%B5%D1%80%D0%B8%D0%B8" TargetMode="External"/><Relationship Id="rId2" Type="http://schemas.openxmlformats.org/officeDocument/2006/relationships/hyperlink" Target="http://ru.wikipedia.org/wiki/%D0%9F%D0%B0%D0%BB%D0%B5%D0%BE%D0%B7%D0%BE%D0%B9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hyperlink" Target="http://ru.wikipedia.org/wiki/%D0%9A%D1%80%D0%B0%D1%81%D0%BD%D1%8B%D0%B5_%D0%B2%D0%BE%D0%B4%D0%BE%D1%80%D0%BE%D1%81%D0%BB%D0%B8" TargetMode="External"/><Relationship Id="rId4" Type="http://schemas.openxmlformats.org/officeDocument/2006/relationships/hyperlink" Target="http://ru.wikipedia.org/wiki/%D0%97%D0%B5%D0%BB%D1%91%D0%BD%D1%8B%D0%B5_%D0%B2%D0%BE%D0%B4%D0%BE%D1%80%D0%BE%D1%81%D0%BB%D0%B8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1%D0%B8%D0%BB%D1%83%D1%80" TargetMode="External"/><Relationship Id="rId2" Type="http://schemas.openxmlformats.org/officeDocument/2006/relationships/hyperlink" Target="http://ru.wikipedia.org/wiki/%D0%9F%D0%B0%D0%BB%D0%B5%D0%BE%D0%B7%D0%BE%D0%B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://ru.wikipedia.org/wiki/%D0%A1%D0%BE%D1%81%D1%83%D0%B4%D0%B8%D1%81%D1%82%D1%8B%D0%B5_%D1%80%D0%B0%D1%81%D1%82%D0%B5%D0%BD%D0%B8%D1%8F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F%D0%BE%D1%87%D0%B2%D0%B0" TargetMode="External"/><Relationship Id="rId3" Type="http://schemas.openxmlformats.org/officeDocument/2006/relationships/hyperlink" Target="http://ru.wikipedia.org/wiki/%D0%9F%D0%B0%D0%BB%D0%B5%D0%BE%D0%B7%D0%BE%D0%B9" TargetMode="External"/><Relationship Id="rId7" Type="http://schemas.openxmlformats.org/officeDocument/2006/relationships/hyperlink" Target="http://ru.wikipedia.org/wiki/%D0%93%D0%BE%D0%BB%D0%BE%D1%81%D0%B5%D0%BC%D0%B5%D0%BD%D0%BD%D1%8B%D0%B5" TargetMode="External"/><Relationship Id="rId2" Type="http://schemas.openxmlformats.org/officeDocument/2006/relationships/hyperlink" Target="http://ru.wikipedia.org/wiki/%D0%93%D0%B5%D0%BE%D1%85%D1%80%D0%BE%D0%BD%D0%BE%D0%BB%D0%BE%D0%B3%D0%B8%D1%87%D0%B5%D1%81%D0%BA%D0%B0%D1%8F_%D1%88%D0%BA%D0%B0%D0%BB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F%D0%B0%D0%BF%D0%BE%D1%80%D0%BE%D1%82%D0%BD%D0%B8%D0%BA%D0%BE%D0%B2%D0%B8%D0%B4%D0%BD%D1%8B%D0%B5" TargetMode="External"/><Relationship Id="rId5" Type="http://schemas.openxmlformats.org/officeDocument/2006/relationships/hyperlink" Target="http://ru.wikipedia.org/wiki/%D0%A5%D0%B2%D0%BE%D1%89%D0%B5%D0%B2%D0%B8%D0%B4%D0%BD%D1%8B%D0%B5" TargetMode="External"/><Relationship Id="rId4" Type="http://schemas.openxmlformats.org/officeDocument/2006/relationships/hyperlink" Target="http://ru.wikipedia.org/wiki/%D0%9F%D0%BB%D0%B0%D1%83%D0%BD%D0%BE%D0%B2%D0%B8%D0%B4%D0%BD%D1%8B%D0%B5" TargetMode="External"/><Relationship Id="rId9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hyperlink" Target="http://ru.wikipedia.org/wiki/%D0%9F%D0%B0%D0%BB%D0%B5%D0%BE%D0%B7%D0%BE%D0%B9" TargetMode="External"/><Relationship Id="rId7" Type="http://schemas.openxmlformats.org/officeDocument/2006/relationships/hyperlink" Target="http://ru.wikipedia.org/w/index.php?title=%D0%9A%D0%BE%D1%80%D0%B4%D0%B0%D0%B8%D1%82%D1%8B&amp;action=edit&amp;redlink=1" TargetMode="External"/><Relationship Id="rId2" Type="http://schemas.openxmlformats.org/officeDocument/2006/relationships/hyperlink" Target="http://ru.wikipedia.org/wiki/%D0%93%D0%B5%D0%BE%D0%BB%D0%BE%D0%B3%D0%B8%D1%87%D0%B5%D1%81%D0%BA%D0%B8%D0%B5_%D0%BF%D0%B5%D1%80%D0%B8%D0%BE%D0%B4%D1%8B_%D0%97%D0%B5%D0%BC%D0%BB%D0%B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5%D0%B2%D0%BE%D1%89%D1%91%D0%B2%D1%8B%D0%B5" TargetMode="External"/><Relationship Id="rId5" Type="http://schemas.openxmlformats.org/officeDocument/2006/relationships/hyperlink" Target="http://ru.wikipedia.org/w/index.php?title=%D0%9A%D0%B0%D0%BB%D0%B0%D0%BC%D0%B8%D1%82%D1%8B&amp;action=edit&amp;redlink=1" TargetMode="External"/><Relationship Id="rId4" Type="http://schemas.openxmlformats.org/officeDocument/2006/relationships/hyperlink" Target="http://ru.wikipedia.org/w/index.php?title=%D0%A1%D0%B8%D0%B3%D0%B8%D0%BB%D0%BB%D1%8F%D1%80%D0%B8%D0%B8&amp;action=edit&amp;redlink=1" TargetMode="External"/><Relationship Id="rId9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F%D0%B0%D0%BB%D0%B5%D0%BE%D0%B7%D0%BE%D0%B9" TargetMode="External"/><Relationship Id="rId2" Type="http://schemas.openxmlformats.org/officeDocument/2006/relationships/hyperlink" Target="http://ru.wikipedia.org/wiki/%D0%93%D0%B5%D0%BE%D0%BB%D0%BE%D0%B3%D0%B8%D1%87%D0%B5%D1%81%D0%BA%D0%B8%D0%B9_%D0%BF%D0%B5%D1%80%D0%B8%D0%BE%D0%B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ru.wikipedia.org/wiki/%D0%A2%D1%80%D0%B8%D0%BB%D0%BE%D0%B1%D0%B8%D1%82%D1%8B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371600"/>
            <a:ext cx="8429684" cy="1927225"/>
          </a:xfrm>
        </p:spPr>
        <p:txBody>
          <a:bodyPr/>
          <a:lstStyle/>
          <a:p>
            <a:r>
              <a:rPr lang="ru-RU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Жизнь в палеозойскую </a:t>
            </a:r>
            <a:r>
              <a:rPr lang="ru-RU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эру</a:t>
            </a:r>
            <a:endParaRPr lang="ru-RU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6388" name="Picture 4" descr="http://www.referat.ru/cache/referats/24681/image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699" y="3398830"/>
            <a:ext cx="6399463" cy="3459169"/>
          </a:xfrm>
          <a:prstGeom prst="rect">
            <a:avLst/>
          </a:prstGeom>
          <a:noFill/>
        </p:spPr>
      </p:pic>
      <p:pic>
        <p:nvPicPr>
          <p:cNvPr id="16386" name="Picture 2" descr="http://www.darwin.museum.ru/dino/be_dino/img/more_t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3985891"/>
            <a:ext cx="2671359" cy="18719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659066271"/>
      </p:ext>
    </p:extLst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2. Ордовикский </a:t>
            </a:r>
            <a:r>
              <a:rPr lang="ru-RU" b="1" dirty="0"/>
              <a:t>период: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Появились </a:t>
            </a:r>
            <a:r>
              <a:rPr lang="ru-RU" dirty="0">
                <a:hlinkClick r:id="rId2" tooltip="Agnatha"/>
              </a:rPr>
              <a:t>бесчелюстные рыбообразные</a:t>
            </a:r>
            <a:r>
              <a:rPr lang="ru-RU" dirty="0"/>
              <a:t>. </a:t>
            </a:r>
            <a:r>
              <a:rPr lang="ru-RU" dirty="0" smtClean="0"/>
              <a:t>В </a:t>
            </a:r>
            <a:r>
              <a:rPr lang="ru-RU" dirty="0"/>
              <a:t>тепловодных морях обитали </a:t>
            </a:r>
            <a:r>
              <a:rPr lang="ru-RU" dirty="0">
                <a:hlinkClick r:id="rId3" tooltip="Кораллы"/>
              </a:rPr>
              <a:t>кораллы</a:t>
            </a:r>
            <a:r>
              <a:rPr lang="ru-RU" dirty="0"/>
              <a:t> и другие </a:t>
            </a:r>
            <a:r>
              <a:rPr lang="ru-RU" dirty="0">
                <a:hlinkClick r:id="rId4" tooltip="Кишечнополостные"/>
              </a:rPr>
              <a:t>кишечнополостные</a:t>
            </a:r>
            <a:r>
              <a:rPr lang="ru-RU" dirty="0"/>
              <a:t>. Были широко распространены </a:t>
            </a:r>
            <a:r>
              <a:rPr lang="ru-RU" dirty="0">
                <a:hlinkClick r:id="rId5" tooltip="Моллюски"/>
              </a:rPr>
              <a:t>моллюски</a:t>
            </a:r>
            <a:r>
              <a:rPr lang="ru-RU" dirty="0"/>
              <a:t>. В </a:t>
            </a:r>
            <a:r>
              <a:rPr lang="ru-RU" dirty="0" err="1"/>
              <a:t>ордовике</a:t>
            </a:r>
            <a:r>
              <a:rPr lang="ru-RU" dirty="0"/>
              <a:t> были распространены </a:t>
            </a:r>
            <a:r>
              <a:rPr lang="ru-RU" dirty="0">
                <a:hlinkClick r:id="rId6" tooltip="Ракоскорпион"/>
              </a:rPr>
              <a:t>ракоскорпионы</a:t>
            </a:r>
            <a:r>
              <a:rPr lang="ru-RU" dirty="0"/>
              <a:t>, </a:t>
            </a:r>
            <a:r>
              <a:rPr lang="ru-RU" dirty="0">
                <a:hlinkClick r:id="rId7" tooltip="Трилобиты"/>
              </a:rPr>
              <a:t>трилобиты</a:t>
            </a:r>
            <a:r>
              <a:rPr lang="ru-RU" dirty="0"/>
              <a:t>, </a:t>
            </a:r>
            <a:r>
              <a:rPr lang="ru-RU" dirty="0">
                <a:hlinkClick r:id="rId8" tooltip="Мшанки"/>
              </a:rPr>
              <a:t>мшанки</a:t>
            </a:r>
            <a:r>
              <a:rPr lang="ru-RU" dirty="0"/>
              <a:t>, </a:t>
            </a:r>
            <a:r>
              <a:rPr lang="ru-RU" dirty="0">
                <a:hlinkClick r:id="rId9" tooltip="Губки"/>
              </a:rPr>
              <a:t>губки</a:t>
            </a:r>
            <a:r>
              <a:rPr lang="ru-RU" dirty="0"/>
              <a:t> и </a:t>
            </a:r>
            <a:r>
              <a:rPr lang="ru-RU" dirty="0">
                <a:hlinkClick r:id="rId10" tooltip="Мечехвост"/>
              </a:rPr>
              <a:t>мечехвосты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1026" name="Picture 2" descr="http://elementy.ru/images/news/water_scorpion_300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535111"/>
            <a:ext cx="285750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87308" y="6038117"/>
            <a:ext cx="317010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Ракоскорпион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8" name="Picture 4" descr="http://kamtime.ru/sites/default/files/%D0%9C%D0%B5%D1%87%D0%B5%D1%85%D0%B2%D0%BE%D1%81%D1%82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501575"/>
            <a:ext cx="3584255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522299" y="6029702"/>
            <a:ext cx="240373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Мечехвост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3723909"/>
      </p:ext>
    </p:extLst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3. Силурийский </a:t>
            </a:r>
            <a:r>
              <a:rPr lang="ru-RU" b="1" dirty="0"/>
              <a:t>период: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hlinkClick r:id="rId2" tooltip="Акантоды"/>
              </a:rPr>
              <a:t>Акантоды</a:t>
            </a:r>
            <a:r>
              <a:rPr lang="ru-RU" dirty="0"/>
              <a:t> </a:t>
            </a:r>
            <a:r>
              <a:rPr lang="ru-RU" dirty="0" smtClean="0"/>
              <a:t>— одни из первых рыб. Также </a:t>
            </a:r>
            <a:r>
              <a:rPr lang="ru-RU" dirty="0"/>
              <a:t>появляются </a:t>
            </a:r>
            <a:r>
              <a:rPr lang="ru-RU" dirty="0" err="1">
                <a:hlinkClick r:id="rId3" tooltip="Челюстноротые"/>
              </a:rPr>
              <a:t>челюстноротые</a:t>
            </a:r>
            <a:r>
              <a:rPr lang="ru-RU" dirty="0"/>
              <a:t> рыбы — </a:t>
            </a:r>
            <a:r>
              <a:rPr lang="ru-RU" dirty="0" err="1"/>
              <a:t>костнопанцирные</a:t>
            </a:r>
            <a:r>
              <a:rPr lang="ru-RU" dirty="0"/>
              <a:t> и беспанцирные. Расцвет </a:t>
            </a:r>
            <a:r>
              <a:rPr lang="ru-RU" dirty="0">
                <a:hlinkClick r:id="rId4" tooltip="Граптолиты"/>
              </a:rPr>
              <a:t>граптолитов</a:t>
            </a:r>
            <a:r>
              <a:rPr lang="ru-RU" dirty="0"/>
              <a:t>. </a:t>
            </a:r>
            <a:r>
              <a:rPr lang="ru-RU" dirty="0" smtClean="0"/>
              <a:t>В </a:t>
            </a:r>
            <a:r>
              <a:rPr lang="ru-RU" dirty="0"/>
              <a:t>позднем силуре появляются </a:t>
            </a:r>
            <a:r>
              <a:rPr lang="ru-RU" dirty="0" err="1">
                <a:hlinkClick r:id="rId5" tooltip="Хрящекостные"/>
              </a:rPr>
              <a:t>хрящекостные</a:t>
            </a:r>
            <a:r>
              <a:rPr lang="ru-RU" dirty="0"/>
              <a:t> </a:t>
            </a:r>
            <a:r>
              <a:rPr lang="ru-RU" dirty="0" err="1">
                <a:hlinkClick r:id="rId6" tooltip="Лучепёрые рыбы"/>
              </a:rPr>
              <a:t>лучепёрые</a:t>
            </a:r>
            <a:r>
              <a:rPr lang="ru-RU" dirty="0">
                <a:hlinkClick r:id="rId6" tooltip="Лучепёрые рыбы"/>
              </a:rPr>
              <a:t> рыбы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2050" name="Picture 2" descr="http://evolutionism.ucoz.ru/_fq/0/5955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3" y="3284984"/>
            <a:ext cx="2906505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47964" y="5949280"/>
            <a:ext cx="194566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Акантод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52" name="Picture 4" descr="http://batrachos.com/sites/default/files/pictures/Chordata/102_23_chordatagenesis_graptolity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284985"/>
            <a:ext cx="381000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78428122"/>
      </p:ext>
    </p:extLst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4. Девонский </a:t>
            </a:r>
            <a:r>
              <a:rPr lang="ru-RU" b="1" dirty="0"/>
              <a:t>период: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Появились первые </a:t>
            </a:r>
            <a:r>
              <a:rPr lang="ru-RU" sz="2800" dirty="0">
                <a:hlinkClick r:id="rId2" tooltip="Наземные позвоночные"/>
              </a:rPr>
              <a:t>наземные </a:t>
            </a:r>
            <a:r>
              <a:rPr lang="ru-RU" sz="2800" dirty="0" smtClean="0">
                <a:hlinkClick r:id="rId2" tooltip="Наземные позвоночные"/>
              </a:rPr>
              <a:t>позвоночные</a:t>
            </a:r>
            <a:r>
              <a:rPr lang="ru-RU" sz="2800" dirty="0" smtClean="0"/>
              <a:t>. Одни </a:t>
            </a:r>
            <a:r>
              <a:rPr lang="ru-RU" sz="2800" dirty="0"/>
              <a:t>из первых земноводных обладали множеством рыбьих </a:t>
            </a:r>
            <a:r>
              <a:rPr lang="ru-RU" sz="2800" dirty="0" smtClean="0"/>
              <a:t>признаков. Возникли </a:t>
            </a:r>
            <a:r>
              <a:rPr lang="ru-RU" sz="2800" dirty="0">
                <a:hlinkClick r:id="rId3" tooltip="Пауки"/>
              </a:rPr>
              <a:t>пауки</a:t>
            </a:r>
            <a:r>
              <a:rPr lang="ru-RU" sz="2800" dirty="0"/>
              <a:t>, </a:t>
            </a:r>
            <a:r>
              <a:rPr lang="ru-RU" sz="2800" dirty="0">
                <a:hlinkClick r:id="rId4" tooltip="Клещ"/>
              </a:rPr>
              <a:t>клещи</a:t>
            </a:r>
            <a:r>
              <a:rPr lang="ru-RU" sz="2800" dirty="0"/>
              <a:t>, </a:t>
            </a:r>
            <a:r>
              <a:rPr lang="ru-RU" sz="2800" dirty="0" smtClean="0">
                <a:hlinkClick r:id="rId5" tooltip="Насекомые"/>
              </a:rPr>
              <a:t>насекомые</a:t>
            </a:r>
            <a:r>
              <a:rPr lang="ru-RU" sz="2800" dirty="0" smtClean="0"/>
              <a:t>. Появились </a:t>
            </a:r>
            <a:r>
              <a:rPr lang="ru-RU" sz="2800" dirty="0"/>
              <a:t>первые </a:t>
            </a:r>
            <a:r>
              <a:rPr lang="ru-RU" sz="2800" dirty="0" smtClean="0">
                <a:hlinkClick r:id="rId6" tooltip="Аммоноидеи"/>
              </a:rPr>
              <a:t>аммониты</a:t>
            </a:r>
            <a:r>
              <a:rPr lang="ru-RU" sz="2800" dirty="0" smtClean="0"/>
              <a:t>. </a:t>
            </a:r>
            <a:r>
              <a:rPr lang="ru-RU" sz="2800" dirty="0" smtClean="0">
                <a:hlinkClick r:id="rId7" tooltip="Трилобиты"/>
              </a:rPr>
              <a:t>Трилобиты</a:t>
            </a:r>
            <a:r>
              <a:rPr lang="ru-RU" sz="2800" dirty="0" smtClean="0"/>
              <a:t> </a:t>
            </a:r>
            <a:r>
              <a:rPr lang="ru-RU" sz="2800" dirty="0"/>
              <a:t>начинают </a:t>
            </a:r>
            <a:r>
              <a:rPr lang="ru-RU" sz="2800" dirty="0" smtClean="0"/>
              <a:t>вымирать.</a:t>
            </a:r>
            <a:endParaRPr lang="ru-RU" sz="2800" dirty="0"/>
          </a:p>
        </p:txBody>
      </p:sp>
      <p:pic>
        <p:nvPicPr>
          <p:cNvPr id="4098" name="Picture 2" descr="http://enc-dic.com/dic/enc_biology/images/animals/ris._3_10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933056"/>
            <a:ext cx="5276850" cy="26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93450850"/>
      </p:ext>
    </p:extLst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5. Каменноугольный </a:t>
            </a:r>
            <a:r>
              <a:rPr lang="ru-RU" b="1" dirty="0"/>
              <a:t>период: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Отмечается большое разнообразие </a:t>
            </a:r>
            <a:r>
              <a:rPr lang="ru-RU" dirty="0">
                <a:hlinkClick r:id="rId2" tooltip="Амфибии"/>
              </a:rPr>
              <a:t>амфибий</a:t>
            </a:r>
            <a:r>
              <a:rPr lang="ru-RU" dirty="0"/>
              <a:t>. В</a:t>
            </a:r>
            <a:r>
              <a:rPr lang="ru-RU" dirty="0" smtClean="0"/>
              <a:t>озникают </a:t>
            </a:r>
            <a:r>
              <a:rPr lang="ru-RU" dirty="0"/>
              <a:t>примитивные формы </a:t>
            </a:r>
            <a:r>
              <a:rPr lang="ru-RU" dirty="0" smtClean="0">
                <a:hlinkClick r:id="rId3" tooltip="Рептилии"/>
              </a:rPr>
              <a:t>рептилий</a:t>
            </a:r>
            <a:r>
              <a:rPr lang="ru-RU" dirty="0" smtClean="0"/>
              <a:t>. Среди </a:t>
            </a:r>
            <a:r>
              <a:rPr lang="ru-RU" dirty="0"/>
              <a:t>деревьев порхали гигантские летучие </a:t>
            </a:r>
            <a:r>
              <a:rPr lang="ru-RU" dirty="0">
                <a:hlinkClick r:id="rId4" tooltip="Тараканы"/>
              </a:rPr>
              <a:t>тараканы</a:t>
            </a:r>
            <a:r>
              <a:rPr lang="ru-RU" dirty="0"/>
              <a:t>, </a:t>
            </a:r>
            <a:r>
              <a:rPr lang="ru-RU" dirty="0">
                <a:hlinkClick r:id="rId5" tooltip="Стрекозы"/>
              </a:rPr>
              <a:t>стрекозы</a:t>
            </a:r>
            <a:r>
              <a:rPr lang="ru-RU" dirty="0"/>
              <a:t> и </a:t>
            </a:r>
            <a:r>
              <a:rPr lang="ru-RU" dirty="0">
                <a:hlinkClick r:id="rId6" tooltip="Поденки"/>
              </a:rPr>
              <a:t>поденки</a:t>
            </a:r>
            <a:r>
              <a:rPr lang="ru-RU" dirty="0"/>
              <a:t>. В гниющей растительности пировали </a:t>
            </a:r>
            <a:r>
              <a:rPr lang="ru-RU" dirty="0" err="1" smtClean="0">
                <a:hlinkClick r:id="rId7" tooltip="Артроплевра"/>
              </a:rPr>
              <a:t>артроплевры</a:t>
            </a:r>
            <a:r>
              <a:rPr lang="ru-RU" dirty="0" smtClean="0"/>
              <a:t>. </a:t>
            </a:r>
            <a:r>
              <a:rPr lang="ru-RU" dirty="0"/>
              <a:t>В подлеске встречались также различные пауки и далёкие предки клещей.</a:t>
            </a:r>
          </a:p>
          <a:p>
            <a:endParaRPr lang="ru-RU" dirty="0"/>
          </a:p>
        </p:txBody>
      </p:sp>
      <p:pic>
        <p:nvPicPr>
          <p:cNvPr id="5122" name="Picture 2" descr="http://forum.mediaportal.kiev.ua/uploads/post-96699-133665308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6832" y="3933056"/>
            <a:ext cx="3528392" cy="276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45224" y="4992190"/>
            <a:ext cx="272497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Артроплевр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6693754"/>
      </p:ext>
    </p:extLst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6. Пермский </a:t>
            </a:r>
            <a:r>
              <a:rPr lang="ru-RU" b="1" dirty="0"/>
              <a:t>период: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Из насекомых в </a:t>
            </a:r>
            <a:r>
              <a:rPr lang="ru-RU" dirty="0" err="1"/>
              <a:t>перми</a:t>
            </a:r>
            <a:r>
              <a:rPr lang="ru-RU" dirty="0"/>
              <a:t> существовали </a:t>
            </a:r>
            <a:r>
              <a:rPr lang="ru-RU" dirty="0" smtClean="0">
                <a:hlinkClick r:id="rId2" tooltip="Жесткокрылые"/>
              </a:rPr>
              <a:t>жуки</a:t>
            </a:r>
            <a:r>
              <a:rPr lang="ru-RU" dirty="0" smtClean="0"/>
              <a:t>. </a:t>
            </a:r>
            <a:r>
              <a:rPr lang="ru-RU" dirty="0"/>
              <a:t>Появляются </a:t>
            </a:r>
            <a:r>
              <a:rPr lang="ru-RU" dirty="0">
                <a:hlinkClick r:id="rId3" tooltip="Ручейники"/>
              </a:rPr>
              <a:t>ручейники</a:t>
            </a:r>
            <a:r>
              <a:rPr lang="ru-RU" dirty="0"/>
              <a:t> и </a:t>
            </a:r>
            <a:r>
              <a:rPr lang="ru-RU" dirty="0" err="1">
                <a:hlinkClick r:id="rId4" tooltip="Скорпионницы"/>
              </a:rPr>
              <a:t>скорпионницы</a:t>
            </a:r>
            <a:r>
              <a:rPr lang="ru-RU" dirty="0"/>
              <a:t>. Пермский период закончился </a:t>
            </a:r>
            <a:r>
              <a:rPr lang="ru-RU" dirty="0">
                <a:hlinkClick r:id="rId5" tooltip="Массовое пермское вымирание"/>
              </a:rPr>
              <a:t>пермско-триасовым вымиранием видов</a:t>
            </a:r>
            <a:r>
              <a:rPr lang="ru-RU" dirty="0"/>
              <a:t>, самым масштабным из всех, какие только знала Земля. И</a:t>
            </a:r>
            <a:r>
              <a:rPr lang="ru-RU" dirty="0" smtClean="0"/>
              <a:t>счезло </a:t>
            </a:r>
            <a:r>
              <a:rPr lang="ru-RU" dirty="0"/>
              <a:t>около 90 % видов морских организмов </a:t>
            </a:r>
            <a:r>
              <a:rPr lang="ru-RU" dirty="0" smtClean="0"/>
              <a:t>и </a:t>
            </a:r>
            <a:r>
              <a:rPr lang="ru-RU" dirty="0"/>
              <a:t>70 % наземных. </a:t>
            </a:r>
          </a:p>
        </p:txBody>
      </p:sp>
      <p:pic>
        <p:nvPicPr>
          <p:cNvPr id="7170" name="Picture 2" descr="http://s001.radikal.ru/i193/1003/d2/4f64cbd97da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45024"/>
            <a:ext cx="3820644" cy="287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dinozavrikus.ru/wp-content/uploads/2010/07/vulka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645024"/>
            <a:ext cx="3902473" cy="287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79755601"/>
      </p:ext>
    </p:extLst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mbserv.ru/wp-content/uploads/2012/05/%D0%9F%D0%B0%D0%BB%D0%B5%D0%BE%D0%B7%D0%BE%D0%B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501008"/>
            <a:ext cx="6336704" cy="335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Итоги: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003232" cy="341297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 </a:t>
            </a:r>
            <a:r>
              <a:rPr lang="ru-RU" dirty="0"/>
              <a:t>палеозое формируются основные группы органического мира.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кембрии появляются организмы с твердым скелетом.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конце </a:t>
            </a:r>
            <a:r>
              <a:rPr lang="ru-RU" dirty="0" err="1"/>
              <a:t>перми</a:t>
            </a:r>
            <a:r>
              <a:rPr lang="ru-RU" dirty="0"/>
              <a:t> вымерли последние трилобиты, многие древние рыбы.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середине палеозоя жизнь выходит на сушу. </a:t>
            </a:r>
            <a:endParaRPr lang="ru-RU" dirty="0" smtClean="0"/>
          </a:p>
          <a:p>
            <a:r>
              <a:rPr lang="ru-RU" dirty="0" smtClean="0"/>
              <a:t>Растительный </a:t>
            </a:r>
            <a:r>
              <a:rPr lang="ru-RU" dirty="0"/>
              <a:t>мир шагнул от морских водорослей через травянисто-кустарниковую чахлую растительность к огромным лесным великанам.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93817694"/>
      </p:ext>
    </p:extLst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28320"/>
          </a:xfrm>
        </p:spPr>
        <p:txBody>
          <a:bodyPr/>
          <a:lstStyle/>
          <a:p>
            <a:r>
              <a:rPr lang="ru-RU" dirty="0" smtClean="0"/>
              <a:t>Палеозой </a:t>
            </a:r>
            <a:r>
              <a:rPr lang="ru-RU" dirty="0"/>
              <a:t>начался 542 миллиона лет назад и продолжался около 290 миллионов лет. Состоит из </a:t>
            </a:r>
            <a:r>
              <a:rPr lang="ru-RU" dirty="0">
                <a:hlinkClick r:id="rId2" tooltip="Кембрийский период"/>
              </a:rPr>
              <a:t>кембрийского</a:t>
            </a:r>
            <a:r>
              <a:rPr lang="ru-RU" dirty="0"/>
              <a:t>, </a:t>
            </a:r>
            <a:r>
              <a:rPr lang="ru-RU" dirty="0">
                <a:hlinkClick r:id="rId3" tooltip="Ордовикский период"/>
              </a:rPr>
              <a:t>ордовикского</a:t>
            </a:r>
            <a:r>
              <a:rPr lang="ru-RU" dirty="0"/>
              <a:t>, </a:t>
            </a:r>
            <a:r>
              <a:rPr lang="ru-RU" dirty="0">
                <a:hlinkClick r:id="rId4" tooltip="Силурийский период"/>
              </a:rPr>
              <a:t>силурийского</a:t>
            </a:r>
            <a:r>
              <a:rPr lang="ru-RU" dirty="0"/>
              <a:t>, </a:t>
            </a:r>
            <a:r>
              <a:rPr lang="ru-RU" dirty="0">
                <a:hlinkClick r:id="rId5" tooltip="Девонский период"/>
              </a:rPr>
              <a:t>девонского</a:t>
            </a:r>
            <a:r>
              <a:rPr lang="ru-RU" dirty="0"/>
              <a:t>, </a:t>
            </a:r>
            <a:r>
              <a:rPr lang="ru-RU" dirty="0" err="1">
                <a:hlinkClick r:id="rId6" tooltip="Каменноугольный период"/>
              </a:rPr>
              <a:t>карбонского</a:t>
            </a:r>
            <a:r>
              <a:rPr lang="ru-RU" dirty="0"/>
              <a:t> и </a:t>
            </a:r>
            <a:r>
              <a:rPr lang="ru-RU" dirty="0">
                <a:hlinkClick r:id="rId7" tooltip="Пермский период"/>
              </a:rPr>
              <a:t>пермского периодов</a:t>
            </a:r>
            <a:r>
              <a:rPr lang="ru-RU" dirty="0"/>
              <a:t>. </a:t>
            </a:r>
            <a:r>
              <a:rPr lang="ru-RU" dirty="0" smtClean="0"/>
              <a:t>Началась </a:t>
            </a:r>
            <a:r>
              <a:rPr lang="ru-RU" dirty="0"/>
              <a:t>эра с </a:t>
            </a:r>
            <a:r>
              <a:rPr lang="ru-RU" dirty="0">
                <a:hlinkClick r:id="rId8" tooltip="Кембрийский взрыв"/>
              </a:rPr>
              <a:t>Кембрийского взрыва</a:t>
            </a:r>
            <a:r>
              <a:rPr lang="ru-RU" dirty="0"/>
              <a:t> </a:t>
            </a:r>
            <a:r>
              <a:rPr lang="ru-RU" dirty="0">
                <a:hlinkClick r:id="rId9" tooltip="Система органического мира"/>
              </a:rPr>
              <a:t>таксономического разнообразия живых организмов</a:t>
            </a:r>
            <a:r>
              <a:rPr lang="ru-RU" dirty="0"/>
              <a:t>, а закончилась </a:t>
            </a:r>
            <a:r>
              <a:rPr lang="ru-RU" dirty="0">
                <a:hlinkClick r:id="rId10" tooltip="Массовое пермское вымирание"/>
              </a:rPr>
              <a:t>массовым Пермским вымиранием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1026" name="Picture 2" descr="http://www.fio.vrn.ru/2004/7/images/paleozoy/str67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24203"/>
            <a:ext cx="3240385" cy="342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planete-zemlya.ru/wp-content/upLoads/2010/12/Paleozojskaja1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124205"/>
            <a:ext cx="4893324" cy="342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29951326"/>
      </p:ext>
    </p:extLst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Изменения в растительном мире: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 smtClean="0"/>
              <a:t>1. Кембрийский </a:t>
            </a:r>
            <a:r>
              <a:rPr lang="ru-RU" b="1" dirty="0"/>
              <a:t>период: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5194920" cy="4876800"/>
          </a:xfrm>
        </p:spPr>
        <p:txBody>
          <a:bodyPr>
            <a:noAutofit/>
          </a:bodyPr>
          <a:lstStyle/>
          <a:p>
            <a:r>
              <a:rPr lang="ru-RU" sz="2600" dirty="0"/>
              <a:t>Кембрий — </a:t>
            </a:r>
            <a:r>
              <a:rPr lang="ru-RU" sz="2600" dirty="0" smtClean="0"/>
              <a:t>первый период палеозойской эры. Начался </a:t>
            </a:r>
            <a:r>
              <a:rPr lang="ru-RU" sz="2600" dirty="0"/>
              <a:t>541 млн лет назад, закончился 485 млн лет назад. </a:t>
            </a:r>
            <a:endParaRPr lang="ru-RU" sz="2600" dirty="0" smtClean="0"/>
          </a:p>
          <a:p>
            <a:r>
              <a:rPr lang="ru-RU" sz="2600" dirty="0" smtClean="0"/>
              <a:t>Из растений кембрийского периода известны известковые </a:t>
            </a:r>
            <a:r>
              <a:rPr lang="ru-RU" sz="2600" dirty="0"/>
              <a:t>водоросли. В кембрийских морях были и </a:t>
            </a:r>
            <a:r>
              <a:rPr lang="ru-RU" sz="2600" dirty="0" smtClean="0"/>
              <a:t>сине-зеленые</a:t>
            </a:r>
            <a:r>
              <a:rPr lang="ru-RU" sz="2600" dirty="0"/>
              <a:t>, </a:t>
            </a:r>
            <a:r>
              <a:rPr lang="ru-RU" sz="2600" dirty="0" smtClean="0"/>
              <a:t>и красные водоросли. Водоросли</a:t>
            </a:r>
            <a:r>
              <a:rPr lang="ru-RU" sz="2600" dirty="0"/>
              <a:t>, выделяя свободный кислород, значительно изменили состав кембрийской атмосферы. </a:t>
            </a:r>
          </a:p>
          <a:p>
            <a:endParaRPr lang="ru-RU" sz="2600" dirty="0"/>
          </a:p>
        </p:txBody>
      </p:sp>
      <p:pic>
        <p:nvPicPr>
          <p:cNvPr id="2050" name="Picture 2" descr="http://rybafish.umclidet.com/wp-content/uploads/L5-32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700808"/>
            <a:ext cx="3563888" cy="283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436096" y="4531176"/>
            <a:ext cx="370356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Красные известковые водоросли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4280610"/>
      </p:ext>
    </p:extLst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2. Ордовикский </a:t>
            </a:r>
            <a:r>
              <a:rPr lang="ru-RU" b="1" dirty="0"/>
              <a:t>период</a:t>
            </a:r>
            <a:r>
              <a:rPr lang="ru-RU" b="1" dirty="0" smtClean="0"/>
              <a:t>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876800"/>
          </a:xfrm>
        </p:spPr>
        <p:txBody>
          <a:bodyPr>
            <a:normAutofit/>
          </a:bodyPr>
          <a:lstStyle/>
          <a:p>
            <a:r>
              <a:rPr lang="ru-RU" sz="2500" dirty="0" err="1"/>
              <a:t>Ордовик</a:t>
            </a:r>
            <a:r>
              <a:rPr lang="ru-RU" sz="2500" dirty="0"/>
              <a:t> – второй период </a:t>
            </a:r>
            <a:r>
              <a:rPr lang="ru-RU" sz="2500" dirty="0">
                <a:hlinkClick r:id="rId2" tooltip="Палеозой"/>
              </a:rPr>
              <a:t>палеозойской</a:t>
            </a:r>
            <a:r>
              <a:rPr lang="ru-RU" sz="2500" dirty="0"/>
              <a:t> эры. </a:t>
            </a:r>
            <a:r>
              <a:rPr lang="ru-RU" sz="2500" dirty="0" smtClean="0"/>
              <a:t>Начался </a:t>
            </a:r>
            <a:r>
              <a:rPr lang="ru-RU" sz="2500" dirty="0"/>
              <a:t>485 млн лет назад, кончился 443 млн лет назад. </a:t>
            </a:r>
            <a:endParaRPr lang="ru-RU" sz="2500" dirty="0" smtClean="0"/>
          </a:p>
          <a:p>
            <a:r>
              <a:rPr lang="ru-RU" sz="2500" dirty="0" smtClean="0"/>
              <a:t>Продолжали </a:t>
            </a:r>
            <a:r>
              <a:rPr lang="ru-RU" sz="2500" dirty="0"/>
              <a:t>развиваться </a:t>
            </a:r>
            <a:r>
              <a:rPr lang="ru-RU" sz="2500" dirty="0">
                <a:hlinkClick r:id="rId3" tooltip="Цианобактерии"/>
              </a:rPr>
              <a:t>сине-зелёные водоросли</a:t>
            </a:r>
            <a:r>
              <a:rPr lang="ru-RU" sz="2500" dirty="0"/>
              <a:t>. Пышного развития достигают известковые </a:t>
            </a:r>
            <a:r>
              <a:rPr lang="ru-RU" sz="2500" dirty="0">
                <a:hlinkClick r:id="rId4" tooltip="Зелёные водоросли"/>
              </a:rPr>
              <a:t>зелёные</a:t>
            </a:r>
            <a:r>
              <a:rPr lang="ru-RU" sz="2500" dirty="0"/>
              <a:t> и </a:t>
            </a:r>
            <a:r>
              <a:rPr lang="ru-RU" sz="2500" dirty="0">
                <a:hlinkClick r:id="rId5" tooltip="Красные водоросли"/>
              </a:rPr>
              <a:t>красные водоросли</a:t>
            </a:r>
            <a:r>
              <a:rPr lang="ru-RU" sz="2500" dirty="0"/>
              <a:t>. </a:t>
            </a:r>
          </a:p>
        </p:txBody>
      </p:sp>
      <p:pic>
        <p:nvPicPr>
          <p:cNvPr id="3074" name="Picture 2" descr="http://forumimage.ru/uploads/20110803/13123456886100483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680988"/>
            <a:ext cx="4032449" cy="302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35991" y="4305525"/>
            <a:ext cx="349289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Зелёные</a:t>
            </a:r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водоросли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9309340"/>
      </p:ext>
    </p:extLst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3. Силурийский </a:t>
            </a:r>
            <a:r>
              <a:rPr lang="ru-RU" b="1" dirty="0"/>
              <a:t>период: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5050904" cy="4876800"/>
          </a:xfrm>
        </p:spPr>
        <p:txBody>
          <a:bodyPr>
            <a:noAutofit/>
          </a:bodyPr>
          <a:lstStyle/>
          <a:p>
            <a:r>
              <a:rPr lang="ru-RU" sz="3200" dirty="0"/>
              <a:t>Силурийский период — третий период </a:t>
            </a:r>
            <a:r>
              <a:rPr lang="ru-RU" sz="3200" dirty="0">
                <a:hlinkClick r:id="rId2" tooltip="Палеозой"/>
              </a:rPr>
              <a:t>палеозоя</a:t>
            </a:r>
            <a:r>
              <a:rPr lang="ru-RU" sz="3200" dirty="0"/>
              <a:t>. </a:t>
            </a:r>
            <a:r>
              <a:rPr lang="ru-RU" sz="3200" dirty="0" smtClean="0"/>
              <a:t>Начало </a:t>
            </a:r>
            <a:r>
              <a:rPr lang="ru-RU" sz="3200" dirty="0"/>
              <a:t>силурийского периода </a:t>
            </a:r>
            <a:r>
              <a:rPr lang="ru-RU" sz="3200" dirty="0" smtClean="0"/>
              <a:t>- </a:t>
            </a:r>
            <a:r>
              <a:rPr lang="ru-RU" sz="3200" dirty="0"/>
              <a:t>443 млн лет назад, а конец — 419 млн лет назад. </a:t>
            </a:r>
            <a:endParaRPr lang="ru-RU" sz="3200" dirty="0" smtClean="0"/>
          </a:p>
          <a:p>
            <a:r>
              <a:rPr lang="ru-RU" sz="3200" dirty="0" smtClean="0"/>
              <a:t>В </a:t>
            </a:r>
            <a:r>
              <a:rPr lang="ru-RU" sz="3200" dirty="0"/>
              <a:t>конце </a:t>
            </a:r>
            <a:r>
              <a:rPr lang="ru-RU" sz="3200" dirty="0">
                <a:hlinkClick r:id="rId3" tooltip="Силур"/>
              </a:rPr>
              <a:t>силура</a:t>
            </a:r>
            <a:r>
              <a:rPr lang="ru-RU" sz="3200" dirty="0"/>
              <a:t> на суше появляется ещё одна группа растений — </a:t>
            </a:r>
            <a:r>
              <a:rPr lang="ru-RU" sz="3200" dirty="0">
                <a:hlinkClick r:id="rId4" tooltip="Сосудистые растения"/>
              </a:rPr>
              <a:t>сосудистые</a:t>
            </a:r>
            <a:r>
              <a:rPr lang="ru-RU" sz="3200" dirty="0"/>
              <a:t>. </a:t>
            </a:r>
          </a:p>
        </p:txBody>
      </p:sp>
      <p:pic>
        <p:nvPicPr>
          <p:cNvPr id="4098" name="Picture 2" descr="http://elementy.ru/images/news/rhynia_3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556792"/>
            <a:ext cx="2857500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468616" y="5618115"/>
            <a:ext cx="151515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Риния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6578501"/>
      </p:ext>
    </p:extLst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4. Девонский </a:t>
            </a:r>
            <a:r>
              <a:rPr lang="ru-RU" b="1" dirty="0"/>
              <a:t>период: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944" cy="4876800"/>
          </a:xfrm>
        </p:spPr>
        <p:txBody>
          <a:bodyPr>
            <a:normAutofit/>
          </a:bodyPr>
          <a:lstStyle/>
          <a:p>
            <a:r>
              <a:rPr lang="ru-RU" sz="2800" dirty="0"/>
              <a:t>Девон — четвёртый </a:t>
            </a:r>
            <a:r>
              <a:rPr lang="ru-RU" sz="2800" dirty="0">
                <a:hlinkClick r:id="rId2" tooltip="Геохронологическая шкала"/>
              </a:rPr>
              <a:t> период</a:t>
            </a:r>
            <a:r>
              <a:rPr lang="ru-RU" sz="2800" dirty="0"/>
              <a:t> </a:t>
            </a:r>
            <a:r>
              <a:rPr lang="ru-RU" sz="2800" dirty="0">
                <a:hlinkClick r:id="rId3" tooltip="Палеозой"/>
              </a:rPr>
              <a:t>палеозойской эры</a:t>
            </a:r>
            <a:r>
              <a:rPr lang="ru-RU" sz="2800" dirty="0"/>
              <a:t>. Начался 419 млн лет назад, закончился 358 млн лет назад. </a:t>
            </a:r>
            <a:endParaRPr lang="ru-RU" sz="2800" dirty="0" smtClean="0"/>
          </a:p>
          <a:p>
            <a:r>
              <a:rPr lang="ru-RU" sz="2800" dirty="0" smtClean="0"/>
              <a:t>На </a:t>
            </a:r>
            <a:r>
              <a:rPr lang="ru-RU" sz="2800" dirty="0"/>
              <a:t>суше появились </a:t>
            </a:r>
            <a:r>
              <a:rPr lang="ru-RU" sz="2800" dirty="0">
                <a:hlinkClick r:id="rId4" tooltip="Плауновидные"/>
              </a:rPr>
              <a:t>плауновидные</a:t>
            </a:r>
            <a:r>
              <a:rPr lang="ru-RU" sz="2800" dirty="0"/>
              <a:t>, </a:t>
            </a:r>
            <a:r>
              <a:rPr lang="ru-RU" sz="2800" dirty="0">
                <a:hlinkClick r:id="rId5" tooltip="Хвощевидные"/>
              </a:rPr>
              <a:t>хвощевидные</a:t>
            </a:r>
            <a:r>
              <a:rPr lang="ru-RU" sz="2800" dirty="0"/>
              <a:t>, </a:t>
            </a:r>
            <a:r>
              <a:rPr lang="ru-RU" sz="2800" dirty="0">
                <a:hlinkClick r:id="rId6" tooltip="Папоротниковидные"/>
              </a:rPr>
              <a:t>папоротниковидные</a:t>
            </a:r>
            <a:r>
              <a:rPr lang="ru-RU" sz="2800" dirty="0"/>
              <a:t> и </a:t>
            </a:r>
            <a:r>
              <a:rPr lang="ru-RU" sz="2800" dirty="0">
                <a:hlinkClick r:id="rId7" tooltip="Голосеменные"/>
              </a:rPr>
              <a:t>голосеменные</a:t>
            </a:r>
            <a:r>
              <a:rPr lang="ru-RU" sz="2800" dirty="0"/>
              <a:t> растения. Появилась </a:t>
            </a:r>
            <a:r>
              <a:rPr lang="ru-RU" sz="2800" dirty="0">
                <a:hlinkClick r:id="rId8" tooltip="Почва"/>
              </a:rPr>
              <a:t>почва</a:t>
            </a:r>
            <a:r>
              <a:rPr lang="ru-RU" sz="2800" dirty="0"/>
              <a:t>. </a:t>
            </a:r>
          </a:p>
        </p:txBody>
      </p:sp>
      <p:pic>
        <p:nvPicPr>
          <p:cNvPr id="5122" name="Picture 2" descr="http://www.myjulia.ru/data/cache/2010/07/27/474847_2225nothumb50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75833" y="1628800"/>
            <a:ext cx="2835399" cy="3979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835063" y="5380672"/>
            <a:ext cx="4916938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Древовидный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папоротник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3577441"/>
      </p:ext>
    </p:extLst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5. Каменноугольный </a:t>
            </a:r>
            <a:r>
              <a:rPr lang="ru-RU" b="1" dirty="0"/>
              <a:t>период: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876800"/>
          </a:xfrm>
        </p:spPr>
        <p:txBody>
          <a:bodyPr/>
          <a:lstStyle/>
          <a:p>
            <a:r>
              <a:rPr lang="ru-RU" dirty="0"/>
              <a:t>Карбон</a:t>
            </a:r>
            <a:r>
              <a:rPr lang="ru-RU" b="1" dirty="0"/>
              <a:t> </a:t>
            </a:r>
            <a:r>
              <a:rPr lang="ru-RU" dirty="0"/>
              <a:t> — пятый </a:t>
            </a:r>
            <a:r>
              <a:rPr lang="ru-RU" dirty="0">
                <a:hlinkClick r:id="rId2" tooltip="Геологические периоды Земли"/>
              </a:rPr>
              <a:t>период</a:t>
            </a:r>
            <a:r>
              <a:rPr lang="ru-RU" dirty="0"/>
              <a:t> </a:t>
            </a:r>
            <a:r>
              <a:rPr lang="ru-RU" dirty="0">
                <a:hlinkClick r:id="rId3" tooltip="Палеозой"/>
              </a:rPr>
              <a:t>палеозойской эры</a:t>
            </a:r>
            <a:r>
              <a:rPr lang="ru-RU" dirty="0"/>
              <a:t>. Начался 358 млн лет назад, кончился 298 млн лет назад.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карбоне дальнейшее распространение </a:t>
            </a:r>
            <a:r>
              <a:rPr lang="ru-RU" dirty="0" smtClean="0">
                <a:hlinkClick r:id="rId4" tooltip="Сигиллярии (страница отсутствует)"/>
              </a:rPr>
              <a:t>сигиллярии</a:t>
            </a:r>
            <a:r>
              <a:rPr lang="ru-RU" dirty="0"/>
              <a:t>, </a:t>
            </a:r>
            <a:r>
              <a:rPr lang="ru-RU" dirty="0">
                <a:hlinkClick r:id="rId5" tooltip="Каламиты (страница отсутствует)"/>
              </a:rPr>
              <a:t>каламиты</a:t>
            </a:r>
            <a:r>
              <a:rPr lang="ru-RU" dirty="0"/>
              <a:t>, различные </a:t>
            </a:r>
            <a:r>
              <a:rPr lang="ru-RU" dirty="0" err="1"/>
              <a:t>ужовниковые</a:t>
            </a:r>
            <a:r>
              <a:rPr lang="ru-RU" dirty="0"/>
              <a:t>, семенные </a:t>
            </a:r>
            <a:r>
              <a:rPr lang="ru-RU" dirty="0">
                <a:hlinkClick r:id="rId6" tooltip="Хвощёвые"/>
              </a:rPr>
              <a:t>хвощи</a:t>
            </a:r>
            <a:r>
              <a:rPr lang="ru-RU" dirty="0"/>
              <a:t>, </a:t>
            </a:r>
            <a:r>
              <a:rPr lang="ru-RU" dirty="0">
                <a:hlinkClick r:id="rId7" tooltip="Кордаиты (страница отсутствует)"/>
              </a:rPr>
              <a:t>кордаиты</a:t>
            </a:r>
            <a:r>
              <a:rPr lang="ru-RU" dirty="0"/>
              <a:t>. </a:t>
            </a:r>
          </a:p>
        </p:txBody>
      </p:sp>
      <p:pic>
        <p:nvPicPr>
          <p:cNvPr id="6146" name="Picture 2" descr="http://www.sivatherium.narod.ru/library/Vasilkov/pics/pic_057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9635" y="2018624"/>
            <a:ext cx="1152128" cy="2960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03848" y="4939537"/>
            <a:ext cx="280237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Сигиллярия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148" name="Picture 4" descr="http://www.sivatherium.narod.ru/library/Vasilkov/pics/pic_055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071380"/>
            <a:ext cx="1152128" cy="2931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634306" y="4919192"/>
            <a:ext cx="20453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Каламит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4820821"/>
      </p:ext>
    </p:extLst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6. Пермский </a:t>
            </a:r>
            <a:r>
              <a:rPr lang="ru-RU" b="1" dirty="0"/>
              <a:t>период: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5122912" cy="4876800"/>
          </a:xfrm>
        </p:spPr>
        <p:txBody>
          <a:bodyPr>
            <a:normAutofit fontScale="92500" lnSpcReduction="20000"/>
          </a:bodyPr>
          <a:lstStyle/>
          <a:p>
            <a:r>
              <a:rPr lang="ru-RU" sz="2800" dirty="0"/>
              <a:t>Пермь — последний </a:t>
            </a:r>
            <a:r>
              <a:rPr lang="ru-RU" sz="2800" dirty="0">
                <a:hlinkClick r:id="rId2" tooltip="Геологический период"/>
              </a:rPr>
              <a:t>период</a:t>
            </a:r>
            <a:r>
              <a:rPr lang="ru-RU" sz="2800" dirty="0"/>
              <a:t> </a:t>
            </a:r>
            <a:r>
              <a:rPr lang="ru-RU" sz="2800" dirty="0">
                <a:hlinkClick r:id="rId3" tooltip="Палеозой"/>
              </a:rPr>
              <a:t>палеозойской эры</a:t>
            </a:r>
            <a:r>
              <a:rPr lang="ru-RU" sz="2800" dirty="0"/>
              <a:t>. Начался 298 млн лет назад, закончился 252 млн лет назад. </a:t>
            </a:r>
            <a:endParaRPr lang="ru-RU" sz="2800" dirty="0" smtClean="0"/>
          </a:p>
          <a:p>
            <a:r>
              <a:rPr lang="ru-RU" sz="2800" dirty="0" smtClean="0"/>
              <a:t>Флора </a:t>
            </a:r>
            <a:r>
              <a:rPr lang="ru-RU" sz="2800" dirty="0"/>
              <a:t>характеризуется уменьшением количество сигиллярий и кордаитов, появлением новых групп голосеменных растений. В болотах и заливах растут каламиты, древовидные и травянистые папоротники. Распространяются хвойные и саговники. </a:t>
            </a:r>
          </a:p>
          <a:p>
            <a:endParaRPr lang="ru-RU" dirty="0"/>
          </a:p>
        </p:txBody>
      </p:sp>
      <p:pic>
        <p:nvPicPr>
          <p:cNvPr id="7170" name="Picture 2" descr="http://geobotany.narod.ru/mavrina/ma-17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9848" y="2088395"/>
            <a:ext cx="3654152" cy="2740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692138" y="4840694"/>
            <a:ext cx="346500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Травянистый папоротник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0696965"/>
      </p:ext>
    </p:extLst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Изменения в животном мире: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 smtClean="0"/>
              <a:t>1. Кембрийский </a:t>
            </a:r>
            <a:r>
              <a:rPr lang="ru-RU" b="1" dirty="0"/>
              <a:t>период: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Кембрий — время возникновения и расцвета </a:t>
            </a:r>
            <a:r>
              <a:rPr lang="ru-RU" dirty="0">
                <a:hlinkClick r:id="rId2" tooltip="Трилобиты"/>
              </a:rPr>
              <a:t>трилобитов</a:t>
            </a:r>
            <a:r>
              <a:rPr lang="ru-RU" dirty="0"/>
              <a:t>. </a:t>
            </a:r>
            <a:r>
              <a:rPr lang="ru-RU" dirty="0" smtClean="0"/>
              <a:t>Все </a:t>
            </a:r>
            <a:r>
              <a:rPr lang="ru-RU" dirty="0"/>
              <a:t>известные представители класса трилобитов являлись морскими животными.</a:t>
            </a:r>
          </a:p>
          <a:p>
            <a:endParaRPr lang="ru-RU" dirty="0"/>
          </a:p>
        </p:txBody>
      </p:sp>
      <p:pic>
        <p:nvPicPr>
          <p:cNvPr id="8194" name="Picture 2" descr="http://www.zooeco.com/Im5/TRILOB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26312"/>
            <a:ext cx="3878560" cy="29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shvedun.ru/images/fotomacro/tr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931217"/>
            <a:ext cx="3878561" cy="290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90266" y="5661248"/>
            <a:ext cx="37634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Трилобиты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9400960"/>
      </p:ext>
    </p:extLst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182</TotalTime>
  <Words>600</Words>
  <Application>Microsoft Office PowerPoint</Application>
  <PresentationFormat>Экран (4:3)</PresentationFormat>
  <Paragraphs>50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Ясность</vt:lpstr>
      <vt:lpstr>Жизнь в палеозойскую эру</vt:lpstr>
      <vt:lpstr>Слайд 2</vt:lpstr>
      <vt:lpstr>Изменения в растительном мире: 1. Кембрийский период: </vt:lpstr>
      <vt:lpstr>2. Ордовикский период: </vt:lpstr>
      <vt:lpstr>3. Силурийский период: </vt:lpstr>
      <vt:lpstr>4. Девонский период:</vt:lpstr>
      <vt:lpstr>5. Каменноугольный период:</vt:lpstr>
      <vt:lpstr>6. Пермский период:</vt:lpstr>
      <vt:lpstr>Изменения в животном мире: 1. Кембрийский период:</vt:lpstr>
      <vt:lpstr>2. Ордовикский период:</vt:lpstr>
      <vt:lpstr>3. Силурийский период: </vt:lpstr>
      <vt:lpstr>4. Девонский период:</vt:lpstr>
      <vt:lpstr>5. Каменноугольный период:</vt:lpstr>
      <vt:lpstr>6. Пермский период:</vt:lpstr>
      <vt:lpstr>Итоги: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Жизнь в палеозойскую эру.</dc:title>
  <dc:creator>HP</dc:creator>
  <cp:lastModifiedBy>Дмитрий Каленюк</cp:lastModifiedBy>
  <cp:revision>14</cp:revision>
  <dcterms:created xsi:type="dcterms:W3CDTF">2012-11-19T13:03:13Z</dcterms:created>
  <dcterms:modified xsi:type="dcterms:W3CDTF">2012-11-24T14:40:40Z</dcterms:modified>
</cp:coreProperties>
</file>