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9144000" cy="6858000"/>
  <p:defaultTextStyle>
    <a:defPPr>
      <a:defRPr lang="ru-RU"/>
    </a:defPPr>
    <a:lvl1pPr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+mn-cs"/>
      </a:defRPr>
    </a:lvl1pPr>
    <a:lvl2pPr marL="4572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+mn-cs"/>
      </a:defRPr>
    </a:lvl2pPr>
    <a:lvl3pPr marL="9144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+mn-cs"/>
      </a:defRPr>
    </a:lvl3pPr>
    <a:lvl4pPr marL="13716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+mn-cs"/>
      </a:defRPr>
    </a:lvl4pPr>
    <a:lvl5pPr marL="18288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+mn-cs"/>
      </a:defRPr>
    </a:lvl5pPr>
    <a:lvl6pPr marL="2286000" algn="l" defTabSz="914400">
      <a:defRPr>
        <a:solidFill>
          <a:schemeClr val="tx1"/>
        </a:solidFill>
        <a:latin typeface="Arial"/>
        <a:ea typeface="+mn-ea"/>
        <a:cs typeface="+mn-cs"/>
      </a:defRPr>
    </a:lvl6pPr>
    <a:lvl7pPr marL="2743200" algn="l" defTabSz="914400">
      <a:defRPr>
        <a:solidFill>
          <a:schemeClr val="tx1"/>
        </a:solidFill>
        <a:latin typeface="Arial"/>
        <a:ea typeface="+mn-ea"/>
        <a:cs typeface="+mn-cs"/>
      </a:defRPr>
    </a:lvl7pPr>
    <a:lvl8pPr marL="3200400" algn="l" defTabSz="914400">
      <a:defRPr>
        <a:solidFill>
          <a:schemeClr val="tx1"/>
        </a:solidFill>
        <a:latin typeface="Arial"/>
        <a:ea typeface="+mn-ea"/>
        <a:cs typeface="+mn-cs"/>
      </a:defRPr>
    </a:lvl8pPr>
    <a:lvl9pPr marL="3657600" algn="l" defTabSz="914400">
      <a:defRPr>
        <a:solidFill>
          <a:schemeClr val="tx1"/>
        </a:solidFill>
        <a:latin typeface="Arial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7BC02700-29C8-4A0E-81E7-75FBEB8B44D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1CF52D16-80EB-487E-9BB1-7232C3DB209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4C42FD1B-429E-45C2-AA30-D15EC5C4F42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AndTwoObj" preserve="1" userDrawn="1">
  <p:cSld name="Title, Text,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 bwMode="auto">
          <a:xfrm>
            <a:off x="4648200" y="1600200"/>
            <a:ext cx="4038600" cy="21859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 bwMode="auto">
          <a:xfrm>
            <a:off x="4648200" y="3938588"/>
            <a:ext cx="4038600" cy="2187575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ru-RU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116F2-AFAE-4754-A582-8F4C9CB4810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Tx" preserve="1" userDrawn="1">
  <p:cSld name="Title, 2 Content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 bwMode="auto">
          <a:xfrm>
            <a:off x="457200" y="1600200"/>
            <a:ext cx="4038600" cy="21859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 bwMode="auto">
          <a:xfrm>
            <a:off x="457200" y="3938588"/>
            <a:ext cx="4038600" cy="2187575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ru-RU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CAF17-ACC2-4E90-AA50-F7215C28198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AndObj" preserve="1" userDrawn="1">
  <p:cSld name="Title, Text,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0440D-F0AE-423C-A1EA-AF0AC6347AD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x" preserve="1" userDrawn="1">
  <p:cSld name="Title, Content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DE0E3-5D8F-472C-A9EA-FA20A69D7BD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 and Content over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8229600" cy="21859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457200" y="3938588"/>
            <a:ext cx="8229600" cy="2187575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E61E7-EB6D-497F-BF9C-D4FDD4DF7D9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 bwMode="auto">
          <a:xfrm>
            <a:off x="457200" y="1600200"/>
            <a:ext cx="4038600" cy="21859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 bwMode="auto">
          <a:xfrm>
            <a:off x="457200" y="3938588"/>
            <a:ext cx="4038600" cy="2187575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ru-RU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5A8FF-B5E1-45DB-A8B9-A38ABBC1A26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2E2554BD-1B39-439C-A0A4-26BB0E5A42D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D4F4AD74-2A52-4F48-8B20-2CEC8C6A259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967ABC42-AEE8-451B-9D67-828E54EDD49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2444914E-3532-4C63-8F26-087E93988EB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A57D8072-1D51-42A4-A800-A83CA0FEB6E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80D039BC-1898-4622-BBD7-7C3DFD1B190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5828C8CA-3E14-4388-A9E4-623FD0F3D31E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C4C39446-4A9B-4BBB-966A-938540162AD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3FE9CDE-361D-432E-9AC6-E5DA8A84C04C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Arial"/>
        </a:defRPr>
      </a:lvl2pPr>
      <a:lvl3pPr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Arial"/>
        </a:defRPr>
      </a:lvl3pPr>
      <a:lvl4pPr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Arial"/>
        </a:defRPr>
      </a:lvl4pPr>
      <a:lvl5pPr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Arial"/>
        </a:defRPr>
      </a:lvl5pPr>
      <a:lvl6pPr marL="457200"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Arial"/>
        </a:defRPr>
      </a:lvl6pPr>
      <a:lvl7pPr marL="914400"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Arial"/>
        </a:defRPr>
      </a:lvl7pPr>
      <a:lvl8pPr marL="1371600"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Arial"/>
        </a:defRPr>
      </a:lvl8pPr>
      <a:lvl9pPr marL="1828800"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Arial"/>
        </a:defRPr>
      </a:lvl9pPr>
    </p:titleStyle>
    <p:bodyStyle>
      <a:lvl1pPr marL="342900" indent="-342900" algn="l">
        <a:spcBef>
          <a:spcPts val="0"/>
        </a:spcBef>
        <a:spcAft>
          <a:spcPts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>
        <a:spcBef>
          <a:spcPts val="0"/>
        </a:spcBef>
        <a:spcAft>
          <a:spcPts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>
        <a:spcBef>
          <a:spcPts val="0"/>
        </a:spcBef>
        <a:spcAft>
          <a:spcPts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>
        <a:spcBef>
          <a:spcPts val="0"/>
        </a:spcBef>
        <a:spcAft>
          <a:spcPts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>
        <a:spcBef>
          <a:spcPts val="0"/>
        </a:spcBef>
        <a:spcAft>
          <a:spcPts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>
        <a:spcBef>
          <a:spcPts val="0"/>
        </a:spcBef>
        <a:spcAft>
          <a:spcPts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>
        <a:spcBef>
          <a:spcPts val="0"/>
        </a:spcBef>
        <a:spcAft>
          <a:spcPts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>
        <a:spcBef>
          <a:spcPts val="0"/>
        </a:spcBef>
        <a:spcAft>
          <a:spcPts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>
        <a:spcBef>
          <a:spcPts val="0"/>
        </a:spcBef>
        <a:spcAft>
          <a:spcPts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0%D0%BE%D1%81%D1%81%D0%B8%D0%B9%D1%81%D0%BA%D0%B0%D1%8F_%D0%B8%D0%BC%D0%BF%D0%B5%D1%80%D0%B8%D1%8F" TargetMode="External"/><Relationship Id="rId13" Type="http://schemas.openxmlformats.org/officeDocument/2006/relationships/hyperlink" Target="http://ru.wikipedia.org/wiki/%D0%9A%D0%B8%D1%80%D0%B0%D1%81%D0%B8%D1%80%D1%81%D0%BA%D0%B8%D0%B9_%D0%95%D0%B3%D0%BE_%D0%92%D0%B5%D0%BB%D0%B8%D1%87%D0%B5%D1%81%D1%82%D0%B2%D0%B0_%D0%BB%D0%B5%D0%B9%D0%B1-%D0%B3%D0%B2%D0%B0%D1%80%D0%B4%D0%B8%D0%B8_%D0%BF%D0%BE%D0%BB%D0%BA" TargetMode="External"/><Relationship Id="rId3" Type="http://schemas.openxmlformats.org/officeDocument/2006/relationships/hyperlink" Target="http://ru.wikipedia.org/wiki/11_%D0%BC%D0%B0%D1%8F" TargetMode="External"/><Relationship Id="rId7" Type="http://schemas.openxmlformats.org/officeDocument/2006/relationships/hyperlink" Target="http://ru.wikipedia.org/wiki/1797_%D0%B3%D0%BE%D0%B4" TargetMode="External"/><Relationship Id="rId12" Type="http://schemas.openxmlformats.org/officeDocument/2006/relationships/hyperlink" Target="http://ru.wikipedia.org/wiki/%D0%A0%D0%BE%D1%82%D0%BC%D0%B8%D1%81%D1%82%D1%80" TargetMode="External"/><Relationship Id="rId17" Type="http://schemas.openxmlformats.org/officeDocument/2006/relationships/image" Target="../media/image4.jpg"/><Relationship Id="rId2" Type="http://schemas.openxmlformats.org/officeDocument/2006/relationships/image" Target="../media/image1.jpg"/><Relationship Id="rId16" Type="http://schemas.openxmlformats.org/officeDocument/2006/relationships/hyperlink" Target="http://ru.wikipedia.org/wiki/%D0%A4%D0%B0%D0%B9%D0%BB:Bruckner_-_M%C3%BCnchhausen.jpg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ru.wikipedia.org/wiki/22_%D1%84%D0%B5%D0%B2%D1%80%D0%B0%D0%BB%D1%8F" TargetMode="External"/><Relationship Id="rId11" Type="http://schemas.openxmlformats.org/officeDocument/2006/relationships/hyperlink" Target="http://ru.wikipedia.org/wiki/1754" TargetMode="External"/><Relationship Id="rId5" Type="http://schemas.openxmlformats.org/officeDocument/2006/relationships/hyperlink" Target="http://ru.wikipedia.org/wiki/%D0%91%D0%BE%D0%B4%D0%B5%D0%BD%D0%B2%D0%B5%D1%80%D0%B4%D0%B5%D1%80" TargetMode="External"/><Relationship Id="rId15" Type="http://schemas.openxmlformats.org/officeDocument/2006/relationships/hyperlink" Target="http://ru.wikipedia.org/wiki/%D0%A0%D1%83%D1%81%D1%81%D0%BA%D0%BE-%D1%82%D1%83%D1%80%D0%B5%D1%86%D0%BA%D0%B0%D1%8F_%D0%B2%D0%BE%D0%B9%D0%BD%D0%B0_(1735%E2%80%941739)" TargetMode="External"/><Relationship Id="rId10" Type="http://schemas.openxmlformats.org/officeDocument/2006/relationships/hyperlink" Target="http://ru.wikipedia.org/wiki/1739" TargetMode="External"/><Relationship Id="rId4" Type="http://schemas.openxmlformats.org/officeDocument/2006/relationships/hyperlink" Target="http://ru.wikipedia.org/wiki/1720_%D0%B3%D0%BE%D0%B4" TargetMode="External"/><Relationship Id="rId9" Type="http://schemas.openxmlformats.org/officeDocument/2006/relationships/hyperlink" Target="http://ru.wikipedia.org/wiki/%D0%90%D1%80%D0%BC%D0%B8%D1%8F" TargetMode="External"/><Relationship Id="rId14" Type="http://schemas.openxmlformats.org/officeDocument/2006/relationships/hyperlink" Target="http://ru.wikipedia.org/wiki/%D0%9B%D0%B5%D0%B9%D0%B1-%D0%BA%D0%B0%D0%BC%D0%BF%D0%B0%D0%BD%D0%B8%D1%8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2" name="Picture 4" descr="1 фон (30)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1700212"/>
            <a:ext cx="7772400" cy="1657350"/>
          </a:xfrm>
        </p:spPr>
        <p:txBody>
          <a:bodyPr/>
          <a:lstStyle/>
          <a:p>
            <a:pPr>
              <a:defRPr/>
            </a:pPr>
            <a:r>
              <a:rPr lang="ru-RU" i="1" dirty="0">
                <a:latin typeface="Monotype Corsiva"/>
              </a:rPr>
              <a:t>Литературные путешествия</a:t>
            </a:r>
            <a:r>
              <a:rPr lang="ru-RU" dirty="0"/>
              <a:t>:</a:t>
            </a:r>
            <a:br>
              <a:rPr lang="ru-RU" dirty="0"/>
            </a:br>
            <a:r>
              <a:rPr lang="ru-RU" dirty="0"/>
              <a:t>Барон </a:t>
            </a:r>
            <a:r>
              <a:rPr lang="ru-RU" b="1" dirty="0" err="1">
                <a:solidFill>
                  <a:srgbClr val="000000"/>
                </a:solidFill>
                <a:latin typeface="ProximaNova"/>
              </a:rPr>
              <a:t>Манхузена</a:t>
            </a:r>
            <a:r>
              <a:rPr lang="ru-RU" b="1" dirty="0">
                <a:solidFill>
                  <a:srgbClr val="000000"/>
                </a:solidFill>
                <a:latin typeface="ProximaNova"/>
              </a:rPr>
              <a:t>​</a:t>
            </a:r>
            <a:endParaRPr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3644900"/>
            <a:ext cx="6400800" cy="1993900"/>
          </a:xfrm>
        </p:spPr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6258" name="Picture 2" descr="1 фон (30)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6259" name="Rectangle 3"/>
          <p:cNvSpPr>
            <a:spLocks noGrp="1" noChangeArrowheads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9626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/>
        </p:blipFill>
        <p:spPr bwMode="auto">
          <a:xfrm>
            <a:off x="1908175" y="188913"/>
            <a:ext cx="5545138" cy="3960812"/>
          </a:xfrm>
          <a:prstGeom prst="rect">
            <a:avLst/>
          </a:prstGeom>
        </p:spPr>
      </p:pic>
      <p:sp>
        <p:nvSpPr>
          <p:cNvPr id="96261" name="Rectangle 5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57200" y="4221163"/>
            <a:ext cx="8229600" cy="19050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2400"/>
              <a:t>Четверых уток - одним шомполом! Но с другой стороны, уткинеплохо себя чувствуют. И в этом заключается охотничье искусство Мюнхгаузена: он, похоже, не задел никаких жизненно важных органов, попав несколько раз исключительно в десяточку.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7282" name="Picture 2" descr="1 фон (30)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7283" name="Rectangle 3"/>
          <p:cNvSpPr>
            <a:spLocks noGrp="1" noChangeArrowheads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9728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/>
        </p:blipFill>
        <p:spPr bwMode="auto">
          <a:xfrm>
            <a:off x="227013" y="1341438"/>
            <a:ext cx="4268787" cy="4784725"/>
          </a:xfrm>
          <a:prstGeom prst="rect">
            <a:avLst/>
          </a:prstGeom>
        </p:spPr>
      </p:pic>
      <p:sp>
        <p:nvSpPr>
          <p:cNvPr id="97285" name="Rectangle 5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648200" y="836613"/>
            <a:ext cx="4038600" cy="5289550"/>
          </a:xfrm>
        </p:spPr>
        <p:txBody>
          <a:bodyPr/>
          <a:lstStyle/>
          <a:p>
            <a:pPr>
              <a:defRPr/>
            </a:pPr>
            <a:r>
              <a:rPr lang="ru-RU" sz="2400"/>
              <a:t>Из российских его приключений. Лошадь, привязанная к верхушке церкви, которую в метель барон принял за столбик. Впрочем, как вы помните, ни одна лошадь в этих приключениях не пострадала. Церковь не очень похожа на русскую... да и вообще - на церковь.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7106" name="Picture 2" descr="1 фон (30)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7109" name="Rectangle 5"/>
          <p:cNvSpPr>
            <a:spLocks noGrp="1" noChangeArrowheads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2800"/>
              <a:t>Грамота, которую барон получил от императрицы Елизаветы Первой</a:t>
            </a:r>
            <a:endParaRPr/>
          </a:p>
        </p:txBody>
      </p:sp>
      <p:pic>
        <p:nvPicPr>
          <p:cNvPr id="47111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193800" y="1600200"/>
            <a:ext cx="6756400" cy="4525963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8130" name="Picture 2" descr="1 фон (30)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8133" name="Rectangle 5"/>
          <p:cNvSpPr>
            <a:spLocks noGrp="1" noChangeArrowheads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Мюнхгаузен в России</a:t>
            </a:r>
            <a:endParaRPr/>
          </a:p>
        </p:txBody>
      </p:sp>
      <p:pic>
        <p:nvPicPr>
          <p:cNvPr id="48135" name="Picture 7" descr="5-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2874963" y="1600200"/>
            <a:ext cx="3394075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4818" name="Picture 2" descr="1 фон (30)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482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435600" y="274638"/>
            <a:ext cx="3251200" cy="2074862"/>
          </a:xfrm>
        </p:spPr>
        <p:txBody>
          <a:bodyPr/>
          <a:lstStyle/>
          <a:p>
            <a:pPr>
              <a:defRPr/>
            </a:pPr>
            <a:r>
              <a:rPr lang="ru-RU" sz="1800"/>
              <a:t>Фонтан, представляющий собой половину лошади, которая пьёт воду и не может напиться.</a:t>
            </a:r>
            <a:endParaRPr/>
          </a:p>
        </p:txBody>
      </p:sp>
      <p:pic>
        <p:nvPicPr>
          <p:cNvPr id="34822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/>
        </p:blipFill>
        <p:spPr bwMode="auto">
          <a:xfrm>
            <a:off x="5203825" y="2133600"/>
            <a:ext cx="3398838" cy="4360863"/>
          </a:xfrm>
          <a:prstGeom prst="rect">
            <a:avLst/>
          </a:prstGeom>
        </p:spPr>
      </p:pic>
      <p:sp>
        <p:nvSpPr>
          <p:cNvPr id="34823" name="Rectangle 7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179388" y="1268413"/>
            <a:ext cx="5113337" cy="5256212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2000"/>
              <a:t>Однажды после сражения с турками войско Мюнхгаузена захватило неприятельскую крепость. Мюнхгаузен первый ворвался в крепость через закрывающиеся ворота. Лишь после боя, желая напоить коня, он заметил, что у коня не хватает половины и именно поэтому он всё не может напиться. Вторая половина осталась за закрывшимися воротами, разбрыкала наступающих турков и пошла мирно пастись на лугу. Военный врач сшил обе половинки лавровыми прутьями. Прутья пустили корни и вскоре над седлом Мюнхгаузена образовалась уютная беседка из лавровых ветвей.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0418" name="Picture 2" descr="1 фон (30)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042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22337"/>
          </a:xfrm>
        </p:spPr>
        <p:txBody>
          <a:bodyPr/>
          <a:lstStyle/>
          <a:p>
            <a:pPr>
              <a:defRPr/>
            </a:pPr>
            <a:r>
              <a:rPr lang="ru-RU" sz="2800"/>
              <a:t>Город Калининград. Памятник барону Мюнхгаузену</a:t>
            </a:r>
            <a:endParaRPr/>
          </a:p>
        </p:txBody>
      </p:sp>
      <p:pic>
        <p:nvPicPr>
          <p:cNvPr id="60422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/>
        </p:blipFill>
        <p:spPr bwMode="auto">
          <a:xfrm>
            <a:off x="323850" y="1628775"/>
            <a:ext cx="3619500" cy="4525963"/>
          </a:xfrm>
          <a:prstGeom prst="rect">
            <a:avLst/>
          </a:prstGeom>
          <a:noFill/>
          <a:ln/>
        </p:spPr>
      </p:pic>
      <p:sp>
        <p:nvSpPr>
          <p:cNvPr id="60429" name="Rectangle 13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284663" y="1196975"/>
            <a:ext cx="4402137" cy="4929188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endParaRPr lang="ru-RU" sz="1800"/>
          </a:p>
          <a:p>
            <a:pPr>
              <a:lnSpc>
                <a:spcPct val="80000"/>
              </a:lnSpc>
              <a:defRPr/>
            </a:pPr>
            <a:r>
              <a:rPr lang="ru-RU" sz="2000"/>
              <a:t>Скульптура - подарок на 750-летие Калининграда от немецкого города Боденведена – родины барона.</a:t>
            </a:r>
            <a:endParaRPr/>
          </a:p>
          <a:p>
            <a:pPr>
              <a:lnSpc>
                <a:spcPct val="80000"/>
              </a:lnSpc>
              <a:defRPr/>
            </a:pPr>
            <a:r>
              <a:rPr lang="ru-RU" sz="2000"/>
              <a:t> Реальный прототип барона Мюнхгаузена - Карл Иероним Фридрих барон фон Мюнхгаузен дважды посещал Кенигсберг</a:t>
            </a:r>
            <a:endParaRPr/>
          </a:p>
          <a:p>
            <a:pPr>
              <a:lnSpc>
                <a:spcPct val="80000"/>
              </a:lnSpc>
              <a:defRPr/>
            </a:pPr>
            <a:r>
              <a:rPr lang="ru-RU" sz="2000"/>
              <a:t> – по дороге в Санкт-Петербург и обратно.</a:t>
            </a:r>
            <a:endParaRPr/>
          </a:p>
          <a:p>
            <a:pPr>
              <a:lnSpc>
                <a:spcPct val="80000"/>
              </a:lnSpc>
              <a:defRPr/>
            </a:pPr>
            <a:r>
              <a:rPr lang="ru-RU" sz="2000"/>
              <a:t> Автор – немецкий мастер художественной ковки Георг Петау.</a:t>
            </a:r>
            <a:endParaRPr/>
          </a:p>
          <a:p>
            <a:pPr>
              <a:lnSpc>
                <a:spcPct val="80000"/>
              </a:lnSpc>
              <a:defRPr/>
            </a:pPr>
            <a:r>
              <a:rPr lang="ru-RU" sz="2000"/>
              <a:t> На постаменте с одной стороны выбита надпись "Кенигсберг", а с другой – "Калининград".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1442" name="Picture 2" descr="1 фон (30)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5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666750" y="8461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2800"/>
              <a:t>Город Москва. Памятник Мюнхгаузену</a:t>
            </a:r>
            <a:endParaRPr/>
          </a:p>
        </p:txBody>
      </p:sp>
      <p:pic>
        <p:nvPicPr>
          <p:cNvPr id="61447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778000" y="2031999"/>
            <a:ext cx="5815013" cy="3876675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0354" name="Picture 2" descr="1 фон (30)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0355" name="Rectangle 3"/>
          <p:cNvSpPr>
            <a:spLocks noGrp="1" noChangeArrowheads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 sz="2800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05038"/>
            <a:ext cx="8229600" cy="3921125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ru-RU" sz="4000"/>
              <a:t>СПАСИБО ЗА ВНИМАНИЕ!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086" name="Picture 14" descr="1 фон (30)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84" name="Rectangle 12"/>
          <p:cNvSpPr>
            <a:spLocks noGrp="1" noChangeArrowheads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body" sz="half" idx="1"/>
          </p:nvPr>
        </p:nvSpPr>
        <p:spPr bwMode="auto"/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sz="1800"/>
              <a:t>На Мадагаскаре, в Коломбо и Сахаре</a:t>
            </a:r>
            <a:endParaRPr/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sz="1800"/>
              <a:t>Я всюду побывал.</a:t>
            </a:r>
            <a:endParaRPr/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sz="1800"/>
              <a:t>Я видел белый свет.</a:t>
            </a:r>
            <a:endParaRPr/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sz="1800"/>
              <a:t>В Гренландии, Финляндии,</a:t>
            </a:r>
            <a:endParaRPr/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sz="1800"/>
              <a:t>Уганде и Лапландии</a:t>
            </a:r>
            <a:endParaRPr/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sz="1800"/>
              <a:t>Вам скажут, что находчивее Мюнхгаузена нет!</a:t>
            </a:r>
            <a:endParaRPr/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sz="1800"/>
              <a:t>Сколько путешествий, великих происшествий,</a:t>
            </a:r>
            <a:endParaRPr/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sz="1800"/>
              <a:t>Сотни приключений и тысячи побед!</a:t>
            </a:r>
            <a:endParaRPr/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sz="1800"/>
              <a:t>В Бенгалии и Греции, </a:t>
            </a:r>
            <a:endParaRPr/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sz="1800"/>
              <a:t>В Австралии и Швеции</a:t>
            </a:r>
            <a:endParaRPr/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sz="1800"/>
              <a:t> Вам скажут, что находчивее Мюнхгаузена нет!</a:t>
            </a:r>
            <a:endParaRPr/>
          </a:p>
        </p:txBody>
      </p:sp>
      <p:pic>
        <p:nvPicPr>
          <p:cNvPr id="3076" name="Picture 4" descr="1 фон (30)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tretch/>
        </p:blipFill>
        <p:spPr bwMode="auto">
          <a:xfrm>
            <a:off x="4614863" y="1600200"/>
            <a:ext cx="2913062" cy="3700463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7650" name="Picture 2" descr="1 фон (30)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br>
              <a:rPr lang="ru-RU" sz="4000" i="1">
                <a:latin typeface="Monotype Corsiva"/>
              </a:rPr>
            </a:br>
            <a:endParaRPr lang="ru-RU" sz="400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 bwMode="auto"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2400"/>
              <a:t>Барон Мюнхгаузен – находчивый выдумщик – всем нам знаком еще с детства. Но у книжного героя был прототип – настоящий барон Мюнхгаузен. История рода Мюнхгаузенов идет из 12 века – именно в это время род основал рыцарь Хейно, принимавший участие в крестовом походе, которым руководил император Фридрих Барбаросса. Все потомки рыцаря воевали и погибали. А один из них уцелел, поскольку был монахом. Именно он дал роду новое имя – Мюнхгаузен, что означает «дом монаха». С тех пор на фамильном гербе рода Мюнхгаузенов присутствует монах с книгой и посохом.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314" name="Picture 2" descr="1 фон (30)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br>
              <a:rPr lang="ru-RU" sz="4000" i="1">
                <a:latin typeface="Monotype Corsiva"/>
              </a:rPr>
            </a:br>
            <a:endParaRPr lang="ru-RU" sz="4000"/>
          </a:p>
        </p:txBody>
      </p:sp>
      <p:pic>
        <p:nvPicPr>
          <p:cNvPr id="13319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tretch/>
        </p:blipFill>
        <p:spPr bwMode="auto">
          <a:xfrm>
            <a:off x="457200" y="1196975"/>
            <a:ext cx="4038600" cy="4968875"/>
          </a:xfrm>
          <a:prstGeom prst="rect">
            <a:avLst/>
          </a:prstGeom>
        </p:spPr>
      </p:pic>
      <p:sp>
        <p:nvSpPr>
          <p:cNvPr id="13320" name="Rectangle 8"/>
          <p:cNvSpPr>
            <a:spLocks noGrp="1" noChangeArrowheads="1"/>
          </p:cNvSpPr>
          <p:nvPr>
            <p:ph sz="quarter" idx="2"/>
          </p:nvPr>
        </p:nvSpPr>
        <p:spPr bwMode="auto"/>
        <p:txBody>
          <a:bodyPr/>
          <a:lstStyle/>
          <a:p>
            <a:pPr>
              <a:defRPr/>
            </a:pPr>
            <a:endParaRPr lang="ru-RU" sz="2400"/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body" sz="half" idx="3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2400"/>
              <a:t>Настоящий Иероним Карл Фридрих фон Мюнхгаузен жил в Петербурге в </a:t>
            </a:r>
            <a:r>
              <a:rPr lang="en-US" sz="2400"/>
              <a:t>XVIII</a:t>
            </a:r>
            <a:r>
              <a:rPr lang="ru-RU" sz="2400"/>
              <a:t> веке и был ротмистром русской службы. Первые рассказы об удивительных приключениях барона были опубликованы в Германии.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124" name="Picture 4" descr="1 фон (30)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/>
        </p:spPr>
      </p:pic>
      <p:sp>
        <p:nvSpPr>
          <p:cNvPr id="512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772319"/>
            <a:ext cx="8229600" cy="706437"/>
          </a:xfrm>
        </p:spPr>
        <p:txBody>
          <a:bodyPr/>
          <a:lstStyle/>
          <a:p>
            <a:pPr>
              <a:defRPr/>
            </a:pPr>
            <a:r>
              <a:rPr lang="ru-RU" sz="2400" b="1" i="1"/>
              <a:t>Карл Фридрих Иероним фон Мюнхгаузен (в мундире кирасира). Г. Брукнер, 1752</a:t>
            </a:r>
            <a:r>
              <a:rPr lang="ru-RU" sz="4000"/>
              <a:t> </a:t>
            </a:r>
            <a:endParaRPr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79388" y="1484313"/>
            <a:ext cx="5040312" cy="5113337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2000" b="1"/>
              <a:t>Дата рождения </a:t>
            </a:r>
            <a:r>
              <a:rPr lang="ru-RU" sz="2000" u="sng">
                <a:hlinkClick r:id="rId3" tooltip="11 мая"/>
              </a:rPr>
              <a:t>11 мая</a:t>
            </a:r>
            <a:r>
              <a:rPr lang="ru-RU" sz="2000" u="sng">
                <a:hlinkClick r:id="rId4" tooltip="1720 год"/>
              </a:rPr>
              <a:t>1720</a:t>
            </a:r>
            <a:endParaRPr lang="ru-RU" sz="2000"/>
          </a:p>
          <a:p>
            <a:pPr>
              <a:lnSpc>
                <a:spcPct val="90000"/>
              </a:lnSpc>
              <a:defRPr/>
            </a:pPr>
            <a:r>
              <a:rPr lang="ru-RU" sz="2000"/>
              <a:t> </a:t>
            </a:r>
            <a:r>
              <a:rPr lang="ru-RU" sz="2000" b="1"/>
              <a:t>Место рождения </a:t>
            </a:r>
            <a:r>
              <a:rPr lang="ru-RU" sz="2000" u="sng">
                <a:hlinkClick r:id="rId5" tooltip="Боденвердер"/>
              </a:rPr>
              <a:t>Боденвердер</a:t>
            </a:r>
            <a:r>
              <a:rPr lang="ru-RU" sz="2000"/>
              <a:t> </a:t>
            </a:r>
            <a:endParaRPr/>
          </a:p>
          <a:p>
            <a:pPr>
              <a:lnSpc>
                <a:spcPct val="90000"/>
              </a:lnSpc>
              <a:defRPr/>
            </a:pPr>
            <a:r>
              <a:rPr lang="ru-RU" sz="2000" b="1"/>
              <a:t>Дата смерти </a:t>
            </a:r>
            <a:r>
              <a:rPr lang="ru-RU" sz="2000" u="sng">
                <a:hlinkClick r:id="rId6" tooltip="22 февраля"/>
              </a:rPr>
              <a:t>22 февраля</a:t>
            </a:r>
            <a:r>
              <a:rPr lang="ru-RU" sz="2000"/>
              <a:t> </a:t>
            </a:r>
            <a:r>
              <a:rPr lang="ru-RU" sz="2000" u="sng">
                <a:hlinkClick r:id="rId7" tooltip="1797 год"/>
              </a:rPr>
              <a:t>1797</a:t>
            </a:r>
            <a:r>
              <a:rPr lang="ru-RU" sz="2000"/>
              <a:t>) (76 лет) </a:t>
            </a:r>
            <a:endParaRPr/>
          </a:p>
          <a:p>
            <a:pPr>
              <a:lnSpc>
                <a:spcPct val="90000"/>
              </a:lnSpc>
              <a:defRPr/>
            </a:pPr>
            <a:r>
              <a:rPr lang="ru-RU" sz="2000" b="1"/>
              <a:t>Место смерти </a:t>
            </a:r>
            <a:r>
              <a:rPr lang="ru-RU" sz="2000" u="sng">
                <a:hlinkClick r:id="rId5" tooltip="Боденвердер"/>
              </a:rPr>
              <a:t>Боденвердер</a:t>
            </a:r>
            <a:r>
              <a:rPr lang="ru-RU" sz="2000"/>
              <a:t> </a:t>
            </a:r>
            <a:endParaRPr/>
          </a:p>
          <a:p>
            <a:pPr>
              <a:lnSpc>
                <a:spcPct val="90000"/>
              </a:lnSpc>
              <a:defRPr/>
            </a:pPr>
            <a:r>
              <a:rPr lang="ru-RU" sz="2000" b="1"/>
              <a:t>Принадлежность</a:t>
            </a:r>
            <a:r>
              <a:rPr lang="ru-RU" sz="2000" u="sng">
                <a:hlinkClick r:id="rId8" tooltip="Российская империя"/>
              </a:rPr>
              <a:t> </a:t>
            </a:r>
            <a:r>
              <a:rPr lang="ru-RU" sz="2000"/>
              <a:t> </a:t>
            </a:r>
            <a:r>
              <a:rPr lang="ru-RU" sz="2000" u="sng">
                <a:hlinkClick r:id="rId8" tooltip="Российская империя"/>
              </a:rPr>
              <a:t>Российская империя</a:t>
            </a:r>
            <a:endParaRPr lang="ru-RU" sz="2000"/>
          </a:p>
          <a:p>
            <a:pPr>
              <a:lnSpc>
                <a:spcPct val="90000"/>
              </a:lnSpc>
              <a:defRPr/>
            </a:pPr>
            <a:r>
              <a:rPr lang="ru-RU" sz="2000" b="1"/>
              <a:t>Род войск </a:t>
            </a:r>
            <a:r>
              <a:rPr lang="ru-RU" sz="2000" u="sng">
                <a:hlinkClick r:id="rId9" tooltip="Армия"/>
              </a:rPr>
              <a:t>армия</a:t>
            </a:r>
            <a:endParaRPr lang="ru-RU" sz="2000"/>
          </a:p>
          <a:p>
            <a:pPr>
              <a:lnSpc>
                <a:spcPct val="90000"/>
              </a:lnSpc>
              <a:defRPr/>
            </a:pPr>
            <a:r>
              <a:rPr lang="ru-RU" sz="2000" b="1"/>
              <a:t>Годы службы </a:t>
            </a:r>
            <a:r>
              <a:rPr lang="ru-RU" sz="2000" i="1" u="sng">
                <a:hlinkClick r:id="rId10" tooltip="1739"/>
              </a:rPr>
              <a:t>1739</a:t>
            </a:r>
            <a:r>
              <a:rPr lang="ru-RU" sz="2000"/>
              <a:t> – </a:t>
            </a:r>
            <a:r>
              <a:rPr lang="ru-RU" sz="2000" i="1" u="sng">
                <a:hlinkClick r:id="rId11" tooltip="1754"/>
              </a:rPr>
              <a:t>1754</a:t>
            </a:r>
            <a:r>
              <a:rPr lang="ru-RU" sz="2000" i="1"/>
              <a:t> </a:t>
            </a:r>
            <a:endParaRPr/>
          </a:p>
          <a:p>
            <a:pPr>
              <a:lnSpc>
                <a:spcPct val="90000"/>
              </a:lnSpc>
              <a:defRPr/>
            </a:pPr>
            <a:r>
              <a:rPr lang="ru-RU" sz="2000" b="1"/>
              <a:t>Звание </a:t>
            </a:r>
            <a:r>
              <a:rPr lang="ru-RU" sz="2000" u="sng">
                <a:hlinkClick r:id="rId12" tooltip="Ротмистр"/>
              </a:rPr>
              <a:t>ротмистр</a:t>
            </a:r>
            <a:endParaRPr lang="ru-RU" sz="2000"/>
          </a:p>
          <a:p>
            <a:pPr>
              <a:lnSpc>
                <a:spcPct val="90000"/>
              </a:lnSpc>
              <a:defRPr/>
            </a:pPr>
            <a:r>
              <a:rPr lang="ru-RU" sz="2000"/>
              <a:t> </a:t>
            </a:r>
            <a:r>
              <a:rPr lang="ru-RU" sz="2000" b="1"/>
              <a:t>Часть </a:t>
            </a:r>
            <a:r>
              <a:rPr lang="ru-RU" sz="2000" u="sng">
                <a:hlinkClick r:id="rId13" tooltip="Кирасирский Его Величества лейб-гвардии полк"/>
              </a:rPr>
              <a:t>Брауншвейгский кирасирский полк</a:t>
            </a:r>
            <a:endParaRPr lang="ru-RU" sz="2000"/>
          </a:p>
          <a:p>
            <a:pPr>
              <a:lnSpc>
                <a:spcPct val="90000"/>
              </a:lnSpc>
              <a:defRPr/>
            </a:pPr>
            <a:r>
              <a:rPr lang="ru-RU" sz="2000"/>
              <a:t> </a:t>
            </a:r>
            <a:r>
              <a:rPr lang="ru-RU" sz="2000" b="1"/>
              <a:t>Командовал </a:t>
            </a:r>
            <a:r>
              <a:rPr lang="ru-RU" sz="2000" u="sng">
                <a:hlinkClick r:id="rId14" tooltip="Лейб-кампания"/>
              </a:rPr>
              <a:t>лейб-кампанией</a:t>
            </a:r>
            <a:r>
              <a:rPr lang="ru-RU" sz="2000"/>
              <a:t> </a:t>
            </a:r>
            <a:endParaRPr/>
          </a:p>
          <a:p>
            <a:pPr>
              <a:lnSpc>
                <a:spcPct val="90000"/>
              </a:lnSpc>
              <a:defRPr/>
            </a:pPr>
            <a:r>
              <a:rPr lang="ru-RU" sz="2000" b="1"/>
              <a:t>Сражения/войны</a:t>
            </a:r>
            <a:endParaRPr lang="ru-RU" sz="2000"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ru-RU" sz="2000"/>
              <a:t>     </a:t>
            </a:r>
            <a:r>
              <a:rPr lang="ru-RU" sz="2000" u="sng">
                <a:hlinkClick r:id="rId15" tooltip="Русско-турецкая война (1735—1739)"/>
              </a:rPr>
              <a:t>Русско-турецкая война (1735—1739</a:t>
            </a:r>
            <a:r>
              <a:rPr lang="ru-RU" sz="2400" u="sng">
                <a:hlinkClick r:id="rId15" tooltip="Русско-турецкая война (1735—1739)"/>
              </a:rPr>
              <a:t>)</a:t>
            </a:r>
            <a:endParaRPr lang="ru-RU" sz="2400"/>
          </a:p>
        </p:txBody>
      </p:sp>
      <p:sp>
        <p:nvSpPr>
          <p:cNvPr id="5131" name="Rectangle 11"/>
          <p:cNvSpPr>
            <a:spLocks noGrp="1" noChangeArrowheads="1"/>
          </p:cNvSpPr>
          <p:nvPr>
            <p:ph sz="quarter" idx="3"/>
          </p:nvPr>
        </p:nvSpPr>
        <p:spPr bwMode="auto"/>
        <p:txBody>
          <a:bodyPr/>
          <a:lstStyle/>
          <a:p>
            <a:pPr>
              <a:defRPr/>
            </a:pPr>
            <a:endParaRPr lang="ru-RU" sz="2400"/>
          </a:p>
        </p:txBody>
      </p:sp>
      <p:pic>
        <p:nvPicPr>
          <p:cNvPr id="5133" name="Picture 13" descr="Bruckner - Münchhausen.jpg">
            <a:hlinkClick r:id="rId16"/>
          </p:cNvPr>
          <p:cNvPicPr>
            <a:picLocks noChangeAspect="1" noChangeArrowheads="1"/>
          </p:cNvPicPr>
          <p:nvPr/>
        </p:nvPicPr>
        <p:blipFill>
          <a:blip r:embed="rId17"/>
          <a:stretch/>
        </p:blipFill>
        <p:spPr bwMode="auto">
          <a:xfrm>
            <a:off x="5508625" y="1125538"/>
            <a:ext cx="3124200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3970" name="Picture 2" descr="1 фон (30)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3971" name="Rectangle 3"/>
          <p:cNvSpPr>
            <a:spLocks noGrp="1" noChangeArrowheads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br>
              <a:rPr lang="ru-RU" sz="4000" i="1">
                <a:latin typeface="Monotype Corsiva"/>
              </a:rPr>
            </a:br>
            <a:endParaRPr lang="ru-RU" sz="4000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Сам барон не писал никаких рассказов. “Приключения барона Мюнхгаузена” были написаны немецким писателем Рудольфом Эрихом Распе (1737-1794 гг.) и анонимно опубликованы в Англии в 1786 году.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4338" name="Picture 2" descr="1 фон (30)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br>
              <a:rPr lang="ru-RU" sz="4000" i="1">
                <a:latin typeface="Monotype Corsiva"/>
              </a:rPr>
            </a:br>
            <a:endParaRPr lang="ru-RU" sz="4000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sz="half"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2800"/>
              <a:t>В книге Распе барон Мюнхаузен, знаменитый выдумщик и хвастун, рассказывает о своих невероятных приключениях и фантастических путешествиях.</a:t>
            </a:r>
            <a:endParaRPr/>
          </a:p>
          <a:p>
            <a:pPr>
              <a:defRPr/>
            </a:pPr>
            <a:endParaRPr lang="ru-RU" sz="2800"/>
          </a:p>
          <a:p>
            <a:pPr>
              <a:defRPr/>
            </a:pPr>
            <a:endParaRPr lang="ru-RU" sz="2800"/>
          </a:p>
        </p:txBody>
      </p:sp>
      <p:pic>
        <p:nvPicPr>
          <p:cNvPr id="14342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tretch/>
        </p:blipFill>
        <p:spPr bwMode="auto">
          <a:xfrm>
            <a:off x="4648200" y="1125538"/>
            <a:ext cx="4038600" cy="5183187"/>
          </a:xfrm>
          <a:prstGeom prst="rect">
            <a:avLst/>
          </a:prstGeom>
        </p:spPr>
      </p:pic>
      <p:sp>
        <p:nvSpPr>
          <p:cNvPr id="14343" name="Rectangle 7"/>
          <p:cNvSpPr>
            <a:spLocks noGrp="1" noChangeArrowheads="1"/>
          </p:cNvSpPr>
          <p:nvPr>
            <p:ph sz="quarter" idx="3"/>
          </p:nvPr>
        </p:nvSpPr>
        <p:spPr bwMode="auto"/>
        <p:txBody>
          <a:bodyPr/>
          <a:lstStyle/>
          <a:p>
            <a:pPr>
              <a:defRPr/>
            </a:pPr>
            <a:endParaRPr lang="ru-RU"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362" name="Picture 2" descr="1 фон (30)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br>
              <a:rPr lang="ru-RU" sz="4000" i="1">
                <a:latin typeface="Monotype Corsiva"/>
              </a:rPr>
            </a:br>
            <a:endParaRPr lang="ru-RU" sz="4000"/>
          </a:p>
        </p:txBody>
      </p:sp>
      <p:sp>
        <p:nvSpPr>
          <p:cNvPr id="15365" name="Rectangle 5"/>
          <p:cNvSpPr>
            <a:spLocks noGrp="1" noChangeArrowheads="1"/>
          </p:cNvSpPr>
          <p:nvPr>
            <p:ph sz="quarter" idx="1"/>
          </p:nvPr>
        </p:nvSpPr>
        <p:spPr bwMode="auto"/>
        <p:txBody>
          <a:bodyPr/>
          <a:lstStyle/>
          <a:p>
            <a:pPr>
              <a:defRPr/>
            </a:pPr>
            <a:endParaRPr lang="ru-RU" sz="2400"/>
          </a:p>
        </p:txBody>
      </p:sp>
      <p:sp>
        <p:nvSpPr>
          <p:cNvPr id="15366" name="Rectangle 6"/>
          <p:cNvSpPr>
            <a:spLocks noGrp="1" noChangeArrowheads="1"/>
          </p:cNvSpPr>
          <p:nvPr>
            <p:ph sz="quarter" idx="2"/>
          </p:nvPr>
        </p:nvSpPr>
        <p:spPr bwMode="auto"/>
        <p:txBody>
          <a:bodyPr/>
          <a:lstStyle/>
          <a:p>
            <a:pPr>
              <a:defRPr/>
            </a:pPr>
            <a:endParaRPr lang="ru-RU" sz="2400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body" sz="half" idx="3"/>
          </p:nvPr>
        </p:nvSpPr>
        <p:spPr bwMode="auto">
          <a:xfrm>
            <a:off x="4648200" y="908050"/>
            <a:ext cx="4038600" cy="5218113"/>
          </a:xfrm>
        </p:spPr>
        <p:txBody>
          <a:bodyPr/>
          <a:lstStyle/>
          <a:p>
            <a:pPr>
              <a:defRPr/>
            </a:pPr>
            <a:r>
              <a:rPr lang="ru-RU" sz="2400"/>
              <a:t>Барон прожил семьдесят семь лет. Довольно долгую для того времени жизнь. На самом деле Мюнхгаузен был красивым, высоким и статным мужчиной, а известный нам образ энергичного старичка в треуголке и с косичкой был придуман художником Гюставом Доре. </a:t>
            </a:r>
            <a:endParaRPr/>
          </a:p>
        </p:txBody>
      </p:sp>
      <p:pic>
        <p:nvPicPr>
          <p:cNvPr id="15369" name="Picture 9" descr="Файл:Dore-munchausen-illustration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395288" y="620713"/>
            <a:ext cx="4248150" cy="60467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5234" name="Picture 2" descr="1 фон (30)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52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572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2000"/>
              <a:t>Прямо напротив церкви, на главной площади находятся сразу три памятника, запечатлевшие прославленного барона в самые героические моменты его жизни</a:t>
            </a:r>
            <a:endParaRPr/>
          </a:p>
        </p:txBody>
      </p:sp>
      <p:pic>
        <p:nvPicPr>
          <p:cNvPr id="9523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/>
        </p:blipFill>
        <p:spPr bwMode="auto">
          <a:xfrm>
            <a:off x="693738" y="1600200"/>
            <a:ext cx="3563937" cy="4525963"/>
          </a:xfrm>
          <a:prstGeom prst="rect">
            <a:avLst/>
          </a:prstGeom>
        </p:spPr>
      </p:pic>
      <p:sp>
        <p:nvSpPr>
          <p:cNvPr id="95237" name="Rectangle 5"/>
          <p:cNvSpPr>
            <a:spLocks noGrp="1" noChangeArrowheads="1"/>
          </p:cNvSpPr>
          <p:nvPr>
            <p:ph type="body" sz="half" idx="2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2400"/>
              <a:t>Момент 1-й: разведывательный полёт на ядре во время войны с турками. Пямятник на диво подвижен, несмотря на свой преклонный возраст и чугунное литьё: руки и ноги барона - на шарнирах, добротно смазаны маслом.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650</Words>
  <Application>Microsoft Office PowerPoint</Application>
  <DocSecurity>0</DocSecurity>
  <PresentationFormat>Экран (4:3)</PresentationFormat>
  <Paragraphs>52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Monotype Corsiva</vt:lpstr>
      <vt:lpstr>ProximaNova</vt:lpstr>
      <vt:lpstr>Оформление по умолчанию</vt:lpstr>
      <vt:lpstr>Литературные путешествия: Барон Манхузена​</vt:lpstr>
      <vt:lpstr>Презентация PowerPoint</vt:lpstr>
      <vt:lpstr> </vt:lpstr>
      <vt:lpstr> </vt:lpstr>
      <vt:lpstr>Карл Фридрих Иероним фон Мюнхгаузен (в мундире кирасира). Г. Брукнер, 1752 </vt:lpstr>
      <vt:lpstr> </vt:lpstr>
      <vt:lpstr> </vt:lpstr>
      <vt:lpstr> </vt:lpstr>
      <vt:lpstr>Прямо напротив церкви, на главной площади находятся сразу три памятника, запечатлевшие прославленного барона в самые героические моменты его жизни</vt:lpstr>
      <vt:lpstr>Презентация PowerPoint</vt:lpstr>
      <vt:lpstr>Презентация PowerPoint</vt:lpstr>
      <vt:lpstr>Грамота, которую барон получил от императрицы Елизаветы Первой</vt:lpstr>
      <vt:lpstr>Мюнхгаузен в России</vt:lpstr>
      <vt:lpstr>Фонтан, представляющий собой половину лошади, которая пьёт воду и не может напиться.</vt:lpstr>
      <vt:lpstr>Город Калининград. Памятник барону Мюнхгаузену</vt:lpstr>
      <vt:lpstr>Город Москва. Памятник Мюнхгаузену</vt:lpstr>
      <vt:lpstr>Презентация PowerPoint</vt:lpstr>
    </vt:vector>
  </TitlesOfParts>
  <Manager/>
  <Company>H162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Литературные путешествия: Барон Мюнхгаузен</dc:title>
  <dc:subject/>
  <dc:creator>Alexei</dc:creator>
  <cp:keywords/>
  <dc:description/>
  <cp:lastModifiedBy>Анна Анна</cp:lastModifiedBy>
  <cp:revision>10</cp:revision>
  <dcterms:created xsi:type="dcterms:W3CDTF">2012-04-22T12:49:04Z</dcterms:created>
  <dcterms:modified xsi:type="dcterms:W3CDTF">2022-04-17T18:25:15Z</dcterms:modified>
  <cp:category/>
  <dc:identifier/>
  <cp:contentStatus/>
  <dc:language/>
  <cp:version/>
</cp:coreProperties>
</file>