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5"/>
  </p:notesMasterIdLst>
  <p:sldIdLst>
    <p:sldId id="259" r:id="rId3"/>
    <p:sldId id="281" r:id="rId4"/>
    <p:sldId id="284" r:id="rId5"/>
    <p:sldId id="264" r:id="rId6"/>
    <p:sldId id="262" r:id="rId7"/>
    <p:sldId id="282" r:id="rId8"/>
    <p:sldId id="283" r:id="rId9"/>
    <p:sldId id="257" r:id="rId10"/>
    <p:sldId id="258" r:id="rId11"/>
    <p:sldId id="263" r:id="rId12"/>
    <p:sldId id="265" r:id="rId13"/>
    <p:sldId id="293" r:id="rId14"/>
    <p:sldId id="294" r:id="rId15"/>
    <p:sldId id="286" r:id="rId16"/>
    <p:sldId id="301" r:id="rId17"/>
    <p:sldId id="291" r:id="rId18"/>
    <p:sldId id="288" r:id="rId19"/>
    <p:sldId id="296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7E"/>
    <a:srgbClr val="E35B07"/>
    <a:srgbClr val="F98239"/>
    <a:srgbClr val="F98A45"/>
    <a:srgbClr val="F7660D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9" autoAdjust="0"/>
    <p:restoredTop sz="94438" autoAdjust="0"/>
  </p:normalViewPr>
  <p:slideViewPr>
    <p:cSldViewPr>
      <p:cViewPr varScale="1">
        <p:scale>
          <a:sx n="109" d="100"/>
          <a:sy n="109" d="100"/>
        </p:scale>
        <p:origin x="162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slide" Target="slides/slide11.xml" /><Relationship Id="rId18" Type="http://schemas.openxmlformats.org/officeDocument/2006/relationships/slide" Target="slides/slide16.xml" /><Relationship Id="rId26" Type="http://schemas.openxmlformats.org/officeDocument/2006/relationships/presProps" Target="presProps.xml" /><Relationship Id="rId3" Type="http://schemas.openxmlformats.org/officeDocument/2006/relationships/slide" Target="slides/slide1.xml" /><Relationship Id="rId21" Type="http://schemas.openxmlformats.org/officeDocument/2006/relationships/slide" Target="slides/slide19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slide" Target="slides/slide15.xml" /><Relationship Id="rId25" Type="http://schemas.openxmlformats.org/officeDocument/2006/relationships/notesMaster" Target="notesMasters/notesMaster1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4.xml" /><Relationship Id="rId20" Type="http://schemas.openxmlformats.org/officeDocument/2006/relationships/slide" Target="slides/slide18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24" Type="http://schemas.openxmlformats.org/officeDocument/2006/relationships/slide" Target="slides/slide22.xml" /><Relationship Id="rId5" Type="http://schemas.openxmlformats.org/officeDocument/2006/relationships/slide" Target="slides/slide3.xml" /><Relationship Id="rId15" Type="http://schemas.openxmlformats.org/officeDocument/2006/relationships/slide" Target="slides/slide13.xml" /><Relationship Id="rId23" Type="http://schemas.openxmlformats.org/officeDocument/2006/relationships/slide" Target="slides/slide21.xml" /><Relationship Id="rId28" Type="http://schemas.openxmlformats.org/officeDocument/2006/relationships/theme" Target="theme/theme1.xml" /><Relationship Id="rId10" Type="http://schemas.openxmlformats.org/officeDocument/2006/relationships/slide" Target="slides/slide8.xml" /><Relationship Id="rId19" Type="http://schemas.openxmlformats.org/officeDocument/2006/relationships/slide" Target="slides/slide17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slide" Target="slides/slide12.xml" /><Relationship Id="rId22" Type="http://schemas.openxmlformats.org/officeDocument/2006/relationships/slide" Target="slides/slide20.xml" /><Relationship Id="rId27" Type="http://schemas.openxmlformats.org/officeDocument/2006/relationships/viewProps" Target="viewProp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image" Target="../media/image5.wmf" /><Relationship Id="rId1" Type="http://schemas.openxmlformats.org/officeDocument/2006/relationships/image" Target="../media/image3.wmf" 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 /><Relationship Id="rId2" Type="http://schemas.openxmlformats.org/officeDocument/2006/relationships/image" Target="../media/image7.wmf" /><Relationship Id="rId1" Type="http://schemas.openxmlformats.org/officeDocument/2006/relationships/image" Target="../media/image3.wmf" 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 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 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 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 /><Relationship Id="rId1" Type="http://schemas.openxmlformats.org/officeDocument/2006/relationships/image" Target="../media/image17.wmf" 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 /><Relationship Id="rId1" Type="http://schemas.openxmlformats.org/officeDocument/2006/relationships/image" Target="../media/image20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1A729DB-DFA3-4641-A5B4-D7202F044E0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46DFBD4-36E3-4309-A108-5F572C402F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5E8D9AE-79FD-436C-87FC-B44DF8C1129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E64B3AF8-498E-4CBA-8857-BCBD8CF8E9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F253D890-4835-4249-A5FD-FCF9624A1E2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16CBE835-242F-4765-B4CB-E8BB83CD00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Arial" panose="020B0604020202020204" pitchFamily="34" charset="0"/>
              </a:defRPr>
            </a:lvl1pPr>
          </a:lstStyle>
          <a:p>
            <a:fld id="{B0D6B29D-FDF6-4F6D-A385-F273E21E49E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D74BDB5-28FE-41B7-BD88-35E3518EC36E}"/>
              </a:ext>
            </a:extLst>
          </p:cNvPr>
          <p:cNvGrpSpPr>
            <a:grpSpLocks/>
          </p:cNvGrpSpPr>
          <p:nvPr/>
        </p:nvGrpSpPr>
        <p:grpSpPr bwMode="auto">
          <a:xfrm>
            <a:off x="4365625" y="1951038"/>
            <a:ext cx="4770438" cy="5062537"/>
            <a:chOff x="2750" y="1229"/>
            <a:chExt cx="3005" cy="3189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726A4DAF-3A3C-43EA-BC84-D53FEF1549D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500000" flipH="1">
              <a:off x="4453" y="3780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CEC4A503-D181-47B8-AF55-83AB74B2B58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711" y="3319"/>
              <a:ext cx="858" cy="852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B3AD7D70-B895-4416-8A7C-AE22151B9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7" y="2612"/>
              <a:ext cx="808" cy="808"/>
            </a:xfrm>
            <a:prstGeom prst="diamond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5168B5FC-1A52-4608-9CCC-57C413072D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100000">
              <a:off x="2750" y="3164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DCC8C3BB-2DB6-44C9-AE23-13688857E7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100000" flipH="1">
              <a:off x="3721" y="2495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grpSp>
          <p:nvGrpSpPr>
            <p:cNvPr id="10" name="Group 8">
              <a:extLst>
                <a:ext uri="{FF2B5EF4-FFF2-40B4-BE49-F238E27FC236}">
                  <a16:creationId xmlns:a16="http://schemas.microsoft.com/office/drawing/2014/main" id="{6D3C5DC0-D790-4A04-812F-86AAC32EBE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4" y="2184"/>
              <a:ext cx="402" cy="1198"/>
              <a:chOff x="4384" y="2184"/>
              <a:chExt cx="402" cy="1198"/>
            </a:xfrm>
          </p:grpSpPr>
          <p:sp>
            <p:nvSpPr>
              <p:cNvPr id="12" name="Line 9">
                <a:extLst>
                  <a:ext uri="{FF2B5EF4-FFF2-40B4-BE49-F238E27FC236}">
                    <a16:creationId xmlns:a16="http://schemas.microsoft.com/office/drawing/2014/main" id="{B49D638B-320D-4A7B-983F-2AA80D9F04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4" y="2194"/>
                <a:ext cx="0" cy="784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0">
                <a:extLst>
                  <a:ext uri="{FF2B5EF4-FFF2-40B4-BE49-F238E27FC236}">
                    <a16:creationId xmlns:a16="http://schemas.microsoft.com/office/drawing/2014/main" id="{76DB178E-E605-4832-8777-20D1C7D0D6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88" y="2582"/>
                <a:ext cx="0" cy="80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1">
                <a:extLst>
                  <a:ext uri="{FF2B5EF4-FFF2-40B4-BE49-F238E27FC236}">
                    <a16:creationId xmlns:a16="http://schemas.microsoft.com/office/drawing/2014/main" id="{E18BE1F1-9A9A-49CA-B4F3-090D7D8398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8" y="2980"/>
                <a:ext cx="398" cy="39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2">
                <a:extLst>
                  <a:ext uri="{FF2B5EF4-FFF2-40B4-BE49-F238E27FC236}">
                    <a16:creationId xmlns:a16="http://schemas.microsoft.com/office/drawing/2014/main" id="{6E629479-CB7A-48CB-92D5-D582C7E04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4" y="2184"/>
                <a:ext cx="402" cy="40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" name="AutoShape 13">
              <a:extLst>
                <a:ext uri="{FF2B5EF4-FFF2-40B4-BE49-F238E27FC236}">
                  <a16:creationId xmlns:a16="http://schemas.microsoft.com/office/drawing/2014/main" id="{BEF72F9A-8FD1-4E8D-B5A5-8D2F0F70F1B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">
              <a:off x="4388" y="1229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41BC09-89B2-4E83-997D-C5E45122A2D4}"/>
              </a:ext>
            </a:extLst>
          </p:cNvPr>
          <p:cNvGrpSpPr>
            <a:grpSpLocks/>
          </p:cNvGrpSpPr>
          <p:nvPr/>
        </p:nvGrpSpPr>
        <p:grpSpPr bwMode="auto">
          <a:xfrm>
            <a:off x="3344863" y="2457450"/>
            <a:ext cx="5449887" cy="4497388"/>
            <a:chOff x="2107" y="1548"/>
            <a:chExt cx="3433" cy="2833"/>
          </a:xfrm>
        </p:grpSpPr>
        <p:sp>
          <p:nvSpPr>
            <p:cNvPr id="17" name="AutoShape 16">
              <a:extLst>
                <a:ext uri="{FF2B5EF4-FFF2-40B4-BE49-F238E27FC236}">
                  <a16:creationId xmlns:a16="http://schemas.microsoft.com/office/drawing/2014/main" id="{021EF19C-FC9C-47CB-AFAC-D0AB35961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" y="2114"/>
              <a:ext cx="808" cy="808"/>
            </a:xfrm>
            <a:prstGeom prst="diamond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FC7BCAD-13EC-4DCA-98A9-AFAEC4C0F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935"/>
              <a:ext cx="403" cy="1192"/>
            </a:xfrm>
            <a:custGeom>
              <a:avLst/>
              <a:gdLst>
                <a:gd name="T0" fmla="*/ 399 w 403"/>
                <a:gd name="T1" fmla="*/ 0 h 1192"/>
                <a:gd name="T2" fmla="*/ 0 w 403"/>
                <a:gd name="T3" fmla="*/ 399 h 1192"/>
                <a:gd name="T4" fmla="*/ 0 w 403"/>
                <a:gd name="T5" fmla="*/ 1191 h 1192"/>
                <a:gd name="T6" fmla="*/ 402 w 403"/>
                <a:gd name="T7" fmla="*/ 789 h 1192"/>
                <a:gd name="T8" fmla="*/ 399 w 403"/>
                <a:gd name="T9" fmla="*/ 0 h 1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1192">
                  <a:moveTo>
                    <a:pt x="399" y="0"/>
                  </a:moveTo>
                  <a:lnTo>
                    <a:pt x="0" y="399"/>
                  </a:lnTo>
                  <a:lnTo>
                    <a:pt x="0" y="1191"/>
                  </a:lnTo>
                  <a:lnTo>
                    <a:pt x="402" y="789"/>
                  </a:lnTo>
                  <a:lnTo>
                    <a:pt x="399" y="0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8">
              <a:extLst>
                <a:ext uri="{FF2B5EF4-FFF2-40B4-BE49-F238E27FC236}">
                  <a16:creationId xmlns:a16="http://schemas.microsoft.com/office/drawing/2014/main" id="{1A103FD8-6AAA-41CF-A164-03A7F5A290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">
              <a:off x="2527" y="2630"/>
              <a:ext cx="1254" cy="1254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20" name="AutoShape 19">
              <a:extLst>
                <a:ext uri="{FF2B5EF4-FFF2-40B4-BE49-F238E27FC236}">
                  <a16:creationId xmlns:a16="http://schemas.microsoft.com/office/drawing/2014/main" id="{487A7D37-7C67-4CDB-AA0A-19DE0474EA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500000" flipH="1">
              <a:off x="3812" y="3813"/>
              <a:ext cx="568" cy="56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21" name="AutoShape 20">
              <a:extLst>
                <a:ext uri="{FF2B5EF4-FFF2-40B4-BE49-F238E27FC236}">
                  <a16:creationId xmlns:a16="http://schemas.microsoft.com/office/drawing/2014/main" id="{A440EE16-0444-433B-8FFA-CC63CB4B376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423" y="2927"/>
              <a:ext cx="858" cy="852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22" name="AutoShape 21">
              <a:extLst>
                <a:ext uri="{FF2B5EF4-FFF2-40B4-BE49-F238E27FC236}">
                  <a16:creationId xmlns:a16="http://schemas.microsoft.com/office/drawing/2014/main" id="{035E3061-356A-4D77-837B-F72C8D762B0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107" y="1548"/>
              <a:ext cx="1254" cy="1254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23" name="AutoShape 22">
              <a:extLst>
                <a:ext uri="{FF2B5EF4-FFF2-40B4-BE49-F238E27FC236}">
                  <a16:creationId xmlns:a16="http://schemas.microsoft.com/office/drawing/2014/main" id="{5A7B316A-1301-466C-8457-31AEFAA86B2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100000" flipH="1">
              <a:off x="3410" y="2702"/>
              <a:ext cx="568" cy="56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BA1583A6-2623-4A4A-93BF-6069BDE13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5181600"/>
            <a:ext cx="2555875" cy="381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z="2400">
              <a:latin typeface="Arial" panose="020B0604020202020204" pitchFamily="34" charset="0"/>
            </a:endParaRP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"/>
            <a:ext cx="7772400" cy="2438400"/>
          </a:xfrm>
        </p:spPr>
        <p:txBody>
          <a:bodyPr anchor="b"/>
          <a:lstStyle>
            <a:lvl1pPr>
              <a:lnSpc>
                <a:spcPct val="100000"/>
              </a:lnSpc>
              <a:defRPr sz="66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noProof="0"/>
              <a:t>Заголовок </a:t>
            </a:r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876800" y="4611688"/>
            <a:ext cx="4259263" cy="500062"/>
          </a:xfr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1440" tIns="0" rIns="91440" bIns="0" anchor="b">
            <a:spAutoFit/>
          </a:bodyPr>
          <a:lstStyle>
            <a:lvl1pPr marL="0" indent="0">
              <a:spcBef>
                <a:spcPct val="0"/>
              </a:spcBef>
              <a:buClrTx/>
              <a:buSzTx/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/>
              <a:t>Подзаголовок</a:t>
            </a:r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526BF806-6240-4ADA-A16E-5DD26F1182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F69BAA85-15FC-470C-A1FF-DE7FE9D36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E6BC250B-4B92-4CC5-8A13-6C7A8A2A4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46C31-3CAA-4E15-A2D9-68ED0634F46A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05232131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E68A43F-06EC-404F-B050-23AE80BC5F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2DB667-4A7B-4182-8E92-48111DC92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CD22B22-BE93-4729-80D4-1F414E6631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FF9D5-FDCB-42C4-A30C-6DA174F72016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5243190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5263" y="315913"/>
            <a:ext cx="1955800" cy="5594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4688" y="315913"/>
            <a:ext cx="5718175" cy="5594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C8B396C-59C3-405D-9CA3-2C012CAA73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E24A327-9F43-4CB5-9C4D-7DCC8455AA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83D9591-9DBF-4661-B1A7-1A14461FB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1DE67C-50D0-4FC8-A24D-FE36CA0E96D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6105819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F895DA-F325-4D7C-A264-BC026B6EA3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F012E2-EBF8-4E3B-B22B-5ECA23FAAC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6B83F4-4C29-4433-BE88-BBAD1D1371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459EA-1528-4B09-8E68-B5CFB9296D06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8676804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2C88C0-A155-4A0D-B8F9-498461172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191B93-0CCD-497D-8C8B-74EB0766AC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D15DE8-1B94-450E-873E-B227D2C4B6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AE1A16-E2E9-4E02-ACCB-24C3146A2849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2080140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B49D3A-143D-410F-91F2-1B30491B4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C44161-EC5A-4E6B-AFDD-6D93EB1E47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11034A-D2A3-42DF-BE39-34EF28082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F769DC-9135-4D8B-8422-0026B8CA2FE4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5888951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B55297-037A-4CC7-A8D0-85D4FBB98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BC4A41-60E3-4C25-A908-11B4A7FD07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470269-46B6-4C39-A0B4-C23D3A85E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57008C-9ED5-4E8D-A88E-566F12963CC5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06824618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530E422-C026-494F-93F2-B340AF6276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6910D3-7A1D-4DA7-94A3-47FCF8043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36ED2A7-7EC7-4028-BE83-0F4D4F4FDB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22DF9-EF42-4C60-AA5A-09DE06C00D37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224859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4B8052A-0311-4B20-A324-F00F93475A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425C864-E522-4728-9CF0-C077DFB4EC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F57A49B-37ED-4BD8-92C5-3C580B170D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86A2F-600C-48E4-87B8-33CDCD435193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6669767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0FE41F-4744-4785-85DB-D97FB937F3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A249795-AEE0-403C-BE46-57CB28467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D4DA10-2CE8-4DAB-A71B-26B53190B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83225-AEF0-4AAF-BDD3-87F5C072F22F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5834988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8A4FBF-6FDC-4432-AB63-368BDD8C24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0F12A1-522C-42AE-B5C5-991E8DA51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83A265-E998-40E9-B673-8EDCDADBB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9AAA07-ABA1-4EA4-AE90-29C4A91B4E2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83818767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AF7A40-62E2-4200-BDF7-9683EF69AC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D314EB6-C261-456A-BA17-9D9415F8B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0FDA6D1-498C-4BBD-94DB-F0403AA5A1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9F37C-1E35-4B8E-A28B-CC8B2EF59F5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6647342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6A4B6D-7DD7-48B8-8376-81CE72F791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E8A799-0063-49D5-AB72-6C27765D18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BE0C10-AFC2-40AA-A66F-5BAFEB8E1F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600A8-1692-4167-8E30-8C9D663B50FF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7447647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FECAF1-7084-4BDF-9910-89D0CC0D3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D11188-8E72-481E-8383-3AB9C879E0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91C7FF-B5C7-4B8B-8859-215B4705DD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45ABD-808F-4020-82A9-2A1AB4D6DABF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389601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B0FAD3-FC96-4124-8A4B-3E86DA2530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AB4EC1-D4D5-4AD1-8D06-8AAFC5F24C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F2F893-4ECB-4543-9B7B-BF3770CA97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8C5A65-2113-4C03-AAAD-77CB13290877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4026380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EE0C0A-2604-446F-8497-B8C62FF341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5C8DE-7AF1-4DF3-A1D3-F9F7BB4140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49A1CA-464A-465B-99F5-9CA0094D0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D29F0-793B-4715-924E-03409147A936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4057263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340CF18-EEED-4432-95E9-A93399F0D4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1B00B01-A190-4A1D-A8A7-A4727BD4B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CAE9535-FA01-4E7E-B46B-6FDE876E4C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A4DD72-8225-48C1-9CD7-F05B22883053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6039097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68F2E9A-C150-45BA-A84F-C744F2E21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F31EC6-9174-44EB-A2FE-7D8167551E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D49479A-5090-4E8A-8308-D51500F32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E488E-7BF5-43B4-B305-2D3A2C34B12B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430086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4688" y="1795463"/>
            <a:ext cx="38369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64075" y="1795463"/>
            <a:ext cx="38369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A26839-6FC8-4B6A-B6F8-786FCF840E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EABBA8-E4E5-453C-A4F2-C50D2D137E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B7D4222-BA44-46C5-AE44-7C11F57BBA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D28DFB-FB89-446F-AA8A-32BC8107009F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1561980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CEDB364-C73F-4619-AAAA-A1E3FA035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CE1F132-BE28-43E5-B158-7E4C3063E5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56A8EBD-D132-4FB2-A91F-998EE288E8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19B12E-0125-4222-9DBC-DC6F014A43E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6783459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85E83C-56AA-4E97-AE75-B4A592534E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4D0E86B-E14C-45FF-8163-77EF28F8D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1F0578E-C1F5-48CD-BD68-6AFB431542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D1DAD6-5697-473F-A16A-C0200D48B426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13734430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57F97C5-6772-4F6C-AF5E-47455F6D65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15457DE-6191-48B4-BAAC-C2C530F675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1E04C80-BC59-4DB5-A9A9-D26C8A2620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BF09E-2523-45DC-9BED-397C95E93F65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3898948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F50893-43C9-4623-A238-06B82567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801037-D3BB-499E-B4F9-5ED959258A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78F48FC-7B10-4FB3-8E3F-D5D4269B7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8FA17A-777B-4EC4-9FC6-C49D82584E3D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0663399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625CF0-C89D-44D3-B3C8-4DF4F3B6F8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312DD6-5E24-4482-A614-2B314047B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04551B-C83A-4D73-9255-0B19843D86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4569D7-CECA-4FA3-BA2C-9444F01AAB7C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3011670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slideLayout" Target="../slideLayouts/slideLayout24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slideLayout" Target="../slideLayouts/slideLayout23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Relationship Id="rId14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>
            <a:extLst>
              <a:ext uri="{FF2B5EF4-FFF2-40B4-BE49-F238E27FC236}">
                <a16:creationId xmlns:a16="http://schemas.microsoft.com/office/drawing/2014/main" id="{A9723F1D-397D-48BF-B1E5-B2A537F7C208}"/>
              </a:ext>
            </a:extLst>
          </p:cNvPr>
          <p:cNvSpPr>
            <a:spLocks noChangeArrowheads="1"/>
          </p:cNvSpPr>
          <p:nvPr/>
        </p:nvSpPr>
        <p:spPr bwMode="auto">
          <a:xfrm rot="6480000" flipH="1">
            <a:off x="730250" y="1489075"/>
            <a:ext cx="901700" cy="901700"/>
          </a:xfrm>
          <a:prstGeom prst="rtTriangle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defRPr/>
            </a:pPr>
            <a:endParaRPr lang="uk-UA" altLang="uk-UA" sz="2400">
              <a:latin typeface="Arial" panose="020B060402020202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A6A0FA-75F2-4993-9A65-FEA0519D0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06500" y="315913"/>
            <a:ext cx="70866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51D45E-4827-4529-802C-2679D3B066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795463"/>
            <a:ext cx="78263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C8C14EF-E69D-401D-8EF0-74A9E94830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145213"/>
            <a:ext cx="1371600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5D0405C2-AD0B-484D-9F0F-BDC1A2E3FF6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76400" y="64008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02723E00-2066-43F1-B3F0-8CF767CFDA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71600" y="6477000"/>
            <a:ext cx="3048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Arial" panose="020B0604020202020204" pitchFamily="34" charset="0"/>
              </a:defRPr>
            </a:lvl1pPr>
          </a:lstStyle>
          <a:p>
            <a:fld id="{55D5043F-E8BA-46C0-959F-4F18FE4A0F97}" type="slidenum">
              <a:rPr lang="ru-RU" altLang="uk-UA"/>
              <a:pPr/>
              <a:t>‹#›</a:t>
            </a:fld>
            <a:endParaRPr lang="ru-RU" altLang="uk-UA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94716590-8651-4135-A31F-1C0A6ADD4EE2}"/>
              </a:ext>
            </a:extLst>
          </p:cNvPr>
          <p:cNvGrpSpPr>
            <a:grpSpLocks/>
          </p:cNvGrpSpPr>
          <p:nvPr/>
        </p:nvGrpSpPr>
        <p:grpSpPr bwMode="auto">
          <a:xfrm>
            <a:off x="4365625" y="1951038"/>
            <a:ext cx="4770438" cy="5062537"/>
            <a:chOff x="2750" y="1229"/>
            <a:chExt cx="3005" cy="3189"/>
          </a:xfrm>
        </p:grpSpPr>
        <p:sp>
          <p:nvSpPr>
            <p:cNvPr id="1033" name="AutoShape 9">
              <a:extLst>
                <a:ext uri="{FF2B5EF4-FFF2-40B4-BE49-F238E27FC236}">
                  <a16:creationId xmlns:a16="http://schemas.microsoft.com/office/drawing/2014/main" id="{E1DC02F2-970D-46E8-9AC9-A43AB3E726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500000" flipH="1">
              <a:off x="4453" y="3780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1034" name="AutoShape 10">
              <a:extLst>
                <a:ext uri="{FF2B5EF4-FFF2-40B4-BE49-F238E27FC236}">
                  <a16:creationId xmlns:a16="http://schemas.microsoft.com/office/drawing/2014/main" id="{0DF8D553-BE0B-4128-A57E-6B9805BBF44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711" y="3319"/>
              <a:ext cx="858" cy="852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1035" name="AutoShape 11">
              <a:extLst>
                <a:ext uri="{FF2B5EF4-FFF2-40B4-BE49-F238E27FC236}">
                  <a16:creationId xmlns:a16="http://schemas.microsoft.com/office/drawing/2014/main" id="{62DB5530-228B-4B93-ACCB-608F76F37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7" y="2612"/>
              <a:ext cx="808" cy="808"/>
            </a:xfrm>
            <a:prstGeom prst="diamond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1036" name="AutoShape 12">
              <a:extLst>
                <a:ext uri="{FF2B5EF4-FFF2-40B4-BE49-F238E27FC236}">
                  <a16:creationId xmlns:a16="http://schemas.microsoft.com/office/drawing/2014/main" id="{64D9A7DF-A58B-4347-9DD3-44B6BBE64E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100000">
              <a:off x="2750" y="3164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sp>
          <p:nvSpPr>
            <p:cNvPr id="1037" name="AutoShape 13">
              <a:extLst>
                <a:ext uri="{FF2B5EF4-FFF2-40B4-BE49-F238E27FC236}">
                  <a16:creationId xmlns:a16="http://schemas.microsoft.com/office/drawing/2014/main" id="{2D8CA456-3BE8-42DE-AD7D-315A371CE6A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100000" flipH="1">
              <a:off x="3721" y="2495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  <p:grpSp>
          <p:nvGrpSpPr>
            <p:cNvPr id="1038" name="Group 14">
              <a:extLst>
                <a:ext uri="{FF2B5EF4-FFF2-40B4-BE49-F238E27FC236}">
                  <a16:creationId xmlns:a16="http://schemas.microsoft.com/office/drawing/2014/main" id="{50F3E126-0B22-4AE4-BFF7-23E297A263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4" y="2184"/>
              <a:ext cx="402" cy="1198"/>
              <a:chOff x="4384" y="2184"/>
              <a:chExt cx="402" cy="1198"/>
            </a:xfrm>
          </p:grpSpPr>
          <p:sp>
            <p:nvSpPr>
              <p:cNvPr id="1040" name="Line 15">
                <a:extLst>
                  <a:ext uri="{FF2B5EF4-FFF2-40B4-BE49-F238E27FC236}">
                    <a16:creationId xmlns:a16="http://schemas.microsoft.com/office/drawing/2014/main" id="{8ACD4D73-D1E1-4B26-B064-2A5A25FDF7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4" y="2194"/>
                <a:ext cx="0" cy="784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Line 16">
                <a:extLst>
                  <a:ext uri="{FF2B5EF4-FFF2-40B4-BE49-F238E27FC236}">
                    <a16:creationId xmlns:a16="http://schemas.microsoft.com/office/drawing/2014/main" id="{58C75F9F-6789-4DA8-9B94-12246B753E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88" y="2582"/>
                <a:ext cx="0" cy="80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Line 17">
                <a:extLst>
                  <a:ext uri="{FF2B5EF4-FFF2-40B4-BE49-F238E27FC236}">
                    <a16:creationId xmlns:a16="http://schemas.microsoft.com/office/drawing/2014/main" id="{81D93F65-A211-4B4A-B997-AAFFCA1C37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8" y="2980"/>
                <a:ext cx="398" cy="39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Line 18">
                <a:extLst>
                  <a:ext uri="{FF2B5EF4-FFF2-40B4-BE49-F238E27FC236}">
                    <a16:creationId xmlns:a16="http://schemas.microsoft.com/office/drawing/2014/main" id="{76C036A4-7325-42BB-AC13-C9C139593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4" y="2184"/>
                <a:ext cx="402" cy="40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9" name="AutoShape 19">
              <a:extLst>
                <a:ext uri="{FF2B5EF4-FFF2-40B4-BE49-F238E27FC236}">
                  <a16:creationId xmlns:a16="http://schemas.microsoft.com/office/drawing/2014/main" id="{A1D1FDB2-6187-4180-B569-86442D3CA82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00000">
              <a:off x="4388" y="1229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 eaLnBrk="0" hangingPunct="0"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uk-UA" altLang="uk-UA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/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bg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u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u"/>
        <a:defRPr sz="2000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CCE91B3-0F10-4897-9F2C-9BB1F10CA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B7B8FBE-BD5A-4925-9AB6-0F06C7EA4A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AE0B7FA-F6E3-44A4-B807-FD8D6E44B5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E0382F92-5C28-4B10-9E3E-FFA3D5B508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541E5885-DAF2-4218-B4BA-2CB408B959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Arial" panose="020B0604020202020204" pitchFamily="34" charset="0"/>
              </a:defRPr>
            </a:lvl1pPr>
          </a:lstStyle>
          <a:p>
            <a:fld id="{05F8046E-A5C4-4045-BD17-ADE40DA4B7D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18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18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 /><Relationship Id="rId2" Type="http://schemas.openxmlformats.org/officeDocument/2006/relationships/slideLayout" Target="../slideLayouts/slideLayout12.xml" /><Relationship Id="rId1" Type="http://schemas.openxmlformats.org/officeDocument/2006/relationships/vmlDrawing" Target="../drawings/vmlDrawing5.vml" /><Relationship Id="rId4" Type="http://schemas.openxmlformats.org/officeDocument/2006/relationships/image" Target="../media/image10.wmf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 /><Relationship Id="rId2" Type="http://schemas.openxmlformats.org/officeDocument/2006/relationships/slideLayout" Target="../slideLayouts/slideLayout24.xml" /><Relationship Id="rId1" Type="http://schemas.openxmlformats.org/officeDocument/2006/relationships/vmlDrawing" Target="../drawings/vmlDrawing6.vml" /><Relationship Id="rId6" Type="http://schemas.openxmlformats.org/officeDocument/2006/relationships/image" Target="../media/image11.wmf" /><Relationship Id="rId5" Type="http://schemas.openxmlformats.org/officeDocument/2006/relationships/oleObject" Target="../embeddings/oleObject11.bin" /><Relationship Id="rId4" Type="http://schemas.openxmlformats.org/officeDocument/2006/relationships/image" Target="../media/image12.png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 /><Relationship Id="rId1" Type="http://schemas.openxmlformats.org/officeDocument/2006/relationships/slideLayout" Target="../slideLayouts/slideLayout1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 /><Relationship Id="rId2" Type="http://schemas.openxmlformats.org/officeDocument/2006/relationships/image" Target="../media/image14.png" /><Relationship Id="rId1" Type="http://schemas.openxmlformats.org/officeDocument/2006/relationships/slideLayout" Target="../slideLayouts/slideLayout17.xml" /><Relationship Id="rId4" Type="http://schemas.openxmlformats.org/officeDocument/2006/relationships/audio" Target="../media/audio9.wav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 /><Relationship Id="rId7" Type="http://schemas.openxmlformats.org/officeDocument/2006/relationships/image" Target="../media/image15.wmf" /><Relationship Id="rId2" Type="http://schemas.openxmlformats.org/officeDocument/2006/relationships/slideLayout" Target="../slideLayouts/slideLayout17.xml" /><Relationship Id="rId1" Type="http://schemas.openxmlformats.org/officeDocument/2006/relationships/vmlDrawing" Target="../drawings/vmlDrawing7.vml" /><Relationship Id="rId6" Type="http://schemas.openxmlformats.org/officeDocument/2006/relationships/oleObject" Target="../embeddings/oleObject12.bin" /><Relationship Id="rId5" Type="http://schemas.openxmlformats.org/officeDocument/2006/relationships/image" Target="../media/image16.png" /><Relationship Id="rId4" Type="http://schemas.openxmlformats.org/officeDocument/2006/relationships/audio" Target="../media/audio11.wav" 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 /><Relationship Id="rId3" Type="http://schemas.openxmlformats.org/officeDocument/2006/relationships/audio" Target="../media/audio12.wav" /><Relationship Id="rId7" Type="http://schemas.openxmlformats.org/officeDocument/2006/relationships/image" Target="../media/image17.wmf" /><Relationship Id="rId2" Type="http://schemas.openxmlformats.org/officeDocument/2006/relationships/slideLayout" Target="../slideLayouts/slideLayout13.xml" /><Relationship Id="rId1" Type="http://schemas.openxmlformats.org/officeDocument/2006/relationships/vmlDrawing" Target="../drawings/vmlDrawing8.vml" /><Relationship Id="rId6" Type="http://schemas.openxmlformats.org/officeDocument/2006/relationships/oleObject" Target="../embeddings/oleObject13.bin" /><Relationship Id="rId5" Type="http://schemas.openxmlformats.org/officeDocument/2006/relationships/image" Target="../media/image19.png" /><Relationship Id="rId4" Type="http://schemas.openxmlformats.org/officeDocument/2006/relationships/audio" Target="../media/audio10.wav" /><Relationship Id="rId9" Type="http://schemas.openxmlformats.org/officeDocument/2006/relationships/image" Target="../media/image18.wmf" 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 /><Relationship Id="rId3" Type="http://schemas.openxmlformats.org/officeDocument/2006/relationships/audio" Target="../media/audio3.wav" /><Relationship Id="rId7" Type="http://schemas.openxmlformats.org/officeDocument/2006/relationships/audio" Target="../media/audio8.wav" /><Relationship Id="rId12" Type="http://schemas.openxmlformats.org/officeDocument/2006/relationships/image" Target="../media/image21.wmf" /><Relationship Id="rId2" Type="http://schemas.openxmlformats.org/officeDocument/2006/relationships/slideLayout" Target="../slideLayouts/slideLayout17.xml" /><Relationship Id="rId1" Type="http://schemas.openxmlformats.org/officeDocument/2006/relationships/vmlDrawing" Target="../drawings/vmlDrawing9.vml" /><Relationship Id="rId6" Type="http://schemas.openxmlformats.org/officeDocument/2006/relationships/audio" Target="../media/audio11.wav" /><Relationship Id="rId11" Type="http://schemas.openxmlformats.org/officeDocument/2006/relationships/oleObject" Target="../embeddings/oleObject16.bin" /><Relationship Id="rId5" Type="http://schemas.openxmlformats.org/officeDocument/2006/relationships/audio" Target="../media/audio12.wav" /><Relationship Id="rId10" Type="http://schemas.openxmlformats.org/officeDocument/2006/relationships/image" Target="../media/image22.png" /><Relationship Id="rId4" Type="http://schemas.openxmlformats.org/officeDocument/2006/relationships/audio" Target="../media/audio9.wav" /><Relationship Id="rId9" Type="http://schemas.openxmlformats.org/officeDocument/2006/relationships/image" Target="../media/image20.wmf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8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8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slideLayout" Target="../slideLayouts/slideLayout13.xml" /><Relationship Id="rId1" Type="http://schemas.openxmlformats.org/officeDocument/2006/relationships/vmlDrawing" Target="../drawings/vmlDrawing1.vml" /><Relationship Id="rId6" Type="http://schemas.openxmlformats.org/officeDocument/2006/relationships/image" Target="../media/image3.wmf" /><Relationship Id="rId5" Type="http://schemas.openxmlformats.org/officeDocument/2006/relationships/oleObject" Target="../embeddings/oleObject1.bin" /><Relationship Id="rId4" Type="http://schemas.openxmlformats.org/officeDocument/2006/relationships/image" Target="../media/image4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slideLayout" Target="../slideLayouts/slideLayout13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3.wmf" /><Relationship Id="rId5" Type="http://schemas.openxmlformats.org/officeDocument/2006/relationships/oleObject" Target="../embeddings/oleObject2.bin" /><Relationship Id="rId4" Type="http://schemas.openxmlformats.org/officeDocument/2006/relationships/image" Target="../media/image4.png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 /><Relationship Id="rId13" Type="http://schemas.openxmlformats.org/officeDocument/2006/relationships/image" Target="../media/image5.wmf" /><Relationship Id="rId3" Type="http://schemas.openxmlformats.org/officeDocument/2006/relationships/audio" Target="../media/audio1.wav" /><Relationship Id="rId7" Type="http://schemas.openxmlformats.org/officeDocument/2006/relationships/audio" Target="../media/audio5.wav" /><Relationship Id="rId12" Type="http://schemas.openxmlformats.org/officeDocument/2006/relationships/oleObject" Target="../embeddings/oleObject4.bin" /><Relationship Id="rId2" Type="http://schemas.openxmlformats.org/officeDocument/2006/relationships/slideLayout" Target="../slideLayouts/slideLayout17.xml" /><Relationship Id="rId1" Type="http://schemas.openxmlformats.org/officeDocument/2006/relationships/vmlDrawing" Target="../drawings/vmlDrawing3.vml" /><Relationship Id="rId6" Type="http://schemas.openxmlformats.org/officeDocument/2006/relationships/audio" Target="../media/audio4.wav" /><Relationship Id="rId11" Type="http://schemas.openxmlformats.org/officeDocument/2006/relationships/image" Target="../media/image3.wmf" /><Relationship Id="rId5" Type="http://schemas.openxmlformats.org/officeDocument/2006/relationships/audio" Target="../media/audio3.wav" /><Relationship Id="rId15" Type="http://schemas.openxmlformats.org/officeDocument/2006/relationships/image" Target="../media/image6.wmf" /><Relationship Id="rId10" Type="http://schemas.openxmlformats.org/officeDocument/2006/relationships/oleObject" Target="../embeddings/oleObject3.bin" /><Relationship Id="rId4" Type="http://schemas.openxmlformats.org/officeDocument/2006/relationships/audio" Target="../media/audio2.wav" /><Relationship Id="rId9" Type="http://schemas.openxmlformats.org/officeDocument/2006/relationships/image" Target="../media/image4.png" /><Relationship Id="rId14" Type="http://schemas.openxmlformats.org/officeDocument/2006/relationships/oleObject" Target="../embeddings/oleObject5.bin" 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 /><Relationship Id="rId13" Type="http://schemas.openxmlformats.org/officeDocument/2006/relationships/image" Target="../media/image8.wmf" /><Relationship Id="rId3" Type="http://schemas.openxmlformats.org/officeDocument/2006/relationships/audio" Target="../media/audio3.wav" /><Relationship Id="rId7" Type="http://schemas.openxmlformats.org/officeDocument/2006/relationships/image" Target="../media/image4.png" /><Relationship Id="rId12" Type="http://schemas.openxmlformats.org/officeDocument/2006/relationships/oleObject" Target="../embeddings/oleObject8.bin" /><Relationship Id="rId2" Type="http://schemas.openxmlformats.org/officeDocument/2006/relationships/slideLayout" Target="../slideLayouts/slideLayout17.xml" /><Relationship Id="rId1" Type="http://schemas.openxmlformats.org/officeDocument/2006/relationships/vmlDrawing" Target="../drawings/vmlDrawing4.vml" /><Relationship Id="rId6" Type="http://schemas.openxmlformats.org/officeDocument/2006/relationships/audio" Target="../media/audio7.wav" /><Relationship Id="rId11" Type="http://schemas.openxmlformats.org/officeDocument/2006/relationships/image" Target="../media/image7.wmf" /><Relationship Id="rId5" Type="http://schemas.openxmlformats.org/officeDocument/2006/relationships/audio" Target="../media/audio2.wav" /><Relationship Id="rId10" Type="http://schemas.openxmlformats.org/officeDocument/2006/relationships/oleObject" Target="../embeddings/oleObject7.bin" /><Relationship Id="rId4" Type="http://schemas.openxmlformats.org/officeDocument/2006/relationships/audio" Target="../media/audio1.wav" /><Relationship Id="rId9" Type="http://schemas.openxmlformats.org/officeDocument/2006/relationships/image" Target="../media/image3.w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736BA29B-D65B-4D84-8692-D5A3BACBC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0480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0" lang="uk-UA" altLang="uk-UA" sz="16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2D0769C7-B6C1-4C94-B26B-AD5587FEDF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981200"/>
          </a:xfrm>
        </p:spPr>
        <p:txBody>
          <a:bodyPr/>
          <a:lstStyle/>
          <a:p>
            <a:pPr algn="ctr" eaLnBrk="1" hangingPunct="1"/>
            <a:br>
              <a:rPr lang="uk-UA" altLang="uk-UA" sz="4000" b="1" u="sng">
                <a:solidFill>
                  <a:schemeClr val="bg2"/>
                </a:solidFill>
                <a:latin typeface="Arial Unicode MS" panose="020B0604020202020204" pitchFamily="34" charset="-128"/>
              </a:rPr>
            </a:br>
            <a:r>
              <a:rPr lang="uk-UA" altLang="uk-UA" sz="4800" u="sng">
                <a:solidFill>
                  <a:srgbClr val="0000FF"/>
                </a:solidFill>
                <a:latin typeface="Monotype Corsiva" panose="03010101010201010101" pitchFamily="66" charset="0"/>
              </a:rPr>
              <a:t>Перпендикулярність прямих і площин у просторі.</a:t>
            </a:r>
            <a:r>
              <a:rPr lang="uk-UA" altLang="uk-UA" sz="4400">
                <a:latin typeface="Monotype Corsiva" panose="03010101010201010101" pitchFamily="66" charset="0"/>
              </a:rPr>
              <a:t>  </a:t>
            </a:r>
            <a:endParaRPr lang="ru-RU" altLang="uk-UA" sz="4400">
              <a:latin typeface="Monotype Corsiva" panose="03010101010201010101" pitchFamily="66" charset="0"/>
            </a:endParaRPr>
          </a:p>
        </p:txBody>
      </p:sp>
      <p:sp>
        <p:nvSpPr>
          <p:cNvPr id="5124" name="Text Box 7">
            <a:extLst>
              <a:ext uri="{FF2B5EF4-FFF2-40B4-BE49-F238E27FC236}">
                <a16:creationId xmlns:a16="http://schemas.microsoft.com/office/drawing/2014/main" id="{8136B0CC-DDC6-43F6-A686-03BC2F450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267200"/>
            <a:ext cx="5791200" cy="3968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uk-UA" altLang="uk-UA" sz="2000">
                <a:latin typeface="Arial Narrow" panose="020B0606020202030204" pitchFamily="34" charset="0"/>
              </a:rPr>
              <a:t>Узагальнення і систематизації</a:t>
            </a:r>
            <a:r>
              <a:rPr lang="en-US" altLang="uk-UA" sz="2000">
                <a:latin typeface="Arial Narrow" panose="020B0606020202030204" pitchFamily="34" charset="0"/>
              </a:rPr>
              <a:t> </a:t>
            </a:r>
            <a:r>
              <a:rPr lang="uk-UA" altLang="uk-UA" sz="2000">
                <a:latin typeface="Arial Narrow" panose="020B0606020202030204" pitchFamily="34" charset="0"/>
              </a:rPr>
              <a:t>знань, умінь і навичок</a:t>
            </a:r>
            <a:endParaRPr lang="ru-RU" altLang="uk-UA" sz="200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EEEFBB35-FB47-450D-AB6F-23F76D094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534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800" b="1">
                <a:solidFill>
                  <a:srgbClr val="00007E"/>
                </a:solidFill>
                <a:latin typeface="Arial Narrow" panose="020B0606020202030204" pitchFamily="34" charset="0"/>
              </a:rPr>
              <a:t>Пригадайте </a:t>
            </a:r>
            <a:r>
              <a:rPr lang="ru-RU" altLang="uk-UA" sz="2800" b="1">
                <a:solidFill>
                  <a:schemeClr val="hlink"/>
                </a:solidFill>
                <a:latin typeface="Arial Narrow" panose="020B0606020202030204" pitchFamily="34" charset="0"/>
              </a:rPr>
              <a:t>властивості перпендикулярних прямих і  площини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2F9965DD-503F-45A3-92B4-B8A76447B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8763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400" b="1">
                <a:solidFill>
                  <a:srgbClr val="003399"/>
                </a:solidFill>
              </a:rPr>
              <a:t>Якщо площина перпендикулярна до однієї з двох паралельних прямих, то вона перпендикулярна і до другої прямої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7C7C0FFD-58A7-43D1-883C-A601F67EF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4724400" cy="343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1" name="Group 28">
            <a:extLst>
              <a:ext uri="{FF2B5EF4-FFF2-40B4-BE49-F238E27FC236}">
                <a16:creationId xmlns:a16="http://schemas.microsoft.com/office/drawing/2014/main" id="{59DFC60F-7CD9-4F52-9802-C4862F9F88B2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267200"/>
            <a:ext cx="609600" cy="457200"/>
            <a:chOff x="3024" y="2688"/>
            <a:chExt cx="384" cy="288"/>
          </a:xfrm>
        </p:grpSpPr>
        <p:sp>
          <p:nvSpPr>
            <p:cNvPr id="14342" name="Line 20">
              <a:extLst>
                <a:ext uri="{FF2B5EF4-FFF2-40B4-BE49-F238E27FC236}">
                  <a16:creationId xmlns:a16="http://schemas.microsoft.com/office/drawing/2014/main" id="{28860FFA-54CD-4E7D-A772-D4FCE0C76F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4" y="2736"/>
              <a:ext cx="144" cy="48"/>
            </a:xfrm>
            <a:prstGeom prst="line">
              <a:avLst/>
            </a:prstGeom>
            <a:noFill/>
            <a:ln w="28575">
              <a:solidFill>
                <a:srgbClr val="E35B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Line 21">
              <a:extLst>
                <a:ext uri="{FF2B5EF4-FFF2-40B4-BE49-F238E27FC236}">
                  <a16:creationId xmlns:a16="http://schemas.microsoft.com/office/drawing/2014/main" id="{E9DF5AA1-E63C-442D-9DFB-0A50EEE0E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784"/>
              <a:ext cx="0" cy="192"/>
            </a:xfrm>
            <a:prstGeom prst="line">
              <a:avLst/>
            </a:prstGeom>
            <a:noFill/>
            <a:ln w="28575">
              <a:solidFill>
                <a:srgbClr val="E35B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25">
              <a:extLst>
                <a:ext uri="{FF2B5EF4-FFF2-40B4-BE49-F238E27FC236}">
                  <a16:creationId xmlns:a16="http://schemas.microsoft.com/office/drawing/2014/main" id="{52775E76-0B9A-43BB-8CBC-66703FF334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2688"/>
              <a:ext cx="240" cy="96"/>
            </a:xfrm>
            <a:prstGeom prst="line">
              <a:avLst/>
            </a:prstGeom>
            <a:noFill/>
            <a:ln w="28575">
              <a:solidFill>
                <a:srgbClr val="E35B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Line 26">
              <a:extLst>
                <a:ext uri="{FF2B5EF4-FFF2-40B4-BE49-F238E27FC236}">
                  <a16:creationId xmlns:a16="http://schemas.microsoft.com/office/drawing/2014/main" id="{6CA9A117-0768-441F-8416-753F4F474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784"/>
              <a:ext cx="0" cy="192"/>
            </a:xfrm>
            <a:prstGeom prst="line">
              <a:avLst/>
            </a:prstGeom>
            <a:noFill/>
            <a:ln w="28575">
              <a:solidFill>
                <a:srgbClr val="E35B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ats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>
            <a:extLst>
              <a:ext uri="{FF2B5EF4-FFF2-40B4-BE49-F238E27FC236}">
                <a16:creationId xmlns:a16="http://schemas.microsoft.com/office/drawing/2014/main" id="{09AC86C5-2600-4698-980D-8C5A2D68C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400" b="1">
                <a:solidFill>
                  <a:srgbClr val="003399"/>
                </a:solidFill>
              </a:rPr>
              <a:t>Дв</a:t>
            </a:r>
            <a:r>
              <a:rPr lang="uk-UA" altLang="uk-UA" sz="2400" b="1">
                <a:solidFill>
                  <a:srgbClr val="003399"/>
                </a:solidFill>
              </a:rPr>
              <a:t>і</a:t>
            </a:r>
            <a:r>
              <a:rPr lang="ru-RU" altLang="uk-UA" sz="2400" b="1">
                <a:solidFill>
                  <a:srgbClr val="003399"/>
                </a:solidFill>
              </a:rPr>
              <a:t> прямі, перпендикулярні одній і тій самій площині, </a:t>
            </a:r>
            <a:r>
              <a:rPr lang="ru-RU" altLang="uk-UA" sz="2400" b="1">
                <a:solidFill>
                  <a:srgbClr val="003399"/>
                </a:solidFill>
                <a:hlinkClick r:id="" action="ppaction://hlinkshowjump?jump=firstslide"/>
              </a:rPr>
              <a:t>паралельні</a:t>
            </a:r>
            <a:r>
              <a:rPr lang="ru-RU" altLang="uk-UA" sz="2400" b="1">
                <a:solidFill>
                  <a:srgbClr val="003399"/>
                </a:solidFill>
              </a:rPr>
              <a:t> між собою.</a:t>
            </a:r>
          </a:p>
        </p:txBody>
      </p:sp>
      <p:pic>
        <p:nvPicPr>
          <p:cNvPr id="15363" name="Picture 4">
            <a:extLst>
              <a:ext uri="{FF2B5EF4-FFF2-40B4-BE49-F238E27FC236}">
                <a16:creationId xmlns:a16="http://schemas.microsoft.com/office/drawing/2014/main" id="{6A0CC20A-64FA-4FCD-A1D2-50F437F100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62238"/>
            <a:ext cx="4724400" cy="343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4" name="Group 18">
            <a:extLst>
              <a:ext uri="{FF2B5EF4-FFF2-40B4-BE49-F238E27FC236}">
                <a16:creationId xmlns:a16="http://schemas.microsoft.com/office/drawing/2014/main" id="{698BF869-9B21-41F1-B64A-24AB846EE919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191000"/>
            <a:ext cx="381000" cy="304800"/>
            <a:chOff x="2976" y="2544"/>
            <a:chExt cx="240" cy="192"/>
          </a:xfrm>
        </p:grpSpPr>
        <p:grpSp>
          <p:nvGrpSpPr>
            <p:cNvPr id="15365" name="Group 14">
              <a:extLst>
                <a:ext uri="{FF2B5EF4-FFF2-40B4-BE49-F238E27FC236}">
                  <a16:creationId xmlns:a16="http://schemas.microsoft.com/office/drawing/2014/main" id="{3E90868A-49B7-4AE6-8130-88E695010E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2544"/>
              <a:ext cx="144" cy="144"/>
              <a:chOff x="2976" y="2544"/>
              <a:chExt cx="144" cy="144"/>
            </a:xfrm>
          </p:grpSpPr>
          <p:sp>
            <p:nvSpPr>
              <p:cNvPr id="15369" name="Line 12">
                <a:extLst>
                  <a:ext uri="{FF2B5EF4-FFF2-40B4-BE49-F238E27FC236}">
                    <a16:creationId xmlns:a16="http://schemas.microsoft.com/office/drawing/2014/main" id="{65EF6213-EB6C-404E-BF32-29083B632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76" y="2544"/>
                <a:ext cx="144" cy="48"/>
              </a:xfrm>
              <a:prstGeom prst="line">
                <a:avLst/>
              </a:prstGeom>
              <a:noFill/>
              <a:ln w="19050">
                <a:solidFill>
                  <a:srgbClr val="E35B0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0" name="Line 13">
                <a:extLst>
                  <a:ext uri="{FF2B5EF4-FFF2-40B4-BE49-F238E27FC236}">
                    <a16:creationId xmlns:a16="http://schemas.microsoft.com/office/drawing/2014/main" id="{2BDA1744-C0C6-4B4D-830D-5A2D53092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6" y="2544"/>
                <a:ext cx="0" cy="144"/>
              </a:xfrm>
              <a:prstGeom prst="line">
                <a:avLst/>
              </a:prstGeom>
              <a:noFill/>
              <a:ln w="19050">
                <a:solidFill>
                  <a:srgbClr val="E35B0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66" name="Group 17">
              <a:extLst>
                <a:ext uri="{FF2B5EF4-FFF2-40B4-BE49-F238E27FC236}">
                  <a16:creationId xmlns:a16="http://schemas.microsoft.com/office/drawing/2014/main" id="{CA692330-1BAD-489D-B04E-5A4BE3AF89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592"/>
              <a:ext cx="96" cy="144"/>
              <a:chOff x="3120" y="2592"/>
              <a:chExt cx="96" cy="144"/>
            </a:xfrm>
          </p:grpSpPr>
          <p:sp>
            <p:nvSpPr>
              <p:cNvPr id="15367" name="Line 15">
                <a:extLst>
                  <a:ext uri="{FF2B5EF4-FFF2-40B4-BE49-F238E27FC236}">
                    <a16:creationId xmlns:a16="http://schemas.microsoft.com/office/drawing/2014/main" id="{4A0C48CE-7494-40B4-9316-8CA5512398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0" y="2592"/>
                <a:ext cx="96" cy="48"/>
              </a:xfrm>
              <a:prstGeom prst="line">
                <a:avLst/>
              </a:prstGeom>
              <a:noFill/>
              <a:ln w="19050">
                <a:solidFill>
                  <a:srgbClr val="E35B0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8" name="Line 16">
                <a:extLst>
                  <a:ext uri="{FF2B5EF4-FFF2-40B4-BE49-F238E27FC236}">
                    <a16:creationId xmlns:a16="http://schemas.microsoft.com/office/drawing/2014/main" id="{813D8226-4250-46C9-BC67-2E4571700E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6" y="2592"/>
                <a:ext cx="0" cy="144"/>
              </a:xfrm>
              <a:prstGeom prst="line">
                <a:avLst/>
              </a:prstGeom>
              <a:noFill/>
              <a:ln w="19050">
                <a:solidFill>
                  <a:srgbClr val="E35B0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9CA142A-033C-48E2-8D9C-C52F514E7B4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-228600"/>
            <a:ext cx="8915400" cy="1470025"/>
          </a:xfrm>
        </p:spPr>
        <p:txBody>
          <a:bodyPr/>
          <a:lstStyle/>
          <a:p>
            <a:pPr algn="l" eaLnBrk="1" hangingPunct="1"/>
            <a:br>
              <a:rPr lang="uk-UA" altLang="uk-UA" sz="2400" b="1">
                <a:solidFill>
                  <a:srgbClr val="FF0000"/>
                </a:solidFill>
              </a:rPr>
            </a:br>
            <a:br>
              <a:rPr lang="uk-UA" altLang="uk-UA" sz="2400" b="1">
                <a:solidFill>
                  <a:srgbClr val="FF0000"/>
                </a:solidFill>
              </a:rPr>
            </a:br>
            <a:r>
              <a:rPr lang="uk-UA" altLang="uk-UA" sz="2800" b="1">
                <a:solidFill>
                  <a:srgbClr val="00007E"/>
                </a:solidFill>
              </a:rPr>
              <a:t>Які площини називаються</a:t>
            </a:r>
            <a:r>
              <a:rPr lang="uk-UA" altLang="uk-UA" sz="2800" b="1">
                <a:solidFill>
                  <a:srgbClr val="FF0000"/>
                </a:solidFill>
              </a:rPr>
              <a:t> перпендикулярними?</a:t>
            </a:r>
            <a:br>
              <a:rPr lang="uk-UA" altLang="uk-UA" sz="2800" b="1">
                <a:solidFill>
                  <a:srgbClr val="FF0000"/>
                </a:solidFill>
              </a:rPr>
            </a:br>
            <a:br>
              <a:rPr lang="uk-UA" altLang="uk-UA" sz="2400" b="1">
                <a:solidFill>
                  <a:srgbClr val="FF0000"/>
                </a:solidFill>
              </a:rPr>
            </a:br>
            <a:r>
              <a:rPr lang="uk-UA" altLang="uk-UA" sz="2400" b="1">
                <a:solidFill>
                  <a:srgbClr val="FF0000"/>
                </a:solidFill>
              </a:rPr>
              <a:t>Кут ВАС = 90</a:t>
            </a:r>
            <a:r>
              <a:rPr lang="en-US" altLang="uk-UA" sz="2400" b="1">
                <a:solidFill>
                  <a:srgbClr val="FF0000"/>
                </a:solidFill>
                <a:cs typeface="Arial" panose="020B0604020202020204" pitchFamily="34" charset="0"/>
              </a:rPr>
              <a:t>°</a:t>
            </a:r>
            <a:br>
              <a:rPr lang="uk-UA" altLang="uk-UA" sz="2400" b="1">
                <a:solidFill>
                  <a:srgbClr val="FF0000"/>
                </a:solidFill>
              </a:rPr>
            </a:br>
            <a:endParaRPr lang="ru-RU" altLang="uk-UA" sz="2400" b="1">
              <a:solidFill>
                <a:srgbClr val="FF0000"/>
              </a:solidFill>
            </a:endParaRPr>
          </a:p>
        </p:txBody>
      </p:sp>
      <p:grpSp>
        <p:nvGrpSpPr>
          <p:cNvPr id="16387" name="Group 63">
            <a:extLst>
              <a:ext uri="{FF2B5EF4-FFF2-40B4-BE49-F238E27FC236}">
                <a16:creationId xmlns:a16="http://schemas.microsoft.com/office/drawing/2014/main" id="{C5810A3E-A9BE-482B-A916-A08CEED2D3FC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685800"/>
            <a:ext cx="4267200" cy="5715000"/>
            <a:chOff x="1536" y="528"/>
            <a:chExt cx="2688" cy="3600"/>
          </a:xfrm>
        </p:grpSpPr>
        <p:sp>
          <p:nvSpPr>
            <p:cNvPr id="16398" name="AutoShape 4">
              <a:extLst>
                <a:ext uri="{FF2B5EF4-FFF2-40B4-BE49-F238E27FC236}">
                  <a16:creationId xmlns:a16="http://schemas.microsoft.com/office/drawing/2014/main" id="{A7D4C6BF-A655-4A66-819B-B48CF7BE0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776"/>
              <a:ext cx="2688" cy="1104"/>
            </a:xfrm>
            <a:prstGeom prst="parallelogram">
              <a:avLst>
                <a:gd name="adj" fmla="val 60870"/>
              </a:avLst>
            </a:prstGeom>
            <a:solidFill>
              <a:srgbClr val="9999FF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uk-UA" altLang="uk-UA" sz="2800">
                <a:latin typeface="Arial Narrow" panose="020B0606020202030204" pitchFamily="34" charset="0"/>
              </a:endParaRPr>
            </a:p>
          </p:txBody>
        </p:sp>
        <p:grpSp>
          <p:nvGrpSpPr>
            <p:cNvPr id="16399" name="Group 59">
              <a:extLst>
                <a:ext uri="{FF2B5EF4-FFF2-40B4-BE49-F238E27FC236}">
                  <a16:creationId xmlns:a16="http://schemas.microsoft.com/office/drawing/2014/main" id="{30B6CBCB-1036-445E-817E-98D5D2D8E0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528"/>
              <a:ext cx="672" cy="2352"/>
              <a:chOff x="768" y="240"/>
              <a:chExt cx="672" cy="2352"/>
            </a:xfrm>
          </p:grpSpPr>
          <p:sp>
            <p:nvSpPr>
              <p:cNvPr id="16414" name="Line 17">
                <a:extLst>
                  <a:ext uri="{FF2B5EF4-FFF2-40B4-BE49-F238E27FC236}">
                    <a16:creationId xmlns:a16="http://schemas.microsoft.com/office/drawing/2014/main" id="{AE084D52-312C-4B67-9E4C-9636080693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68" y="1488"/>
                <a:ext cx="672" cy="110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Line 18">
                <a:extLst>
                  <a:ext uri="{FF2B5EF4-FFF2-40B4-BE49-F238E27FC236}">
                    <a16:creationId xmlns:a16="http://schemas.microsoft.com/office/drawing/2014/main" id="{3FF39771-68B2-48BD-A236-4A814394BE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68" y="1344"/>
                <a:ext cx="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Line 19">
                <a:extLst>
                  <a:ext uri="{FF2B5EF4-FFF2-40B4-BE49-F238E27FC236}">
                    <a16:creationId xmlns:a16="http://schemas.microsoft.com/office/drawing/2014/main" id="{237A9960-976A-4A0A-8145-05563AC86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0" y="240"/>
                <a:ext cx="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Line 20">
                <a:extLst>
                  <a:ext uri="{FF2B5EF4-FFF2-40B4-BE49-F238E27FC236}">
                    <a16:creationId xmlns:a16="http://schemas.microsoft.com/office/drawing/2014/main" id="{6CB78E78-9B93-4F68-8B03-B74379EF49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68" y="240"/>
                <a:ext cx="672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0" name="Group 60">
              <a:extLst>
                <a:ext uri="{FF2B5EF4-FFF2-40B4-BE49-F238E27FC236}">
                  <a16:creationId xmlns:a16="http://schemas.microsoft.com/office/drawing/2014/main" id="{022D45AE-A882-46C1-BF8E-BD0BBA2DFF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1776"/>
              <a:ext cx="672" cy="2352"/>
              <a:chOff x="4464" y="1680"/>
              <a:chExt cx="672" cy="2352"/>
            </a:xfrm>
          </p:grpSpPr>
          <p:sp>
            <p:nvSpPr>
              <p:cNvPr id="16409" name="Line 24">
                <a:extLst>
                  <a:ext uri="{FF2B5EF4-FFF2-40B4-BE49-F238E27FC236}">
                    <a16:creationId xmlns:a16="http://schemas.microsoft.com/office/drawing/2014/main" id="{427BD759-5C5B-4785-A578-3359D7EE0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2928"/>
                <a:ext cx="672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Line 25">
                <a:extLst>
                  <a:ext uri="{FF2B5EF4-FFF2-40B4-BE49-F238E27FC236}">
                    <a16:creationId xmlns:a16="http://schemas.microsoft.com/office/drawing/2014/main" id="{3CECE701-F239-4026-9858-483EB8897C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2784"/>
                <a:ext cx="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Line 26">
                <a:extLst>
                  <a:ext uri="{FF2B5EF4-FFF2-40B4-BE49-F238E27FC236}">
                    <a16:creationId xmlns:a16="http://schemas.microsoft.com/office/drawing/2014/main" id="{35E3EE7A-7D66-4FDC-9304-50BD82EA19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36" y="1680"/>
                <a:ext cx="0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Line 27">
                <a:extLst>
                  <a:ext uri="{FF2B5EF4-FFF2-40B4-BE49-F238E27FC236}">
                    <a16:creationId xmlns:a16="http://schemas.microsoft.com/office/drawing/2014/main" id="{896F5276-E535-4C8A-BD2F-5D217BFD51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1680"/>
                <a:ext cx="672" cy="110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Line 30">
                <a:extLst>
                  <a:ext uri="{FF2B5EF4-FFF2-40B4-BE49-F238E27FC236}">
                    <a16:creationId xmlns:a16="http://schemas.microsoft.com/office/drawing/2014/main" id="{DBB5BA65-3628-4817-ABCF-5EC43939F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36" y="2784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01" name="Line 39">
              <a:extLst>
                <a:ext uri="{FF2B5EF4-FFF2-40B4-BE49-F238E27FC236}">
                  <a16:creationId xmlns:a16="http://schemas.microsoft.com/office/drawing/2014/main" id="{5B2FDB33-0554-4D14-A2A0-8DEE43442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8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40">
              <a:extLst>
                <a:ext uri="{FF2B5EF4-FFF2-40B4-BE49-F238E27FC236}">
                  <a16:creationId xmlns:a16="http://schemas.microsoft.com/office/drawing/2014/main" id="{4D493F43-0B5A-452E-AA7D-BEB2A4EC34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1776"/>
              <a:ext cx="67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42">
              <a:extLst>
                <a:ext uri="{FF2B5EF4-FFF2-40B4-BE49-F238E27FC236}">
                  <a16:creationId xmlns:a16="http://schemas.microsoft.com/office/drawing/2014/main" id="{38124382-3B68-4B7E-A780-74920DC414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776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43">
              <a:extLst>
                <a:ext uri="{FF2B5EF4-FFF2-40B4-BE49-F238E27FC236}">
                  <a16:creationId xmlns:a16="http://schemas.microsoft.com/office/drawing/2014/main" id="{D8CCD49F-A86B-48B6-B882-AEC39E0614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48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44">
              <a:extLst>
                <a:ext uri="{FF2B5EF4-FFF2-40B4-BE49-F238E27FC236}">
                  <a16:creationId xmlns:a16="http://schemas.microsoft.com/office/drawing/2014/main" id="{FAE2B73C-7707-4E8C-8D8F-534F6CFE3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1776"/>
              <a:ext cx="67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46">
              <a:extLst>
                <a:ext uri="{FF2B5EF4-FFF2-40B4-BE49-F238E27FC236}">
                  <a16:creationId xmlns:a16="http://schemas.microsoft.com/office/drawing/2014/main" id="{124F562B-C2AE-40E5-A95B-07E1BF9463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8" y="177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Line 53">
              <a:extLst>
                <a:ext uri="{FF2B5EF4-FFF2-40B4-BE49-F238E27FC236}">
                  <a16:creationId xmlns:a16="http://schemas.microsoft.com/office/drawing/2014/main" id="{F6A6AC39-C91F-4204-B2B7-A9348283F8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152"/>
              <a:ext cx="0" cy="12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54">
              <a:extLst>
                <a:ext uri="{FF2B5EF4-FFF2-40B4-BE49-F238E27FC236}">
                  <a16:creationId xmlns:a16="http://schemas.microsoft.com/office/drawing/2014/main" id="{8B376442-9C7C-447D-BA1F-B7BEC424E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400"/>
              <a:ext cx="12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8" name="Rectangle 52">
            <a:extLst>
              <a:ext uri="{FF2B5EF4-FFF2-40B4-BE49-F238E27FC236}">
                <a16:creationId xmlns:a16="http://schemas.microsoft.com/office/drawing/2014/main" id="{1AF534ED-124A-4AC0-9C14-CA2F237DFA8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86200" y="3276600"/>
            <a:ext cx="457200" cy="45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2800"/>
              <a:t>А</a:t>
            </a:r>
            <a:endParaRPr lang="ru-RU" altLang="uk-UA" sz="2800"/>
          </a:p>
        </p:txBody>
      </p:sp>
      <p:sp>
        <p:nvSpPr>
          <p:cNvPr id="16389" name="Rectangle 55">
            <a:extLst>
              <a:ext uri="{FF2B5EF4-FFF2-40B4-BE49-F238E27FC236}">
                <a16:creationId xmlns:a16="http://schemas.microsoft.com/office/drawing/2014/main" id="{16F4833E-93B7-41AE-B834-A8DD1FB7D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209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uk-UA" altLang="uk-UA" sz="2800"/>
              <a:t>Е</a:t>
            </a:r>
            <a:endParaRPr kumimoji="0" lang="ru-RU" altLang="uk-UA" sz="2800"/>
          </a:p>
        </p:txBody>
      </p:sp>
      <p:sp>
        <p:nvSpPr>
          <p:cNvPr id="16390" name="Rectangle 56">
            <a:extLst>
              <a:ext uri="{FF2B5EF4-FFF2-40B4-BE49-F238E27FC236}">
                <a16:creationId xmlns:a16="http://schemas.microsoft.com/office/drawing/2014/main" id="{1162C3EF-991B-4307-B673-3357631C9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505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uk-UA" altLang="uk-UA" sz="2800"/>
              <a:t>С</a:t>
            </a:r>
            <a:endParaRPr kumimoji="0" lang="ru-RU" altLang="uk-UA" sz="2800"/>
          </a:p>
        </p:txBody>
      </p:sp>
      <p:sp>
        <p:nvSpPr>
          <p:cNvPr id="16391" name="Rectangle 57">
            <a:extLst>
              <a:ext uri="{FF2B5EF4-FFF2-40B4-BE49-F238E27FC236}">
                <a16:creationId xmlns:a16="http://schemas.microsoft.com/office/drawing/2014/main" id="{7F12A188-2DEA-4B22-A3C6-87F6E39BC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29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uk-UA" altLang="uk-UA" sz="2800"/>
              <a:t>В</a:t>
            </a:r>
            <a:endParaRPr kumimoji="0" lang="ru-RU" altLang="uk-UA" sz="2800"/>
          </a:p>
        </p:txBody>
      </p:sp>
      <p:sp>
        <p:nvSpPr>
          <p:cNvPr id="16392" name="Rectangle 58">
            <a:extLst>
              <a:ext uri="{FF2B5EF4-FFF2-40B4-BE49-F238E27FC236}">
                <a16:creationId xmlns:a16="http://schemas.microsoft.com/office/drawing/2014/main" id="{AF3259B7-07D7-43AC-BC8E-8547A4DE5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419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uk-UA" sz="2800"/>
              <a:t>D</a:t>
            </a:r>
            <a:endParaRPr kumimoji="0" lang="ru-RU" altLang="uk-UA" sz="2800"/>
          </a:p>
        </p:txBody>
      </p:sp>
      <p:sp>
        <p:nvSpPr>
          <p:cNvPr id="16393" name="Rectangle 61">
            <a:extLst>
              <a:ext uri="{FF2B5EF4-FFF2-40B4-BE49-F238E27FC236}">
                <a16:creationId xmlns:a16="http://schemas.microsoft.com/office/drawing/2014/main" id="{B5EB9711-0C96-42F1-91F5-7A0FBFAAA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038600"/>
            <a:ext cx="304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l-GR" altLang="uk-UA" sz="2800">
                <a:cs typeface="Arial" panose="020B0604020202020204" pitchFamily="34" charset="0"/>
              </a:rPr>
              <a:t>α</a:t>
            </a:r>
          </a:p>
        </p:txBody>
      </p:sp>
      <p:sp>
        <p:nvSpPr>
          <p:cNvPr id="16394" name="Rectangle 62">
            <a:extLst>
              <a:ext uri="{FF2B5EF4-FFF2-40B4-BE49-F238E27FC236}">
                <a16:creationId xmlns:a16="http://schemas.microsoft.com/office/drawing/2014/main" id="{0CF3B9C6-EDA2-4492-A723-B47954D79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990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l-GR" altLang="uk-UA" sz="2800">
                <a:cs typeface="Arial" panose="020B0604020202020204" pitchFamily="34" charset="0"/>
              </a:rPr>
              <a:t>β</a:t>
            </a:r>
          </a:p>
        </p:txBody>
      </p:sp>
      <p:sp>
        <p:nvSpPr>
          <p:cNvPr id="16395" name="Line 64">
            <a:extLst>
              <a:ext uri="{FF2B5EF4-FFF2-40B4-BE49-F238E27FC236}">
                <a16:creationId xmlns:a16="http://schemas.microsoft.com/office/drawing/2014/main" id="{0BD2EBDD-6541-4BA4-817F-15558E773B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352800"/>
            <a:ext cx="30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65">
            <a:extLst>
              <a:ext uri="{FF2B5EF4-FFF2-40B4-BE49-F238E27FC236}">
                <a16:creationId xmlns:a16="http://schemas.microsoft.com/office/drawing/2014/main" id="{613D99B7-6EC8-4149-AB50-F3C21A4C72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6397" name="Object 66">
            <a:extLst>
              <a:ext uri="{FF2B5EF4-FFF2-40B4-BE49-F238E27FC236}">
                <a16:creationId xmlns:a16="http://schemas.microsoft.com/office/drawing/2014/main" id="{0C8D439C-225E-4E09-9C91-32D9BBA3C0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16397" name="Object 66">
                        <a:extLst>
                          <a:ext uri="{FF2B5EF4-FFF2-40B4-BE49-F238E27FC236}">
                            <a16:creationId xmlns:a16="http://schemas.microsoft.com/office/drawing/2014/main" id="{0C8D439C-225E-4E09-9C91-32D9BBA3C0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514260B-BE30-48D7-9459-298CA8535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algn="l" eaLnBrk="1" hangingPunct="1"/>
            <a:br>
              <a:rPr lang="en-US" altLang="uk-UA" sz="2800" b="1">
                <a:solidFill>
                  <a:srgbClr val="00007E"/>
                </a:solidFill>
              </a:rPr>
            </a:br>
            <a:br>
              <a:rPr lang="uk-UA" altLang="uk-UA" sz="2800" b="1">
                <a:solidFill>
                  <a:srgbClr val="00007E"/>
                </a:solidFill>
              </a:rPr>
            </a:br>
            <a:r>
              <a:rPr lang="uk-UA" altLang="uk-UA" sz="2800" b="1">
                <a:solidFill>
                  <a:srgbClr val="00007E"/>
                </a:solidFill>
              </a:rPr>
              <a:t>Сформулюйте </a:t>
            </a:r>
            <a:r>
              <a:rPr lang="uk-UA" altLang="uk-UA" sz="2800" b="1">
                <a:solidFill>
                  <a:srgbClr val="E35B07"/>
                </a:solidFill>
              </a:rPr>
              <a:t> ознаку перпендикулярності площин.</a:t>
            </a:r>
            <a:br>
              <a:rPr lang="en-US" altLang="uk-UA" sz="2800" b="1">
                <a:solidFill>
                  <a:srgbClr val="E35B07"/>
                </a:solidFill>
              </a:rPr>
            </a:br>
            <a:r>
              <a:rPr lang="uk-UA" altLang="uk-UA" sz="2800" b="1">
                <a:solidFill>
                  <a:srgbClr val="00007E"/>
                </a:solidFill>
              </a:rPr>
              <a:t>АВ ┴ </a:t>
            </a:r>
            <a:r>
              <a:rPr lang="el-GR" altLang="uk-UA" sz="2800" b="1">
                <a:solidFill>
                  <a:srgbClr val="00007E"/>
                </a:solidFill>
              </a:rPr>
              <a:t>α</a:t>
            </a:r>
            <a:r>
              <a:rPr lang="uk-UA" altLang="uk-UA" sz="2800" b="1">
                <a:solidFill>
                  <a:srgbClr val="00007E"/>
                </a:solidFill>
              </a:rPr>
              <a:t>,</a:t>
            </a:r>
            <a:br>
              <a:rPr lang="uk-UA" altLang="uk-UA" sz="2800" b="1">
                <a:solidFill>
                  <a:srgbClr val="00007E"/>
                </a:solidFill>
              </a:rPr>
            </a:br>
            <a:r>
              <a:rPr lang="uk-UA" altLang="uk-UA" sz="2800" b="1">
                <a:solidFill>
                  <a:srgbClr val="00007E"/>
                </a:solidFill>
              </a:rPr>
              <a:t>АВ </a:t>
            </a:r>
            <a:r>
              <a:rPr lang="uk-UA" altLang="uk-UA" sz="2800">
                <a:solidFill>
                  <a:srgbClr val="00007E"/>
                </a:solidFill>
              </a:rPr>
              <a:t>Є </a:t>
            </a:r>
            <a:r>
              <a:rPr lang="el-GR" altLang="uk-UA" sz="2800">
                <a:solidFill>
                  <a:srgbClr val="00007E"/>
                </a:solidFill>
              </a:rPr>
              <a:t>β</a:t>
            </a:r>
            <a:r>
              <a:rPr lang="uk-UA" altLang="uk-UA" sz="2800">
                <a:solidFill>
                  <a:srgbClr val="00007E"/>
                </a:solidFill>
              </a:rPr>
              <a:t>.</a:t>
            </a:r>
            <a:br>
              <a:rPr lang="uk-UA" altLang="uk-UA" sz="2800">
                <a:solidFill>
                  <a:srgbClr val="00007E"/>
                </a:solidFill>
              </a:rPr>
            </a:br>
            <a:r>
              <a:rPr lang="uk-UA" altLang="uk-UA" sz="2800">
                <a:solidFill>
                  <a:srgbClr val="00007E"/>
                </a:solidFill>
              </a:rPr>
              <a:t>Отже, </a:t>
            </a:r>
            <a:r>
              <a:rPr lang="el-GR" altLang="uk-UA" sz="2800" b="1">
                <a:solidFill>
                  <a:srgbClr val="00007E"/>
                </a:solidFill>
              </a:rPr>
              <a:t>α</a:t>
            </a:r>
            <a:r>
              <a:rPr lang="uk-UA" altLang="uk-UA" sz="2800" b="1">
                <a:solidFill>
                  <a:srgbClr val="00007E"/>
                </a:solidFill>
              </a:rPr>
              <a:t> ┴ </a:t>
            </a:r>
            <a:r>
              <a:rPr lang="el-GR" altLang="uk-UA" sz="2800">
                <a:solidFill>
                  <a:srgbClr val="00007E"/>
                </a:solidFill>
              </a:rPr>
              <a:t>β</a:t>
            </a:r>
            <a:endParaRPr lang="ru-RU" altLang="uk-UA" sz="2800">
              <a:solidFill>
                <a:srgbClr val="00007E"/>
              </a:solidFill>
            </a:endParaRPr>
          </a:p>
        </p:txBody>
      </p:sp>
      <p:sp>
        <p:nvSpPr>
          <p:cNvPr id="17411" name="AutoShape 4">
            <a:extLst>
              <a:ext uri="{FF2B5EF4-FFF2-40B4-BE49-F238E27FC236}">
                <a16:creationId xmlns:a16="http://schemas.microsoft.com/office/drawing/2014/main" id="{C075302B-65C4-47A2-83A6-2FCEA3C6C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276600"/>
            <a:ext cx="5029200" cy="1676400"/>
          </a:xfrm>
          <a:prstGeom prst="parallelogram">
            <a:avLst>
              <a:gd name="adj" fmla="val 75000"/>
            </a:avLst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7412" name="AutoShape 7">
            <a:extLst>
              <a:ext uri="{FF2B5EF4-FFF2-40B4-BE49-F238E27FC236}">
                <a16:creationId xmlns:a16="http://schemas.microsoft.com/office/drawing/2014/main" id="{4775F0B7-C661-43C7-8A86-BC0C99D9E24D}"/>
              </a:ext>
            </a:extLst>
          </p:cNvPr>
          <p:cNvSpPr>
            <a:spLocks noChangeArrowheads="1"/>
          </p:cNvSpPr>
          <p:nvPr/>
        </p:nvSpPr>
        <p:spPr bwMode="auto">
          <a:xfrm rot="7762667">
            <a:off x="2763838" y="2384425"/>
            <a:ext cx="3921125" cy="1298575"/>
          </a:xfrm>
          <a:prstGeom prst="parallelogram">
            <a:avLst>
              <a:gd name="adj" fmla="val 1411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7413" name="Text Box 9">
            <a:extLst>
              <a:ext uri="{FF2B5EF4-FFF2-40B4-BE49-F238E27FC236}">
                <a16:creationId xmlns:a16="http://schemas.microsoft.com/office/drawing/2014/main" id="{B548021C-9008-45BA-BD27-1274FF402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2672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7414" name="Text Box 10">
            <a:extLst>
              <a:ext uri="{FF2B5EF4-FFF2-40B4-BE49-F238E27FC236}">
                <a16:creationId xmlns:a16="http://schemas.microsoft.com/office/drawing/2014/main" id="{97A3D7C8-51CC-4D93-BC99-2DF3AD2E9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43400"/>
            <a:ext cx="38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l-GR" altLang="uk-UA" sz="4000" b="1">
                <a:solidFill>
                  <a:srgbClr val="00007E"/>
                </a:solidFill>
                <a:latin typeface="Arial Narrow" panose="020B0606020202030204" pitchFamily="34" charset="0"/>
              </a:rPr>
              <a:t>α</a:t>
            </a:r>
            <a:endParaRPr kumimoji="0" lang="ru-RU" altLang="uk-UA" sz="4000" b="1">
              <a:solidFill>
                <a:srgbClr val="00007E"/>
              </a:solidFill>
              <a:latin typeface="Arial Narrow" panose="020B0606020202030204" pitchFamily="34" charset="0"/>
            </a:endParaRPr>
          </a:p>
        </p:txBody>
      </p:sp>
      <p:sp>
        <p:nvSpPr>
          <p:cNvPr id="17415" name="Line 11">
            <a:extLst>
              <a:ext uri="{FF2B5EF4-FFF2-40B4-BE49-F238E27FC236}">
                <a16:creationId xmlns:a16="http://schemas.microsoft.com/office/drawing/2014/main" id="{7E404137-5457-4A4E-B2EF-43E9B9401E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286000"/>
            <a:ext cx="762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12">
            <a:extLst>
              <a:ext uri="{FF2B5EF4-FFF2-40B4-BE49-F238E27FC236}">
                <a16:creationId xmlns:a16="http://schemas.microsoft.com/office/drawing/2014/main" id="{25C2EDBD-4D77-4B9C-B705-9EDEAC8F6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14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13">
            <a:extLst>
              <a:ext uri="{FF2B5EF4-FFF2-40B4-BE49-F238E27FC236}">
                <a16:creationId xmlns:a16="http://schemas.microsoft.com/office/drawing/2014/main" id="{5D04F4A3-F102-4AE4-8380-EED06D518E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8862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4">
            <a:extLst>
              <a:ext uri="{FF2B5EF4-FFF2-40B4-BE49-F238E27FC236}">
                <a16:creationId xmlns:a16="http://schemas.microsoft.com/office/drawing/2014/main" id="{0EB8BCD8-9294-43FA-8CCD-F9E57BFB5C0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886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Text Box 16">
            <a:extLst>
              <a:ext uri="{FF2B5EF4-FFF2-40B4-BE49-F238E27FC236}">
                <a16:creationId xmlns:a16="http://schemas.microsoft.com/office/drawing/2014/main" id="{8D1F1E13-9640-4DD1-BE4D-70E2FF8F8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905000"/>
            <a:ext cx="22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el-GR" altLang="uk-UA" sz="2800">
                <a:solidFill>
                  <a:srgbClr val="00007E"/>
                </a:solidFill>
                <a:latin typeface="Arial Narrow" panose="020B0606020202030204" pitchFamily="34" charset="0"/>
              </a:rPr>
              <a:t>β</a:t>
            </a:r>
            <a:endParaRPr kumimoji="0" lang="ru-RU" altLang="uk-UA" sz="2800">
              <a:solidFill>
                <a:srgbClr val="00007E"/>
              </a:solidFill>
              <a:latin typeface="Arial Narrow" panose="020B0606020202030204" pitchFamily="34" charset="0"/>
            </a:endParaRPr>
          </a:p>
        </p:txBody>
      </p:sp>
      <p:sp>
        <p:nvSpPr>
          <p:cNvPr id="17420" name="Text Box 17">
            <a:extLst>
              <a:ext uri="{FF2B5EF4-FFF2-40B4-BE49-F238E27FC236}">
                <a16:creationId xmlns:a16="http://schemas.microsoft.com/office/drawing/2014/main" id="{7AD32985-1F94-4015-8408-EDC1FACF9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1910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uk-UA" altLang="uk-UA" sz="2800" b="1">
                <a:solidFill>
                  <a:srgbClr val="00007E"/>
                </a:solidFill>
                <a:latin typeface="Arial Narrow" panose="020B0606020202030204" pitchFamily="34" charset="0"/>
              </a:rPr>
              <a:t>В</a:t>
            </a:r>
            <a:endParaRPr kumimoji="0" lang="ru-RU" altLang="uk-UA" sz="2800" b="1">
              <a:solidFill>
                <a:srgbClr val="00007E"/>
              </a:solidFill>
              <a:latin typeface="Arial Narrow" panose="020B0606020202030204" pitchFamily="34" charset="0"/>
            </a:endParaRPr>
          </a:p>
        </p:txBody>
      </p:sp>
      <p:sp>
        <p:nvSpPr>
          <p:cNvPr id="17421" name="Text Box 18">
            <a:extLst>
              <a:ext uri="{FF2B5EF4-FFF2-40B4-BE49-F238E27FC236}">
                <a16:creationId xmlns:a16="http://schemas.microsoft.com/office/drawing/2014/main" id="{A1DC45AF-192E-4C87-B420-A79DEE079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14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uk-UA" altLang="uk-UA" sz="2800" b="1">
                <a:solidFill>
                  <a:srgbClr val="00007E"/>
                </a:solidFill>
                <a:latin typeface="Arial Narrow" panose="020B0606020202030204" pitchFamily="34" charset="0"/>
              </a:rPr>
              <a:t>  </a:t>
            </a:r>
            <a:endParaRPr kumimoji="0" lang="ru-RU" altLang="uk-UA" sz="2800" b="1">
              <a:solidFill>
                <a:srgbClr val="00007E"/>
              </a:solidFill>
              <a:latin typeface="Arial Narrow" panose="020B0606020202030204" pitchFamily="34" charset="0"/>
            </a:endParaRPr>
          </a:p>
        </p:txBody>
      </p:sp>
      <p:sp>
        <p:nvSpPr>
          <p:cNvPr id="17422" name="Text Box 19">
            <a:extLst>
              <a:ext uri="{FF2B5EF4-FFF2-40B4-BE49-F238E27FC236}">
                <a16:creationId xmlns:a16="http://schemas.microsoft.com/office/drawing/2014/main" id="{F3F8F1BF-E4E9-4D62-A0E2-C969793EB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908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solidFill>
                  <a:srgbClr val="00007E"/>
                </a:solidFill>
                <a:latin typeface="Arial Narrow" panose="020B0606020202030204" pitchFamily="34" charset="0"/>
              </a:rPr>
              <a:t>А</a:t>
            </a:r>
            <a:endParaRPr lang="ru-RU" altLang="uk-UA" sz="2800">
              <a:solidFill>
                <a:srgbClr val="00007E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C4035B2-910C-4FFD-9332-E4E4AC2CD1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772400" cy="1447800"/>
          </a:xfrm>
        </p:spPr>
        <p:txBody>
          <a:bodyPr/>
          <a:lstStyle/>
          <a:p>
            <a:pPr algn="ctr" eaLnBrk="1" hangingPunct="1"/>
            <a:r>
              <a:rPr lang="uk-UA" altLang="uk-UA" sz="4800"/>
              <a:t>Розв</a:t>
            </a:r>
            <a:r>
              <a:rPr lang="en-US" altLang="uk-UA" sz="4800"/>
              <a:t>’</a:t>
            </a:r>
            <a:r>
              <a:rPr lang="uk-UA" altLang="uk-UA" sz="4800"/>
              <a:t>язування задач</a:t>
            </a:r>
            <a:endParaRPr lang="ru-RU" altLang="uk-UA" sz="480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951AD78-81F4-422C-A903-F5B52AF4C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uk-UA" altLang="uk-UA" sz="3600" u="sng">
                <a:solidFill>
                  <a:srgbClr val="F7660D"/>
                </a:solidFill>
              </a:rPr>
              <a:t>Задача 1</a:t>
            </a:r>
            <a:endParaRPr lang="ru-RU" altLang="uk-UA" sz="3600" u="sng">
              <a:solidFill>
                <a:srgbClr val="F7660D"/>
              </a:solidFill>
            </a:endParaRPr>
          </a:p>
        </p:txBody>
      </p:sp>
      <p:sp>
        <p:nvSpPr>
          <p:cNvPr id="19459" name="AutoShape 38">
            <a:extLst>
              <a:ext uri="{FF2B5EF4-FFF2-40B4-BE49-F238E27FC236}">
                <a16:creationId xmlns:a16="http://schemas.microsoft.com/office/drawing/2014/main" id="{5335CFC0-0D26-4862-8454-A5F70BAD9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124200"/>
            <a:ext cx="3124200" cy="1828800"/>
          </a:xfrm>
          <a:prstGeom prst="parallelogram">
            <a:avLst>
              <a:gd name="adj" fmla="val 4270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9460" name="Line 39">
            <a:extLst>
              <a:ext uri="{FF2B5EF4-FFF2-40B4-BE49-F238E27FC236}">
                <a16:creationId xmlns:a16="http://schemas.microsoft.com/office/drawing/2014/main" id="{43F72D2F-781E-4287-AD34-2FCAF7ADF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3124200"/>
            <a:ext cx="3124200" cy="1828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42">
            <a:extLst>
              <a:ext uri="{FF2B5EF4-FFF2-40B4-BE49-F238E27FC236}">
                <a16:creationId xmlns:a16="http://schemas.microsoft.com/office/drawing/2014/main" id="{B026E1BA-501C-48DA-85C7-FAACB830A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124200"/>
            <a:ext cx="1600200" cy="1828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43">
            <a:extLst>
              <a:ext uri="{FF2B5EF4-FFF2-40B4-BE49-F238E27FC236}">
                <a16:creationId xmlns:a16="http://schemas.microsoft.com/office/drawing/2014/main" id="{C5383B10-85AF-4912-94A5-88FC949B31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6002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Line 44">
            <a:extLst>
              <a:ext uri="{FF2B5EF4-FFF2-40B4-BE49-F238E27FC236}">
                <a16:creationId xmlns:a16="http://schemas.microsoft.com/office/drawing/2014/main" id="{E15A8975-9C63-460C-88F8-2A5E6A9C3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6002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5">
            <a:extLst>
              <a:ext uri="{FF2B5EF4-FFF2-40B4-BE49-F238E27FC236}">
                <a16:creationId xmlns:a16="http://schemas.microsoft.com/office/drawing/2014/main" id="{F9F606AE-3513-4080-B006-9B3A24C430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1600200"/>
            <a:ext cx="1600200" cy="3352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Text Box 46">
            <a:extLst>
              <a:ext uri="{FF2B5EF4-FFF2-40B4-BE49-F238E27FC236}">
                <a16:creationId xmlns:a16="http://schemas.microsoft.com/office/drawing/2014/main" id="{190A9D75-161A-46E7-8673-3290A08B6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0386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О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9466" name="Text Box 47">
            <a:extLst>
              <a:ext uri="{FF2B5EF4-FFF2-40B4-BE49-F238E27FC236}">
                <a16:creationId xmlns:a16="http://schemas.microsoft.com/office/drawing/2014/main" id="{A4D9E55D-1B37-4409-AF48-B4EB71F15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9530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А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9467" name="Text Box 48">
            <a:extLst>
              <a:ext uri="{FF2B5EF4-FFF2-40B4-BE49-F238E27FC236}">
                <a16:creationId xmlns:a16="http://schemas.microsoft.com/office/drawing/2014/main" id="{10CC87F6-C0BA-4182-837B-D96700848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В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9468" name="Text Box 49">
            <a:extLst>
              <a:ext uri="{FF2B5EF4-FFF2-40B4-BE49-F238E27FC236}">
                <a16:creationId xmlns:a16="http://schemas.microsoft.com/office/drawing/2014/main" id="{79ED050C-31E1-4BB4-88DC-81BAFE998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432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С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9469" name="Text Box 50">
            <a:extLst>
              <a:ext uri="{FF2B5EF4-FFF2-40B4-BE49-F238E27FC236}">
                <a16:creationId xmlns:a16="http://schemas.microsoft.com/office/drawing/2014/main" id="{8CCCDEFB-A093-4769-B6E9-0BA1758A3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9530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uk-UA" sz="2800">
                <a:latin typeface="Arial Narrow" panose="020B0606020202030204" pitchFamily="34" charset="0"/>
              </a:rPr>
              <a:t>D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9470" name="Text Box 51">
            <a:extLst>
              <a:ext uri="{FF2B5EF4-FFF2-40B4-BE49-F238E27FC236}">
                <a16:creationId xmlns:a16="http://schemas.microsoft.com/office/drawing/2014/main" id="{46496165-7A38-4488-888D-A26A38BAB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1430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uk-UA" sz="2800">
                <a:latin typeface="Arial Narrow" panose="020B0606020202030204" pitchFamily="34" charset="0"/>
              </a:rPr>
              <a:t>M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9471" name="Text Box 52">
            <a:extLst>
              <a:ext uri="{FF2B5EF4-FFF2-40B4-BE49-F238E27FC236}">
                <a16:creationId xmlns:a16="http://schemas.microsoft.com/office/drawing/2014/main" id="{BDBA0AC2-18EF-465B-985A-E420534BA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914400"/>
            <a:ext cx="3962400" cy="194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000" b="1"/>
              <a:t>Дано: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000"/>
              <a:t>А</a:t>
            </a:r>
            <a:r>
              <a:rPr lang="en-US" altLang="uk-UA" sz="2000"/>
              <a:t>BCD</a:t>
            </a:r>
            <a:r>
              <a:rPr lang="uk-UA" altLang="uk-UA" sz="2000"/>
              <a:t> – квадрат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000"/>
              <a:t>МО </a:t>
            </a:r>
            <a:r>
              <a:rPr kumimoji="0" lang="uk-UA" altLang="uk-UA" sz="2000" b="1"/>
              <a:t>┴</a:t>
            </a:r>
            <a:r>
              <a:rPr kumimoji="0" lang="uk-UA" altLang="uk-UA" sz="2400" b="1"/>
              <a:t> </a:t>
            </a:r>
            <a:r>
              <a:rPr kumimoji="0" lang="uk-UA" altLang="uk-UA" sz="2000" b="1"/>
              <a:t>(</a:t>
            </a:r>
            <a:r>
              <a:rPr lang="uk-UA" altLang="uk-UA" sz="2000"/>
              <a:t>А</a:t>
            </a:r>
            <a:r>
              <a:rPr lang="en-US" altLang="uk-UA" sz="2000"/>
              <a:t>BCD</a:t>
            </a:r>
            <a:r>
              <a:rPr lang="uk-UA" altLang="uk-UA" sz="2000"/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000" b="1"/>
              <a:t>Довести</a:t>
            </a:r>
            <a:r>
              <a:rPr lang="uk-UA" altLang="uk-UA" sz="2000"/>
              <a:t>: В</a:t>
            </a:r>
            <a:r>
              <a:rPr lang="en-US" altLang="uk-UA" sz="2000"/>
              <a:t>D </a:t>
            </a:r>
            <a:r>
              <a:rPr kumimoji="0" lang="uk-UA" altLang="uk-UA" sz="2000" b="1"/>
              <a:t>┴</a:t>
            </a:r>
            <a:r>
              <a:rPr kumimoji="0" lang="en-US" altLang="uk-UA" sz="2000" b="1"/>
              <a:t> </a:t>
            </a:r>
            <a:r>
              <a:rPr kumimoji="0" lang="uk-UA" altLang="uk-UA" sz="2400"/>
              <a:t>(</a:t>
            </a:r>
            <a:r>
              <a:rPr kumimoji="0" lang="uk-UA" altLang="uk-UA" sz="2000"/>
              <a:t>АМС)</a:t>
            </a:r>
            <a:endParaRPr kumimoji="0" lang="ru-RU" altLang="uk-UA" sz="200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2880FA9-EAFB-46A6-B5F7-44B09CDC2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uk-UA" altLang="uk-UA" sz="3200" u="sng">
                <a:solidFill>
                  <a:srgbClr val="F7660D"/>
                </a:solidFill>
              </a:rPr>
              <a:t>Задача 2</a:t>
            </a:r>
            <a:endParaRPr lang="ru-RU" altLang="uk-UA" sz="3200" u="sng">
              <a:solidFill>
                <a:srgbClr val="F7660D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585FAC1-750B-4B9A-B179-91EB7660124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495800"/>
            <a:ext cx="5943600" cy="1630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2400" b="1"/>
              <a:t>Дано:</a:t>
            </a:r>
            <a:r>
              <a:rPr lang="uk-UA" altLang="uk-UA" sz="2400"/>
              <a:t> пряма а перпендикулярна площині АВС</a:t>
            </a:r>
            <a:r>
              <a:rPr lang="en-US" altLang="uk-UA" sz="2400"/>
              <a:t>, AC=8 </a:t>
            </a:r>
            <a:r>
              <a:rPr lang="uk-UA" altLang="uk-UA" sz="2400"/>
              <a:t>см</a:t>
            </a:r>
            <a:r>
              <a:rPr lang="en-US" altLang="uk-UA" sz="2400"/>
              <a:t> , AB=</a:t>
            </a:r>
            <a:r>
              <a:rPr lang="uk-UA" altLang="uk-UA" sz="2400"/>
              <a:t>17см</a:t>
            </a:r>
            <a:r>
              <a:rPr lang="en-US" altLang="uk-UA" sz="2400"/>
              <a:t>, </a:t>
            </a:r>
            <a:r>
              <a:rPr lang="uk-UA" altLang="uk-UA" sz="2400"/>
              <a:t> кут ВМС=30</a:t>
            </a:r>
            <a:r>
              <a:rPr lang="en-US" altLang="uk-UA" sz="2400">
                <a:cs typeface="Arial" panose="020B0604020202020204" pitchFamily="34" charset="0"/>
              </a:rPr>
              <a:t>°</a:t>
            </a:r>
          </a:p>
          <a:p>
            <a:pPr eaLnBrk="1" hangingPunct="1">
              <a:buFontTx/>
              <a:buNone/>
            </a:pPr>
            <a:r>
              <a:rPr lang="uk-UA" altLang="uk-UA" sz="2400" b="1"/>
              <a:t>Знайти: </a:t>
            </a:r>
            <a:r>
              <a:rPr lang="uk-UA" altLang="uk-UA" sz="2400"/>
              <a:t>МВ</a:t>
            </a:r>
            <a:endParaRPr lang="ru-RU" altLang="uk-UA" sz="2400"/>
          </a:p>
        </p:txBody>
      </p:sp>
      <p:graphicFrame>
        <p:nvGraphicFramePr>
          <p:cNvPr id="20484" name="Rectangle 5">
            <a:extLst>
              <a:ext uri="{FF2B5EF4-FFF2-40B4-BE49-F238E27FC236}">
                <a16:creationId xmlns:a16="http://schemas.microsoft.com/office/drawing/2014/main" id="{FDDBCAE7-C077-4D5C-A14C-3BFFA1C3D1F0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5027613" y="1600200"/>
          <a:ext cx="3279775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Формула" r:id="rId3" imgW="0" imgH="0" progId="Equation.3">
                  <p:embed/>
                </p:oleObj>
              </mc:Choice>
              <mc:Fallback>
                <p:oleObj name="Формула" r:id="rId3" imgW="0" imgH="0" progId="Equation.3">
                  <p:embed/>
                  <p:pic>
                    <p:nvPicPr>
                      <p:cNvPr id="20484" name="Rectangle 5">
                        <a:extLst>
                          <a:ext uri="{FF2B5EF4-FFF2-40B4-BE49-F238E27FC236}">
                            <a16:creationId xmlns:a16="http://schemas.microsoft.com/office/drawing/2014/main" id="{FDDBCAE7-C077-4D5C-A14C-3BFFA1C3D1F0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1600200"/>
                        <a:ext cx="3279775" cy="218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5" name="Picture 4">
            <a:extLst>
              <a:ext uri="{FF2B5EF4-FFF2-40B4-BE49-F238E27FC236}">
                <a16:creationId xmlns:a16="http://schemas.microsoft.com/office/drawing/2014/main" id="{E9D35E71-7CE0-43E0-8538-267AAC10E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0"/>
            <a:ext cx="541020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486" name="Object 9">
            <a:extLst>
              <a:ext uri="{FF2B5EF4-FFF2-40B4-BE49-F238E27FC236}">
                <a16:creationId xmlns:a16="http://schemas.microsoft.com/office/drawing/2014/main" id="{0DFC951E-AA34-498C-B0B6-1417C707F6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4050" y="3327400"/>
          <a:ext cx="2159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Формула" r:id="rId5" imgW="215713" imgH="203024" progId="Equation.3">
                  <p:embed/>
                </p:oleObj>
              </mc:Choice>
              <mc:Fallback>
                <p:oleObj name="Формула" r:id="rId5" imgW="215713" imgH="203024" progId="Equation.3">
                  <p:embed/>
                  <p:pic>
                    <p:nvPicPr>
                      <p:cNvPr id="20486" name="Object 9">
                        <a:extLst>
                          <a:ext uri="{FF2B5EF4-FFF2-40B4-BE49-F238E27FC236}">
                            <a16:creationId xmlns:a16="http://schemas.microsoft.com/office/drawing/2014/main" id="{0DFC951E-AA34-498C-B0B6-1417C707F6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3327400"/>
                        <a:ext cx="2159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>
            <a:extLst>
              <a:ext uri="{FF2B5EF4-FFF2-40B4-BE49-F238E27FC236}">
                <a16:creationId xmlns:a16="http://schemas.microsoft.com/office/drawing/2014/main" id="{6A10B43D-8BC3-4D20-A26C-ECDCDCB0E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85800"/>
            <a:ext cx="5486400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7">
            <a:extLst>
              <a:ext uri="{FF2B5EF4-FFF2-40B4-BE49-F238E27FC236}">
                <a16:creationId xmlns:a16="http://schemas.microsoft.com/office/drawing/2014/main" id="{242E8205-BC78-4D88-8064-ABAD020C88A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4343400"/>
            <a:ext cx="7772400" cy="1470025"/>
          </a:xfrm>
        </p:spPr>
        <p:txBody>
          <a:bodyPr/>
          <a:lstStyle/>
          <a:p>
            <a:pPr algn="l" eaLnBrk="1" hangingPunct="1"/>
            <a:br>
              <a:rPr lang="uk-UA" altLang="uk-UA" sz="3200" b="1" u="sng"/>
            </a:br>
            <a:r>
              <a:rPr lang="uk-UA" altLang="uk-UA" sz="3200" b="1" u="sng"/>
              <a:t>Дано:</a:t>
            </a:r>
            <a:r>
              <a:rPr lang="uk-UA" altLang="uk-UA" sz="3200"/>
              <a:t> пряма а перпендикулярна площині АВС, М</a:t>
            </a:r>
            <a:r>
              <a:rPr lang="en-US" altLang="uk-UA" sz="3200"/>
              <a:t>D</a:t>
            </a:r>
            <a:r>
              <a:rPr lang="uk-UA" altLang="uk-UA" sz="2800" b="1">
                <a:solidFill>
                  <a:schemeClr val="tx1"/>
                </a:solidFill>
              </a:rPr>
              <a:t>┴</a:t>
            </a:r>
            <a:r>
              <a:rPr lang="en-US" altLang="uk-UA" sz="2800">
                <a:solidFill>
                  <a:schemeClr val="tx1"/>
                </a:solidFill>
              </a:rPr>
              <a:t>BC, BD=CD</a:t>
            </a:r>
            <a:br>
              <a:rPr lang="en-US" altLang="uk-UA" sz="2800" b="1">
                <a:solidFill>
                  <a:schemeClr val="tx1"/>
                </a:solidFill>
              </a:rPr>
            </a:br>
            <a:r>
              <a:rPr lang="uk-UA" altLang="uk-UA" sz="3200" b="1" u="sng"/>
              <a:t>Довести:</a:t>
            </a:r>
            <a:r>
              <a:rPr lang="uk-UA" altLang="uk-UA" sz="3200"/>
              <a:t> АВ=АС</a:t>
            </a:r>
            <a:endParaRPr lang="ru-RU" altLang="uk-UA" sz="3200"/>
          </a:p>
        </p:txBody>
      </p:sp>
      <p:sp>
        <p:nvSpPr>
          <p:cNvPr id="21508" name="Rectangle 10">
            <a:extLst>
              <a:ext uri="{FF2B5EF4-FFF2-40B4-BE49-F238E27FC236}">
                <a16:creationId xmlns:a16="http://schemas.microsoft.com/office/drawing/2014/main" id="{023B9B78-0297-400F-ACF9-E36CA182DE3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228600"/>
            <a:ext cx="2743200" cy="9906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kumimoji="1" lang="ru-RU" altLang="uk-UA" u="sng">
                <a:solidFill>
                  <a:srgbClr val="F7660D"/>
                </a:solidFill>
              </a:rPr>
              <a:t>Задача 3</a:t>
            </a:r>
          </a:p>
          <a:p>
            <a:pPr eaLnBrk="1" hangingPunct="1"/>
            <a:endParaRPr lang="ru-RU" altLang="uk-UA" u="sng"/>
          </a:p>
        </p:txBody>
      </p:sp>
      <p:sp>
        <p:nvSpPr>
          <p:cNvPr id="21509" name="Line 11">
            <a:extLst>
              <a:ext uri="{FF2B5EF4-FFF2-40B4-BE49-F238E27FC236}">
                <a16:creationId xmlns:a16="http://schemas.microsoft.com/office/drawing/2014/main" id="{4D1A28A5-87D7-4BF8-997C-830AB61452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895600"/>
            <a:ext cx="2743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7">
            <a:extLst>
              <a:ext uri="{FF2B5EF4-FFF2-40B4-BE49-F238E27FC236}">
                <a16:creationId xmlns:a16="http://schemas.microsoft.com/office/drawing/2014/main" id="{F66CA604-FB21-4494-8112-3CF682173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962400"/>
            <a:ext cx="4191000" cy="1676400"/>
          </a:xfrm>
          <a:prstGeom prst="parallelogram">
            <a:avLst>
              <a:gd name="adj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58ACAE3-A27C-4DC6-BF8B-DFD5B6BFCE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algn="l" eaLnBrk="1" hangingPunct="1"/>
            <a:r>
              <a:rPr lang="uk-UA" altLang="uk-UA" sz="3200" u="sng">
                <a:solidFill>
                  <a:srgbClr val="F7660D"/>
                </a:solidFill>
              </a:rPr>
              <a:t>Задача 4</a:t>
            </a:r>
            <a:endParaRPr lang="ru-RU" altLang="uk-UA" sz="3200" u="sng">
              <a:solidFill>
                <a:srgbClr val="F7660D"/>
              </a:solidFill>
            </a:endParaRPr>
          </a:p>
        </p:txBody>
      </p:sp>
      <p:sp>
        <p:nvSpPr>
          <p:cNvPr id="22532" name="AutoShape 6">
            <a:extLst>
              <a:ext uri="{FF2B5EF4-FFF2-40B4-BE49-F238E27FC236}">
                <a16:creationId xmlns:a16="http://schemas.microsoft.com/office/drawing/2014/main" id="{684B1A15-F031-4435-A234-AE85ED92F5C2}"/>
              </a:ext>
            </a:extLst>
          </p:cNvPr>
          <p:cNvSpPr>
            <a:spLocks noChangeArrowheads="1"/>
          </p:cNvSpPr>
          <p:nvPr/>
        </p:nvSpPr>
        <p:spPr bwMode="auto">
          <a:xfrm rot="7762667">
            <a:off x="468313" y="2730500"/>
            <a:ext cx="3962400" cy="1676400"/>
          </a:xfrm>
          <a:prstGeom prst="parallelogram">
            <a:avLst>
              <a:gd name="adj" fmla="val 1105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2533" name="Line 8">
            <a:extLst>
              <a:ext uri="{FF2B5EF4-FFF2-40B4-BE49-F238E27FC236}">
                <a16:creationId xmlns:a16="http://schemas.microsoft.com/office/drawing/2014/main" id="{064A0665-202A-4BAD-82AC-C3DCEA549E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895600"/>
            <a:ext cx="762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9">
            <a:extLst>
              <a:ext uri="{FF2B5EF4-FFF2-40B4-BE49-F238E27FC236}">
                <a16:creationId xmlns:a16="http://schemas.microsoft.com/office/drawing/2014/main" id="{A22236AB-A15F-4C71-A3CC-AD0FE047B5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1981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Text Box 10">
            <a:extLst>
              <a:ext uri="{FF2B5EF4-FFF2-40B4-BE49-F238E27FC236}">
                <a16:creationId xmlns:a16="http://schemas.microsoft.com/office/drawing/2014/main" id="{9309E575-13D4-435C-A462-80E68CEB8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004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uk-UA" sz="2800">
                <a:latin typeface="Arial Narrow" panose="020B0606020202030204" pitchFamily="34" charset="0"/>
              </a:rPr>
              <a:t>β</a:t>
            </a:r>
          </a:p>
        </p:txBody>
      </p:sp>
      <p:sp>
        <p:nvSpPr>
          <p:cNvPr id="22536" name="Text Box 11">
            <a:extLst>
              <a:ext uri="{FF2B5EF4-FFF2-40B4-BE49-F238E27FC236}">
                <a16:creationId xmlns:a16="http://schemas.microsoft.com/office/drawing/2014/main" id="{62331ACA-F5A5-4FD4-9511-CC818EF89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1910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uk-UA" sz="2800">
                <a:latin typeface="Arial Narrow" panose="020B0606020202030204" pitchFamily="34" charset="0"/>
              </a:rPr>
              <a:t>α</a:t>
            </a:r>
          </a:p>
        </p:txBody>
      </p:sp>
      <p:sp>
        <p:nvSpPr>
          <p:cNvPr id="22537" name="Line 12">
            <a:extLst>
              <a:ext uri="{FF2B5EF4-FFF2-40B4-BE49-F238E27FC236}">
                <a16:creationId xmlns:a16="http://schemas.microsoft.com/office/drawing/2014/main" id="{D94B3E65-5321-4D14-8244-AF7FAC579E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4114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3">
            <a:extLst>
              <a:ext uri="{FF2B5EF4-FFF2-40B4-BE49-F238E27FC236}">
                <a16:creationId xmlns:a16="http://schemas.microsoft.com/office/drawing/2014/main" id="{963B2288-C477-4871-95C3-8F09F0B4B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5">
            <a:extLst>
              <a:ext uri="{FF2B5EF4-FFF2-40B4-BE49-F238E27FC236}">
                <a16:creationId xmlns:a16="http://schemas.microsoft.com/office/drawing/2014/main" id="{56225E92-323A-4199-ACB5-8C5408F68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953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6">
            <a:extLst>
              <a:ext uri="{FF2B5EF4-FFF2-40B4-BE49-F238E27FC236}">
                <a16:creationId xmlns:a16="http://schemas.microsoft.com/office/drawing/2014/main" id="{A13BC4BD-6A5B-4E4C-B506-E2B0003D4C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4953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Text Box 17">
            <a:extLst>
              <a:ext uri="{FF2B5EF4-FFF2-40B4-BE49-F238E27FC236}">
                <a16:creationId xmlns:a16="http://schemas.microsoft.com/office/drawing/2014/main" id="{CC9B215B-8D81-45F5-8E45-43E9D8E1A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438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А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22542" name="Text Box 18">
            <a:extLst>
              <a:ext uri="{FF2B5EF4-FFF2-40B4-BE49-F238E27FC236}">
                <a16:creationId xmlns:a16="http://schemas.microsoft.com/office/drawing/2014/main" id="{227676C6-4121-4653-86C6-1CCC0E659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191000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С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22543" name="Text Box 19">
            <a:extLst>
              <a:ext uri="{FF2B5EF4-FFF2-40B4-BE49-F238E27FC236}">
                <a16:creationId xmlns:a16="http://schemas.microsoft.com/office/drawing/2014/main" id="{3410C81D-CAC9-4F98-A2AC-12900DDE5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8768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800">
                <a:latin typeface="Arial Narrow" panose="020B0606020202030204" pitchFamily="34" charset="0"/>
              </a:rPr>
              <a:t>В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22544" name="Text Box 20">
            <a:extLst>
              <a:ext uri="{FF2B5EF4-FFF2-40B4-BE49-F238E27FC236}">
                <a16:creationId xmlns:a16="http://schemas.microsoft.com/office/drawing/2014/main" id="{61FC70E3-DE18-4ED3-B96C-5752ED389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24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uk-UA" sz="2800">
                <a:latin typeface="Arial Narrow" panose="020B0606020202030204" pitchFamily="34" charset="0"/>
              </a:rPr>
              <a:t>D</a:t>
            </a: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22545" name="Text Box 21">
            <a:extLst>
              <a:ext uri="{FF2B5EF4-FFF2-40B4-BE49-F238E27FC236}">
                <a16:creationId xmlns:a16="http://schemas.microsoft.com/office/drawing/2014/main" id="{5015D25B-E8F7-46A4-B9F7-8180466AD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33400"/>
            <a:ext cx="548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2546" name="Text Box 22">
            <a:extLst>
              <a:ext uri="{FF2B5EF4-FFF2-40B4-BE49-F238E27FC236}">
                <a16:creationId xmlns:a16="http://schemas.microsoft.com/office/drawing/2014/main" id="{BBFE157A-F970-4B51-A4AA-ED984909B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8600"/>
            <a:ext cx="655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000"/>
              <a:t>З точок А і В, які лежать на двух перпендикулярних площинах, проведено перпендикуляри АС і В</a:t>
            </a:r>
            <a:r>
              <a:rPr lang="en-US" altLang="uk-UA" sz="2000"/>
              <a:t>D</a:t>
            </a:r>
            <a:r>
              <a:rPr lang="uk-UA" altLang="uk-UA" sz="2000"/>
              <a:t> до прямої перетину площин. Знайдіть довжину відрізка АВ, якщо АС=3 см, В</a:t>
            </a:r>
            <a:r>
              <a:rPr lang="en-US" altLang="uk-UA" sz="2000"/>
              <a:t>D</a:t>
            </a:r>
            <a:r>
              <a:rPr lang="uk-UA" altLang="uk-UA" sz="2000"/>
              <a:t>=4 см, С</a:t>
            </a:r>
            <a:r>
              <a:rPr lang="en-US" altLang="uk-UA" sz="2000"/>
              <a:t>D</a:t>
            </a:r>
            <a:r>
              <a:rPr lang="uk-UA" altLang="uk-UA" sz="2000"/>
              <a:t>=12 см. </a:t>
            </a:r>
            <a:endParaRPr lang="ru-RU" altLang="uk-UA" sz="2000"/>
          </a:p>
        </p:txBody>
      </p:sp>
      <p:sp>
        <p:nvSpPr>
          <p:cNvPr id="129047" name="Line 23">
            <a:extLst>
              <a:ext uri="{FF2B5EF4-FFF2-40B4-BE49-F238E27FC236}">
                <a16:creationId xmlns:a16="http://schemas.microsoft.com/office/drawing/2014/main" id="{E7436925-B67C-4BF9-9EEE-363A95E1D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895600"/>
            <a:ext cx="1600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48" name="Line 24">
            <a:extLst>
              <a:ext uri="{FF2B5EF4-FFF2-40B4-BE49-F238E27FC236}">
                <a16:creationId xmlns:a16="http://schemas.microsoft.com/office/drawing/2014/main" id="{9FA7D767-BF28-4F0E-95C6-9004C82EE6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4572000"/>
            <a:ext cx="1524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Text Box 26">
            <a:extLst>
              <a:ext uri="{FF2B5EF4-FFF2-40B4-BE49-F238E27FC236}">
                <a16:creationId xmlns:a16="http://schemas.microsoft.com/office/drawing/2014/main" id="{1A838BB7-BC53-474E-86AC-78CED4E9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2900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000">
                <a:latin typeface="Arial Narrow" panose="020B0606020202030204" pitchFamily="34" charset="0"/>
              </a:rPr>
              <a:t>3</a:t>
            </a:r>
            <a:endParaRPr lang="ru-RU" altLang="uk-UA" sz="2000">
              <a:latin typeface="Arial Narrow" panose="020B0606020202030204" pitchFamily="34" charset="0"/>
            </a:endParaRPr>
          </a:p>
        </p:txBody>
      </p:sp>
      <p:sp>
        <p:nvSpPr>
          <p:cNvPr id="22550" name="Text Box 27">
            <a:extLst>
              <a:ext uri="{FF2B5EF4-FFF2-40B4-BE49-F238E27FC236}">
                <a16:creationId xmlns:a16="http://schemas.microsoft.com/office/drawing/2014/main" id="{8702BC16-40AE-4EBF-900D-6CD47B41D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1816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2551" name="Text Box 28">
            <a:extLst>
              <a:ext uri="{FF2B5EF4-FFF2-40B4-BE49-F238E27FC236}">
                <a16:creationId xmlns:a16="http://schemas.microsoft.com/office/drawing/2014/main" id="{96B0D11E-D43D-451C-A512-780183276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029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000">
                <a:latin typeface="Arial Narrow" panose="020B0606020202030204" pitchFamily="34" charset="0"/>
              </a:rPr>
              <a:t>4</a:t>
            </a:r>
            <a:endParaRPr lang="ru-RU" altLang="uk-UA" sz="2000">
              <a:latin typeface="Arial Narrow" panose="020B0606020202030204" pitchFamily="34" charset="0"/>
            </a:endParaRPr>
          </a:p>
        </p:txBody>
      </p:sp>
      <p:sp>
        <p:nvSpPr>
          <p:cNvPr id="22552" name="Text Box 29">
            <a:extLst>
              <a:ext uri="{FF2B5EF4-FFF2-40B4-BE49-F238E27FC236}">
                <a16:creationId xmlns:a16="http://schemas.microsoft.com/office/drawing/2014/main" id="{DD14D466-5FA2-4A61-B3DD-C826EDA37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572000"/>
            <a:ext cx="22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2553" name="Text Box 30">
            <a:extLst>
              <a:ext uri="{FF2B5EF4-FFF2-40B4-BE49-F238E27FC236}">
                <a16:creationId xmlns:a16="http://schemas.microsoft.com/office/drawing/2014/main" id="{B70DAAE1-4673-48FB-8B5B-ED55F53F1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572000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2554" name="Text Box 31">
            <a:extLst>
              <a:ext uri="{FF2B5EF4-FFF2-40B4-BE49-F238E27FC236}">
                <a16:creationId xmlns:a16="http://schemas.microsoft.com/office/drawing/2014/main" id="{81F4D601-B4FD-4955-9454-5B208D552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00"/>
            <a:ext cx="625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uk-UA" altLang="uk-UA" sz="2000">
                <a:latin typeface="Arial Narrow" panose="020B0606020202030204" pitchFamily="34" charset="0"/>
              </a:rPr>
              <a:t>12</a:t>
            </a:r>
            <a:endParaRPr lang="ru-RU" altLang="uk-UA" sz="200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A1F6A56-F80D-4C43-810B-5816500608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uk-UA" sz="4000" b="1">
                <a:solidFill>
                  <a:srgbClr val="DE4B2E"/>
                </a:solidFill>
                <a:latin typeface="Comic Sans MS" panose="030F0702030302020204" pitchFamily="66" charset="0"/>
              </a:rPr>
              <a:t>Тести</a:t>
            </a:r>
            <a:endParaRPr lang="ru-RU" altLang="uk-UA" sz="16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37DBBDA6-108B-4378-B256-8FCC4F47B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762000"/>
            <a:ext cx="8458200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E35B07"/>
                </a:solidFill>
              </a:rPr>
              <a:t>Задача 1</a:t>
            </a:r>
            <a:r>
              <a:rPr lang="uk-UA" altLang="uk-UA" sz="2000" b="1">
                <a:solidFill>
                  <a:srgbClr val="E35B07"/>
                </a:solidFill>
              </a:rPr>
              <a:t>.</a:t>
            </a:r>
            <a:r>
              <a:rPr lang="ru-RU" altLang="uk-UA" sz="2000" b="1">
                <a:solidFill>
                  <a:schemeClr val="tx2"/>
                </a:solidFill>
              </a:rPr>
              <a:t> </a:t>
            </a:r>
            <a:r>
              <a:rPr lang="ru-RU" altLang="uk-UA" sz="1800" b="1"/>
              <a:t>Через кінець А відрізка АВ проходить площина. Точка В знаходиться від неї на відстані 16 см. Знайти відстань від середини відрізка АВ до  площини.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</a:t>
            </a:r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4F05F3D3-E0BE-4A38-9BF2-B79872369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41148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AutoShape 5">
            <a:hlinkClick r:id="" action="ppaction://noaction" highlightClick="1">
              <a:snd r:embed="rId3" name="tasksol.wav"/>
            </a:hlinkClick>
            <a:extLst>
              <a:ext uri="{FF2B5EF4-FFF2-40B4-BE49-F238E27FC236}">
                <a16:creationId xmlns:a16="http://schemas.microsoft.com/office/drawing/2014/main" id="{C657173E-53E1-4F22-AB72-12D719DC9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057400"/>
            <a:ext cx="9906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400" b="1"/>
              <a:t>А) 8</a:t>
            </a:r>
          </a:p>
        </p:txBody>
      </p:sp>
      <p:sp>
        <p:nvSpPr>
          <p:cNvPr id="23558" name="AutoShape 7">
            <a:hlinkClick r:id="" action="ppaction://noaction" highlightClick="1">
              <a:snd r:embed="rId4" name="Смех.wav"/>
            </a:hlinkClick>
            <a:extLst>
              <a:ext uri="{FF2B5EF4-FFF2-40B4-BE49-F238E27FC236}">
                <a16:creationId xmlns:a16="http://schemas.microsoft.com/office/drawing/2014/main" id="{C037807B-FF79-4DC3-BB98-0CB8A3C47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057400"/>
            <a:ext cx="9906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400" b="1"/>
              <a:t>Б) 12</a:t>
            </a:r>
          </a:p>
        </p:txBody>
      </p:sp>
      <p:sp>
        <p:nvSpPr>
          <p:cNvPr id="23559" name="AutoShape 8">
            <a:hlinkClick r:id="" action="ppaction://noaction" highlightClick="1">
              <a:snd r:embed="rId4" name="Смех.wav"/>
            </a:hlinkClick>
            <a:extLst>
              <a:ext uri="{FF2B5EF4-FFF2-40B4-BE49-F238E27FC236}">
                <a16:creationId xmlns:a16="http://schemas.microsoft.com/office/drawing/2014/main" id="{1DCD3B50-5AED-49F4-8349-BB98382FE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057400"/>
            <a:ext cx="9906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400" b="1"/>
              <a:t>В) 10</a:t>
            </a:r>
          </a:p>
        </p:txBody>
      </p:sp>
      <p:sp>
        <p:nvSpPr>
          <p:cNvPr id="23560" name="AutoShape 9">
            <a:hlinkClick r:id="" action="ppaction://noaction" highlightClick="1">
              <a:snd r:embed="rId4" name="Смех.wav"/>
            </a:hlinkClick>
            <a:extLst>
              <a:ext uri="{FF2B5EF4-FFF2-40B4-BE49-F238E27FC236}">
                <a16:creationId xmlns:a16="http://schemas.microsoft.com/office/drawing/2014/main" id="{99A12649-F38E-421A-863B-B83341817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057400"/>
            <a:ext cx="914400" cy="4572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2400" b="1"/>
              <a:t>Г) 4</a:t>
            </a:r>
          </a:p>
        </p:txBody>
      </p:sp>
      <p:sp>
        <p:nvSpPr>
          <p:cNvPr id="23561" name="Text Box 10">
            <a:extLst>
              <a:ext uri="{FF2B5EF4-FFF2-40B4-BE49-F238E27FC236}">
                <a16:creationId xmlns:a16="http://schemas.microsoft.com/office/drawing/2014/main" id="{CB5335A5-084E-46E8-858A-9BD100843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76400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1800" i="1"/>
              <a:t>Виберіть правильну відповідь</a:t>
            </a:r>
          </a:p>
        </p:txBody>
      </p:sp>
      <p:sp>
        <p:nvSpPr>
          <p:cNvPr id="23562" name="Text Box 11">
            <a:extLst>
              <a:ext uri="{FF2B5EF4-FFF2-40B4-BE49-F238E27FC236}">
                <a16:creationId xmlns:a16="http://schemas.microsoft.com/office/drawing/2014/main" id="{7EB76B7B-4605-452E-B8F7-22982B244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743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uk-UA" sz="1800" b="1">
                <a:solidFill>
                  <a:schemeClr val="tx2"/>
                </a:solidFill>
              </a:rPr>
              <a:t>допомога</a:t>
            </a:r>
          </a:p>
        </p:txBody>
      </p:sp>
      <p:sp>
        <p:nvSpPr>
          <p:cNvPr id="23563" name="Rectangle 14">
            <a:extLst>
              <a:ext uri="{FF2B5EF4-FFF2-40B4-BE49-F238E27FC236}">
                <a16:creationId xmlns:a16="http://schemas.microsoft.com/office/drawing/2014/main" id="{4BF2DFD3-1B96-49E4-A747-190C01A68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44047" name="Text Box 15">
            <a:extLst>
              <a:ext uri="{FF2B5EF4-FFF2-40B4-BE49-F238E27FC236}">
                <a16:creationId xmlns:a16="http://schemas.microsoft.com/office/drawing/2014/main" id="{1EFB47BF-2D49-4494-96FC-826024351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4283075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000"/>
              <a:t>за теоремою Фалеса ДК – середня лінія трикутника АВС, тобто …</a:t>
            </a:r>
          </a:p>
        </p:txBody>
      </p:sp>
      <p:sp>
        <p:nvSpPr>
          <p:cNvPr id="23565" name="Rectangle 17">
            <a:extLst>
              <a:ext uri="{FF2B5EF4-FFF2-40B4-BE49-F238E27FC236}">
                <a16:creationId xmlns:a16="http://schemas.microsoft.com/office/drawing/2014/main" id="{81E2933E-2759-408F-87AD-16B0C34C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3566" name="Text Box 18">
            <a:extLst>
              <a:ext uri="{FF2B5EF4-FFF2-40B4-BE49-F238E27FC236}">
                <a16:creationId xmlns:a16="http://schemas.microsoft.com/office/drawing/2014/main" id="{2A5E5DE6-7FF1-4BAF-869B-DB8831D5D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276600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23567" name="Text Box 19">
            <a:extLst>
              <a:ext uri="{FF2B5EF4-FFF2-40B4-BE49-F238E27FC236}">
                <a16:creationId xmlns:a16="http://schemas.microsoft.com/office/drawing/2014/main" id="{C0F5C3C5-30E8-4F60-B116-1D466D3C7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124200"/>
            <a:ext cx="4572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uk-UA" altLang="uk-UA" sz="2000">
                <a:latin typeface="Arial Narrow" panose="020B0606020202030204" pitchFamily="34" charset="0"/>
              </a:rPr>
              <a:t>ДК і ВС перпендикулярні до площини.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uk-UA" altLang="uk-UA" sz="2000">
                <a:latin typeface="Arial Narrow" panose="020B0606020202030204" pitchFamily="34" charset="0"/>
              </a:rPr>
              <a:t>Отже, ДК і ВС – …. .</a:t>
            </a:r>
            <a:endParaRPr lang="ru-RU" altLang="uk-UA" sz="200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>
            <a:extLst>
              <a:ext uri="{FF2B5EF4-FFF2-40B4-BE49-F238E27FC236}">
                <a16:creationId xmlns:a16="http://schemas.microsoft.com/office/drawing/2014/main" id="{D9239E38-C73B-4A5C-997A-68E85214679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2057400"/>
          </a:xfrm>
        </p:spPr>
        <p:txBody>
          <a:bodyPr/>
          <a:lstStyle/>
          <a:p>
            <a:pPr algn="l" eaLnBrk="1" hangingPunct="1">
              <a:defRPr/>
            </a:pPr>
            <a:r>
              <a:rPr lang="uk-UA" sz="3600" u="sng" dirty="0"/>
              <a:t>Мета уроку: </a:t>
            </a:r>
            <a:br>
              <a:rPr lang="uk-UA" sz="3600" u="sng" dirty="0"/>
            </a:br>
            <a:r>
              <a:rPr lang="uk-UA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узагальнити і систематизувати знання  по даній темі, удосконалити вміння розв’язувати стереометричні задачі, перевірити рівень засвоєння знань.</a:t>
            </a: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80D4BD7-E1FA-4B8B-A09F-8F3A38914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uk-UA" sz="4000" b="1">
                <a:solidFill>
                  <a:srgbClr val="003399"/>
                </a:solidFill>
                <a:latin typeface="Comic Sans MS" panose="030F0702030302020204" pitchFamily="66" charset="0"/>
              </a:rPr>
              <a:t>Тести</a:t>
            </a:r>
            <a:endParaRPr lang="ru-RU" altLang="uk-UA" sz="16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579" name="Text Box 3">
            <a:extLst>
              <a:ext uri="{FF2B5EF4-FFF2-40B4-BE49-F238E27FC236}">
                <a16:creationId xmlns:a16="http://schemas.microsoft.com/office/drawing/2014/main" id="{919C7B56-B1E0-44CF-8DE0-4635A9546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2000" b="1">
                <a:solidFill>
                  <a:srgbClr val="DE4B2E"/>
                </a:solidFill>
              </a:rPr>
              <a:t>Задача 2.</a:t>
            </a:r>
            <a:r>
              <a:rPr lang="ru-RU" altLang="uk-UA" sz="2000" b="1">
                <a:solidFill>
                  <a:schemeClr val="tx2"/>
                </a:solidFill>
              </a:rPr>
              <a:t> Відрізок</a:t>
            </a:r>
            <a:r>
              <a:rPr lang="ru-RU" altLang="uk-UA" sz="1800" b="1"/>
              <a:t> довжиною 10см своїми кінцями спирається в дві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                  паралельні площини, відстань між якими дорівнює 8см.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                  Знайти проекції відрізка на площини.</a:t>
            </a:r>
          </a:p>
        </p:txBody>
      </p:sp>
      <p:sp>
        <p:nvSpPr>
          <p:cNvPr id="24580" name="AutoShape 5">
            <a:hlinkClick r:id="" action="ppaction://noaction" highlightClick="1">
              <a:snd r:embed="rId3" name="models.wav"/>
            </a:hlinkClick>
            <a:extLst>
              <a:ext uri="{FF2B5EF4-FFF2-40B4-BE49-F238E27FC236}">
                <a16:creationId xmlns:a16="http://schemas.microsoft.com/office/drawing/2014/main" id="{AA86BC8D-095B-4276-B008-C3ECA76BA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8288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А)6 и 6</a:t>
            </a:r>
          </a:p>
        </p:txBody>
      </p:sp>
      <p:sp>
        <p:nvSpPr>
          <p:cNvPr id="24581" name="AutoShape 6">
            <a:hlinkClick r:id="" action="ppaction://noaction" highlightClick="1">
              <a:snd r:embed="rId4" name="Bell10.wav"/>
            </a:hlinkClick>
            <a:extLst>
              <a:ext uri="{FF2B5EF4-FFF2-40B4-BE49-F238E27FC236}">
                <a16:creationId xmlns:a16="http://schemas.microsoft.com/office/drawing/2014/main" id="{6B09BFA2-315C-4273-B3D0-2EE02112B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8288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Б)6 и 5</a:t>
            </a:r>
          </a:p>
        </p:txBody>
      </p:sp>
      <p:sp>
        <p:nvSpPr>
          <p:cNvPr id="24582" name="AutoShape 7">
            <a:hlinkClick r:id="" action="ppaction://noaction" highlightClick="1">
              <a:snd r:embed="rId4" name="Bell10.wav"/>
            </a:hlinkClick>
            <a:extLst>
              <a:ext uri="{FF2B5EF4-FFF2-40B4-BE49-F238E27FC236}">
                <a16:creationId xmlns:a16="http://schemas.microsoft.com/office/drawing/2014/main" id="{0E07AAFE-4118-4AA2-A1F3-ACFD4CB14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8288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В)8 и 8</a:t>
            </a:r>
          </a:p>
        </p:txBody>
      </p:sp>
      <p:sp>
        <p:nvSpPr>
          <p:cNvPr id="24583" name="AutoShape 8">
            <a:hlinkClick r:id="" action="ppaction://noaction" highlightClick="1">
              <a:snd r:embed="rId4" name="Bell10.wav"/>
            </a:hlinkClick>
            <a:extLst>
              <a:ext uri="{FF2B5EF4-FFF2-40B4-BE49-F238E27FC236}">
                <a16:creationId xmlns:a16="http://schemas.microsoft.com/office/drawing/2014/main" id="{01E625E2-F348-418C-AE45-DE9642C77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8288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Г)8 и 5</a:t>
            </a:r>
          </a:p>
        </p:txBody>
      </p:sp>
      <p:pic>
        <p:nvPicPr>
          <p:cNvPr id="24584" name="Picture 9">
            <a:extLst>
              <a:ext uri="{FF2B5EF4-FFF2-40B4-BE49-F238E27FC236}">
                <a16:creationId xmlns:a16="http://schemas.microsoft.com/office/drawing/2014/main" id="{48E50A75-056C-499C-A3B4-6D0572A9D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43200"/>
            <a:ext cx="3352800" cy="320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10">
            <a:extLst>
              <a:ext uri="{FF2B5EF4-FFF2-40B4-BE49-F238E27FC236}">
                <a16:creationId xmlns:a16="http://schemas.microsoft.com/office/drawing/2014/main" id="{1765E1ED-575E-42D8-9083-29E4DD2F5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743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uk-UA" sz="1800" b="1">
                <a:solidFill>
                  <a:srgbClr val="DE4B2E"/>
                </a:solidFill>
              </a:rPr>
              <a:t>допомога</a:t>
            </a:r>
          </a:p>
        </p:txBody>
      </p:sp>
      <p:grpSp>
        <p:nvGrpSpPr>
          <p:cNvPr id="48142" name="Group 14">
            <a:extLst>
              <a:ext uri="{FF2B5EF4-FFF2-40B4-BE49-F238E27FC236}">
                <a16:creationId xmlns:a16="http://schemas.microsoft.com/office/drawing/2014/main" id="{4C30CAA8-17A8-4124-A2CF-70F3504CA0CC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352800"/>
            <a:ext cx="1295400" cy="1828800"/>
            <a:chOff x="1296" y="2112"/>
            <a:chExt cx="816" cy="1152"/>
          </a:xfrm>
        </p:grpSpPr>
        <p:sp>
          <p:nvSpPr>
            <p:cNvPr id="24592" name="Line 11">
              <a:extLst>
                <a:ext uri="{FF2B5EF4-FFF2-40B4-BE49-F238E27FC236}">
                  <a16:creationId xmlns:a16="http://schemas.microsoft.com/office/drawing/2014/main" id="{35A4BDEE-F5FF-4A3B-A0A8-13FE322C31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2112"/>
              <a:ext cx="0" cy="1152"/>
            </a:xfrm>
            <a:prstGeom prst="line">
              <a:avLst/>
            </a:prstGeom>
            <a:noFill/>
            <a:ln w="38100">
              <a:solidFill>
                <a:srgbClr val="E35B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Line 12">
              <a:extLst>
                <a:ext uri="{FF2B5EF4-FFF2-40B4-BE49-F238E27FC236}">
                  <a16:creationId xmlns:a16="http://schemas.microsoft.com/office/drawing/2014/main" id="{EF576785-0635-48D6-B4AE-EB75DBB2E2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112"/>
              <a:ext cx="816" cy="0"/>
            </a:xfrm>
            <a:prstGeom prst="line">
              <a:avLst/>
            </a:prstGeom>
            <a:noFill/>
            <a:ln w="38100">
              <a:solidFill>
                <a:srgbClr val="DE4B2E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Rectangle 13">
              <a:extLst>
                <a:ext uri="{FF2B5EF4-FFF2-40B4-BE49-F238E27FC236}">
                  <a16:creationId xmlns:a16="http://schemas.microsoft.com/office/drawing/2014/main" id="{FD6E982A-7EA7-41E3-831B-0134B4A6A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112"/>
              <a:ext cx="96" cy="9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DE4B2E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uk-UA" altLang="uk-UA" sz="2800">
                <a:latin typeface="Arial Narrow" panose="020B0606020202030204" pitchFamily="34" charset="0"/>
              </a:endParaRPr>
            </a:p>
          </p:txBody>
        </p:sp>
      </p:grpSp>
      <p:sp>
        <p:nvSpPr>
          <p:cNvPr id="48143" name="Text Box 15">
            <a:extLst>
              <a:ext uri="{FF2B5EF4-FFF2-40B4-BE49-F238E27FC236}">
                <a16:creationId xmlns:a16="http://schemas.microsoft.com/office/drawing/2014/main" id="{D6BE053F-8E54-495E-9816-8B1C791C8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1148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400" b="1">
                <a:solidFill>
                  <a:srgbClr val="DE4B2E"/>
                </a:solidFill>
              </a:rPr>
              <a:t>8</a:t>
            </a:r>
          </a:p>
        </p:txBody>
      </p:sp>
      <p:sp>
        <p:nvSpPr>
          <p:cNvPr id="24588" name="Rectangle 18">
            <a:extLst>
              <a:ext uri="{FF2B5EF4-FFF2-40B4-BE49-F238E27FC236}">
                <a16:creationId xmlns:a16="http://schemas.microsoft.com/office/drawing/2014/main" id="{E5AE4534-AAF6-4CC1-98D1-9BF2A8447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grpSp>
        <p:nvGrpSpPr>
          <p:cNvPr id="48147" name="Group 19">
            <a:extLst>
              <a:ext uri="{FF2B5EF4-FFF2-40B4-BE49-F238E27FC236}">
                <a16:creationId xmlns:a16="http://schemas.microsoft.com/office/drawing/2014/main" id="{7F42A526-B1CF-4DE7-A07E-75F195551E58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352800"/>
            <a:ext cx="3886200" cy="1527175"/>
            <a:chOff x="3024" y="2112"/>
            <a:chExt cx="2448" cy="962"/>
          </a:xfrm>
        </p:grpSpPr>
        <p:sp>
          <p:nvSpPr>
            <p:cNvPr id="24590" name="Text Box 16">
              <a:extLst>
                <a:ext uri="{FF2B5EF4-FFF2-40B4-BE49-F238E27FC236}">
                  <a16:creationId xmlns:a16="http://schemas.microsoft.com/office/drawing/2014/main" id="{556093D0-7A7B-4BFD-97EA-2930B70FD0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112"/>
              <a:ext cx="24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uk-UA" sz="1800"/>
                <a:t>за теоремою Піфагора</a:t>
              </a:r>
            </a:p>
          </p:txBody>
        </p:sp>
        <p:graphicFrame>
          <p:nvGraphicFramePr>
            <p:cNvPr id="24591" name="Object 17">
              <a:extLst>
                <a:ext uri="{FF2B5EF4-FFF2-40B4-BE49-F238E27FC236}">
                  <a16:creationId xmlns:a16="http://schemas.microsoft.com/office/drawing/2014/main" id="{DD595811-4694-4E0D-8398-4502B575EF1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07" y="2496"/>
            <a:ext cx="2281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69" name="Equation" r:id="rId6" imgW="1917360" imgH="482400" progId="Equation.DSMT4">
                    <p:embed/>
                  </p:oleObj>
                </mc:Choice>
                <mc:Fallback>
                  <p:oleObj name="Equation" r:id="rId6" imgW="1917360" imgH="482400" progId="Equation.DSMT4">
                    <p:embed/>
                    <p:pic>
                      <p:nvPicPr>
                        <p:cNvPr id="24591" name="Object 17">
                          <a:extLst>
                            <a:ext uri="{FF2B5EF4-FFF2-40B4-BE49-F238E27FC236}">
                              <a16:creationId xmlns:a16="http://schemas.microsoft.com/office/drawing/2014/main" id="{DD595811-4694-4E0D-8398-4502B575EF1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2496"/>
                          <a:ext cx="2281" cy="5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C0D0792-10EC-4E1C-ADE7-7BDB1AA095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uk-UA" sz="4000" b="1">
                <a:solidFill>
                  <a:srgbClr val="DE4B2E"/>
                </a:solidFill>
                <a:latin typeface="Comic Sans MS" panose="030F0702030302020204" pitchFamily="66" charset="0"/>
              </a:rPr>
              <a:t>Тести</a:t>
            </a:r>
            <a:endParaRPr lang="ru-RU" altLang="uk-UA" sz="16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507386D5-83CB-470D-BFC2-AB945186A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2400" b="1">
                <a:solidFill>
                  <a:srgbClr val="DE4B2E"/>
                </a:solidFill>
              </a:rPr>
              <a:t>Задача 3.</a:t>
            </a:r>
            <a:r>
              <a:rPr lang="ru-RU" altLang="uk-UA" sz="2000" b="1">
                <a:solidFill>
                  <a:schemeClr val="tx2"/>
                </a:solidFill>
              </a:rPr>
              <a:t> Відрізок</a:t>
            </a:r>
            <a:r>
              <a:rPr lang="ru-RU" altLang="uk-UA" sz="1800" b="1"/>
              <a:t> МН перетинає площину в точці К. Через  кінці відрізка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                   проведені прямі НР и МЕ, які перпендикулярні до площини і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             перетинають її у точках Р и Е. </a:t>
            </a:r>
            <a:r>
              <a:rPr lang="ru-RU" altLang="uk-UA" sz="1800" b="1">
                <a:solidFill>
                  <a:srgbClr val="DE4B2E"/>
                </a:solidFill>
              </a:rPr>
              <a:t>Знайти РЕ</a:t>
            </a:r>
            <a:r>
              <a:rPr lang="ru-RU" altLang="uk-UA" sz="1800" b="1"/>
              <a:t>, якщо НР = 4, НК = 5, МЕ = 12.</a:t>
            </a:r>
          </a:p>
        </p:txBody>
      </p:sp>
      <p:sp>
        <p:nvSpPr>
          <p:cNvPr id="25604" name="AutoShape 4">
            <a:hlinkClick r:id="" action="ppaction://noaction" highlightClick="1">
              <a:snd r:embed="rId3" name="ЯД. смех.wav"/>
            </a:hlinkClick>
            <a:extLst>
              <a:ext uri="{FF2B5EF4-FFF2-40B4-BE49-F238E27FC236}">
                <a16:creationId xmlns:a16="http://schemas.microsoft.com/office/drawing/2014/main" id="{2B9D778C-DE37-42F8-9FBC-62DC731FF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574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А)9</a:t>
            </a:r>
          </a:p>
        </p:txBody>
      </p:sp>
      <p:sp>
        <p:nvSpPr>
          <p:cNvPr id="25605" name="AutoShape 5">
            <a:hlinkClick r:id="" action="ppaction://noaction" highlightClick="1">
              <a:snd r:embed="rId3" name="ЯД. смех.wav"/>
            </a:hlinkClick>
            <a:extLst>
              <a:ext uri="{FF2B5EF4-FFF2-40B4-BE49-F238E27FC236}">
                <a16:creationId xmlns:a16="http://schemas.microsoft.com/office/drawing/2014/main" id="{E949BD57-92AA-4C02-B872-62C74DF43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Б)3</a:t>
            </a:r>
          </a:p>
        </p:txBody>
      </p:sp>
      <p:sp>
        <p:nvSpPr>
          <p:cNvPr id="25606" name="AutoShape 6">
            <a:hlinkClick r:id="" action="ppaction://noaction" highlightClick="1">
              <a:snd r:embed="rId3" name="ЯД. смех.wav"/>
            </a:hlinkClick>
            <a:extLst>
              <a:ext uri="{FF2B5EF4-FFF2-40B4-BE49-F238E27FC236}">
                <a16:creationId xmlns:a16="http://schemas.microsoft.com/office/drawing/2014/main" id="{54F2D441-6213-4410-B852-B14536969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0574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Г)1</a:t>
            </a:r>
          </a:p>
        </p:txBody>
      </p:sp>
      <p:sp>
        <p:nvSpPr>
          <p:cNvPr id="25607" name="AutoShape 7">
            <a:hlinkClick r:id="" action="ppaction://noaction" highlightClick="1">
              <a:snd r:embed="rId4" name="models.wav"/>
            </a:hlinkClick>
            <a:extLst>
              <a:ext uri="{FF2B5EF4-FFF2-40B4-BE49-F238E27FC236}">
                <a16:creationId xmlns:a16="http://schemas.microsoft.com/office/drawing/2014/main" id="{1576B7CE-F691-4F45-9000-DCB7FC969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057400"/>
            <a:ext cx="9906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В)12</a:t>
            </a:r>
          </a:p>
        </p:txBody>
      </p:sp>
      <p:sp>
        <p:nvSpPr>
          <p:cNvPr id="25608" name="Text Box 8">
            <a:extLst>
              <a:ext uri="{FF2B5EF4-FFF2-40B4-BE49-F238E27FC236}">
                <a16:creationId xmlns:a16="http://schemas.microsoft.com/office/drawing/2014/main" id="{241F925B-27B3-4A8F-A8C9-BFCC94CB2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67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uk-UA" sz="1800" b="1">
                <a:solidFill>
                  <a:srgbClr val="DE4B2E"/>
                </a:solidFill>
              </a:rPr>
              <a:t>Допомога</a:t>
            </a:r>
          </a:p>
        </p:txBody>
      </p:sp>
      <p:pic>
        <p:nvPicPr>
          <p:cNvPr id="25609" name="Picture 10">
            <a:extLst>
              <a:ext uri="{FF2B5EF4-FFF2-40B4-BE49-F238E27FC236}">
                <a16:creationId xmlns:a16="http://schemas.microsoft.com/office/drawing/2014/main" id="{ED50DC39-7DBD-4959-948A-5359A9CC0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3505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3" name="Text Box 11">
            <a:extLst>
              <a:ext uri="{FF2B5EF4-FFF2-40B4-BE49-F238E27FC236}">
                <a16:creationId xmlns:a16="http://schemas.microsoft.com/office/drawing/2014/main" id="{FF8ECEBB-1BAF-413C-8E36-B33D24DE2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124200"/>
            <a:ext cx="3276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000" b="1"/>
              <a:t>за теоремою Піфагора:</a:t>
            </a:r>
          </a:p>
        </p:txBody>
      </p:sp>
      <p:sp>
        <p:nvSpPr>
          <p:cNvPr id="25611" name="Rectangle 13">
            <a:extLst>
              <a:ext uri="{FF2B5EF4-FFF2-40B4-BE49-F238E27FC236}">
                <a16:creationId xmlns:a16="http://schemas.microsoft.com/office/drawing/2014/main" id="{FF045F3C-F5FE-46E4-B358-F3B1CC7AE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graphicFrame>
        <p:nvGraphicFramePr>
          <p:cNvPr id="49164" name="Object 12">
            <a:extLst>
              <a:ext uri="{FF2B5EF4-FFF2-40B4-BE49-F238E27FC236}">
                <a16:creationId xmlns:a16="http://schemas.microsoft.com/office/drawing/2014/main" id="{0EC3A72D-DC03-46C9-9DBB-5D186A3F8E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6900" y="3505200"/>
          <a:ext cx="2617788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6" imgW="1193760" imgH="482400" progId="Equation.DSMT4">
                  <p:embed/>
                </p:oleObj>
              </mc:Choice>
              <mc:Fallback>
                <p:oleObj name="Equation" r:id="rId6" imgW="1193760" imgH="482400" progId="Equation.DSMT4">
                  <p:embed/>
                  <p:pic>
                    <p:nvPicPr>
                      <p:cNvPr id="49164" name="Object 12">
                        <a:extLst>
                          <a:ext uri="{FF2B5EF4-FFF2-40B4-BE49-F238E27FC236}">
                            <a16:creationId xmlns:a16="http://schemas.microsoft.com/office/drawing/2014/main" id="{0EC3A72D-DC03-46C9-9DBB-5D186A3F8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3505200"/>
                        <a:ext cx="2617788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Rectangle 15">
            <a:extLst>
              <a:ext uri="{FF2B5EF4-FFF2-40B4-BE49-F238E27FC236}">
                <a16:creationId xmlns:a16="http://schemas.microsoft.com/office/drawing/2014/main" id="{53491DFC-47FA-481F-A6DB-F6C413730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49168" name="Text Box 16">
            <a:extLst>
              <a:ext uri="{FF2B5EF4-FFF2-40B4-BE49-F238E27FC236}">
                <a16:creationId xmlns:a16="http://schemas.microsoft.com/office/drawing/2014/main" id="{3E413C21-1442-4ED3-AE5B-1FA2F286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0198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400" b="1"/>
              <a:t>Тоді РЕ = … + … = … .</a:t>
            </a:r>
          </a:p>
        </p:txBody>
      </p:sp>
      <p:graphicFrame>
        <p:nvGraphicFramePr>
          <p:cNvPr id="49169" name="Object 17">
            <a:extLst>
              <a:ext uri="{FF2B5EF4-FFF2-40B4-BE49-F238E27FC236}">
                <a16:creationId xmlns:a16="http://schemas.microsoft.com/office/drawing/2014/main" id="{75AC68FA-395D-44ED-968A-8A51CF2302D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164138" y="5257800"/>
          <a:ext cx="28543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8" imgW="1638000" imgH="393480" progId="Equation.DSMT4">
                  <p:embed/>
                </p:oleObj>
              </mc:Choice>
              <mc:Fallback>
                <p:oleObj name="Equation" r:id="rId8" imgW="1638000" imgH="393480" progId="Equation.DSMT4">
                  <p:embed/>
                  <p:pic>
                    <p:nvPicPr>
                      <p:cNvPr id="49169" name="Object 17">
                        <a:extLst>
                          <a:ext uri="{FF2B5EF4-FFF2-40B4-BE49-F238E27FC236}">
                            <a16:creationId xmlns:a16="http://schemas.microsoft.com/office/drawing/2014/main" id="{75AC68FA-395D-44ED-968A-8A51CF2302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38" y="5257800"/>
                        <a:ext cx="28543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1" name="Text Box 19">
            <a:extLst>
              <a:ext uri="{FF2B5EF4-FFF2-40B4-BE49-F238E27FC236}">
                <a16:creationId xmlns:a16="http://schemas.microsoft.com/office/drawing/2014/main" id="{5E59C1A2-B53A-4BB6-BEF5-2837CBA9C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648200"/>
            <a:ext cx="480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uk-UA" altLang="uk-UA" sz="2000" b="1">
                <a:latin typeface="Arial Narrow" panose="020B0606020202030204" pitchFamily="34" charset="0"/>
              </a:rPr>
              <a:t>З подібності ∆ </a:t>
            </a:r>
            <a:r>
              <a:rPr lang="en-US" altLang="uk-UA" sz="2000" b="1">
                <a:latin typeface="Arial Narrow" panose="020B0606020202030204" pitchFamily="34" charset="0"/>
              </a:rPr>
              <a:t>PHK </a:t>
            </a:r>
            <a:r>
              <a:rPr lang="uk-UA" altLang="uk-UA" sz="2000" b="1">
                <a:latin typeface="Arial Narrow" panose="020B0606020202030204" pitchFamily="34" charset="0"/>
              </a:rPr>
              <a:t>і</a:t>
            </a:r>
            <a:r>
              <a:rPr lang="en-US" altLang="uk-UA" sz="2000" b="1">
                <a:latin typeface="Arial Narrow" panose="020B0606020202030204" pitchFamily="34" charset="0"/>
              </a:rPr>
              <a:t> </a:t>
            </a:r>
            <a:r>
              <a:rPr lang="uk-UA" altLang="uk-UA" sz="2000" b="1">
                <a:latin typeface="Arial Narrow" panose="020B0606020202030204" pitchFamily="34" charset="0"/>
              </a:rPr>
              <a:t>∆ </a:t>
            </a:r>
            <a:r>
              <a:rPr lang="en-US" altLang="uk-UA" sz="2000" b="1">
                <a:latin typeface="Arial Narrow" panose="020B0606020202030204" pitchFamily="34" charset="0"/>
              </a:rPr>
              <a:t>EMK</a:t>
            </a:r>
            <a:r>
              <a:rPr lang="uk-UA" altLang="uk-UA" sz="2000" b="1">
                <a:latin typeface="Arial Narrow" panose="020B0606020202030204" pitchFamily="34" charset="0"/>
              </a:rPr>
              <a:t>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/>
      <p:bldP spid="49168" grpId="0"/>
      <p:bldP spid="4917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B4F843E-E5A1-422D-A20E-A9308B608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ru-RU" altLang="uk-UA" sz="4000" b="1">
                <a:solidFill>
                  <a:srgbClr val="003399"/>
                </a:solidFill>
                <a:latin typeface="Comic Sans MS" panose="030F0702030302020204" pitchFamily="66" charset="0"/>
              </a:rPr>
              <a:t>Тести</a:t>
            </a:r>
            <a:endParaRPr lang="ru-RU" altLang="uk-UA" sz="16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F2E085AA-252F-42AC-A984-863A5D82C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0"/>
            <a:ext cx="9144000" cy="128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2400" b="1">
                <a:solidFill>
                  <a:srgbClr val="DE4B2E"/>
                </a:solidFill>
              </a:rPr>
              <a:t>Задача 4.</a:t>
            </a:r>
            <a:r>
              <a:rPr lang="ru-RU" altLang="uk-UA" sz="2000" b="1">
                <a:solidFill>
                  <a:schemeClr val="tx2"/>
                </a:solidFill>
              </a:rPr>
              <a:t>  </a:t>
            </a:r>
            <a:r>
              <a:rPr lang="ru-RU" altLang="uk-UA" sz="1800" b="1"/>
              <a:t>Через кінці відрізка МН проведені прямі, які перпендикулярні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                     до  площини і перетинають її в точках К </a:t>
            </a:r>
            <a:r>
              <a:rPr lang="uk-UA" altLang="uk-UA" sz="1800" b="1"/>
              <a:t>і</a:t>
            </a:r>
            <a:r>
              <a:rPr lang="ru-RU" altLang="uk-UA" sz="1800" b="1"/>
              <a:t> Т відповідно.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</a:t>
            </a:r>
            <a:r>
              <a:rPr lang="ru-RU" altLang="uk-UA" sz="1800" b="1">
                <a:solidFill>
                  <a:srgbClr val="DE4B2E"/>
                </a:solidFill>
              </a:rPr>
              <a:t>Знайти МН</a:t>
            </a:r>
            <a:r>
              <a:rPr lang="ru-RU" altLang="uk-UA" sz="1800" b="1"/>
              <a:t>, якщо КТ = 5, МК = 4, НТ = 6 і точки М і Н знаходяться по одну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                       сторону від  площини.</a:t>
            </a:r>
          </a:p>
        </p:txBody>
      </p:sp>
      <p:sp>
        <p:nvSpPr>
          <p:cNvPr id="26628" name="AutoShape 5">
            <a:hlinkClick r:id="" action="ppaction://noaction" highlightClick="1">
              <a:snd r:embed="rId4" name="Смех.wav"/>
            </a:hlinkClick>
            <a:extLst>
              <a:ext uri="{FF2B5EF4-FFF2-40B4-BE49-F238E27FC236}">
                <a16:creationId xmlns:a16="http://schemas.microsoft.com/office/drawing/2014/main" id="{E6783837-E8DC-4730-A0AF-544F98886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133600"/>
            <a:ext cx="10668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Б)29</a:t>
            </a:r>
          </a:p>
        </p:txBody>
      </p:sp>
      <p:sp>
        <p:nvSpPr>
          <p:cNvPr id="26629" name="AutoShape 6">
            <a:hlinkClick r:id="" action="ppaction://noaction" highlightClick="1">
              <a:snd r:embed="rId5" name="ЯД. смех.wav"/>
            </a:hlinkClick>
            <a:extLst>
              <a:ext uri="{FF2B5EF4-FFF2-40B4-BE49-F238E27FC236}">
                <a16:creationId xmlns:a16="http://schemas.microsoft.com/office/drawing/2014/main" id="{D995C8BB-F1EB-46A0-91DB-5EC8AFEFB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133600"/>
            <a:ext cx="11430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/>
              <a:t> </a:t>
            </a:r>
            <a:r>
              <a:rPr lang="ru-RU" altLang="uk-UA" sz="1800" b="1"/>
              <a:t>В)6</a:t>
            </a:r>
          </a:p>
        </p:txBody>
      </p:sp>
      <p:sp>
        <p:nvSpPr>
          <p:cNvPr id="26630" name="AutoShape 7">
            <a:hlinkClick r:id="" action="ppaction://noaction" highlightClick="1">
              <a:snd r:embed="rId6" name="Bell10.wav"/>
            </a:hlinkClick>
            <a:extLst>
              <a:ext uri="{FF2B5EF4-FFF2-40B4-BE49-F238E27FC236}">
                <a16:creationId xmlns:a16="http://schemas.microsoft.com/office/drawing/2014/main" id="{60B9A30A-8268-42E8-8F01-B200B9C2E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133600"/>
            <a:ext cx="1066800" cy="457200"/>
          </a:xfrm>
          <a:prstGeom prst="actionButtonBlank">
            <a:avLst/>
          </a:prstGeom>
          <a:solidFill>
            <a:srgbClr val="CD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uk-UA" sz="1800" b="1"/>
              <a:t>Г)41</a:t>
            </a:r>
          </a:p>
        </p:txBody>
      </p:sp>
      <p:sp>
        <p:nvSpPr>
          <p:cNvPr id="26631" name="Text Box 8">
            <a:extLst>
              <a:ext uri="{FF2B5EF4-FFF2-40B4-BE49-F238E27FC236}">
                <a16:creationId xmlns:a16="http://schemas.microsoft.com/office/drawing/2014/main" id="{D803B7CE-087A-48A1-9868-1B98E25D5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8956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uk-UA" sz="1800" b="1">
                <a:solidFill>
                  <a:srgbClr val="DE4B2E"/>
                </a:solidFill>
              </a:rPr>
              <a:t>допомога</a:t>
            </a:r>
          </a:p>
        </p:txBody>
      </p:sp>
      <p:sp>
        <p:nvSpPr>
          <p:cNvPr id="26632" name="Rectangle 10">
            <a:extLst>
              <a:ext uri="{FF2B5EF4-FFF2-40B4-BE49-F238E27FC236}">
                <a16:creationId xmlns:a16="http://schemas.microsoft.com/office/drawing/2014/main" id="{4A79BED0-1CC2-4743-8FF2-F6B69B85E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grpSp>
        <p:nvGrpSpPr>
          <p:cNvPr id="26633" name="Group 18">
            <a:extLst>
              <a:ext uri="{FF2B5EF4-FFF2-40B4-BE49-F238E27FC236}">
                <a16:creationId xmlns:a16="http://schemas.microsoft.com/office/drawing/2014/main" id="{D6606596-CC7A-4609-AFA4-01ED92BBC4F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33600"/>
            <a:ext cx="1143000" cy="457200"/>
            <a:chOff x="144" y="1344"/>
            <a:chExt cx="624" cy="288"/>
          </a:xfrm>
        </p:grpSpPr>
        <p:sp>
          <p:nvSpPr>
            <p:cNvPr id="26645" name="AutoShape 4">
              <a:hlinkClick r:id="" action="ppaction://noaction" highlightClick="1">
                <a:snd r:embed="rId7" name="tasksol.wav"/>
              </a:hlinkClick>
              <a:extLst>
                <a:ext uri="{FF2B5EF4-FFF2-40B4-BE49-F238E27FC236}">
                  <a16:creationId xmlns:a16="http://schemas.microsoft.com/office/drawing/2014/main" id="{41D9E665-F7FC-4099-AC14-5B1B7AF7D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344"/>
              <a:ext cx="624" cy="288"/>
            </a:xfrm>
            <a:prstGeom prst="actionButtonBlank">
              <a:avLst/>
            </a:prstGeom>
            <a:solidFill>
              <a:srgbClr val="CDCDC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uk-UA" sz="1800" b="1"/>
                <a:t>А)</a:t>
              </a:r>
            </a:p>
          </p:txBody>
        </p:sp>
        <p:graphicFrame>
          <p:nvGraphicFramePr>
            <p:cNvPr id="26646" name="Object 9">
              <a:hlinkClick r:id="" action="ppaction://noaction">
                <a:snd r:embed="rId7" name="tasksol.wav"/>
              </a:hlinkClick>
              <a:extLst>
                <a:ext uri="{FF2B5EF4-FFF2-40B4-BE49-F238E27FC236}">
                  <a16:creationId xmlns:a16="http://schemas.microsoft.com/office/drawing/2014/main" id="{EF1D9F5E-5163-462F-BC3F-0100956B1E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4" y="1344"/>
            <a:ext cx="336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7" name="Формула" r:id="rId8" imgW="317362" imgH="228501" progId="Equation.3">
                    <p:embed/>
                  </p:oleObj>
                </mc:Choice>
                <mc:Fallback>
                  <p:oleObj name="Формула" r:id="rId8" imgW="317362" imgH="228501" progId="Equation.3">
                    <p:embed/>
                    <p:pic>
                      <p:nvPicPr>
                        <p:cNvPr id="26646" name="Object 9">
                          <a:hlinkClick r:id="" action="ppaction://noaction">
                            <a:snd r:embed="rId7" name="tasksol.wav"/>
                          </a:hlinkClick>
                          <a:extLst>
                            <a:ext uri="{FF2B5EF4-FFF2-40B4-BE49-F238E27FC236}">
                              <a16:creationId xmlns:a16="http://schemas.microsoft.com/office/drawing/2014/main" id="{EF1D9F5E-5163-462F-BC3F-0100956B1E4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1344"/>
                          <a:ext cx="336" cy="2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6634" name="Picture 15">
            <a:extLst>
              <a:ext uri="{FF2B5EF4-FFF2-40B4-BE49-F238E27FC236}">
                <a16:creationId xmlns:a16="http://schemas.microsoft.com/office/drawing/2014/main" id="{E0F74670-7164-4119-BB74-151935BBB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36576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197" name="Group 21">
            <a:extLst>
              <a:ext uri="{FF2B5EF4-FFF2-40B4-BE49-F238E27FC236}">
                <a16:creationId xmlns:a16="http://schemas.microsoft.com/office/drawing/2014/main" id="{8ED81CD5-580F-4C96-8FE7-F885ECB9917D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733800"/>
            <a:ext cx="2590800" cy="457200"/>
            <a:chOff x="816" y="2352"/>
            <a:chExt cx="1632" cy="288"/>
          </a:xfrm>
        </p:grpSpPr>
        <p:grpSp>
          <p:nvGrpSpPr>
            <p:cNvPr id="26641" name="Group 19">
              <a:extLst>
                <a:ext uri="{FF2B5EF4-FFF2-40B4-BE49-F238E27FC236}">
                  <a16:creationId xmlns:a16="http://schemas.microsoft.com/office/drawing/2014/main" id="{3507B838-8F65-4C50-9044-1D3D6A3F61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2400"/>
              <a:ext cx="1296" cy="144"/>
              <a:chOff x="816" y="2400"/>
              <a:chExt cx="1296" cy="144"/>
            </a:xfrm>
          </p:grpSpPr>
          <p:sp>
            <p:nvSpPr>
              <p:cNvPr id="26643" name="Line 16">
                <a:extLst>
                  <a:ext uri="{FF2B5EF4-FFF2-40B4-BE49-F238E27FC236}">
                    <a16:creationId xmlns:a16="http://schemas.microsoft.com/office/drawing/2014/main" id="{E5B5440C-8887-43E7-9C0C-3B0649E6B9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2544"/>
                <a:ext cx="1296" cy="0"/>
              </a:xfrm>
              <a:prstGeom prst="line">
                <a:avLst/>
              </a:prstGeom>
              <a:noFill/>
              <a:ln w="38100">
                <a:solidFill>
                  <a:srgbClr val="DE4B2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4" name="Rectangle 17">
                <a:extLst>
                  <a:ext uri="{FF2B5EF4-FFF2-40B4-BE49-F238E27FC236}">
                    <a16:creationId xmlns:a16="http://schemas.microsoft.com/office/drawing/2014/main" id="{68C07528-A73C-4099-86E3-8ADD3E9B8A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400"/>
                <a:ext cx="144" cy="144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rgbClr val="DE4B2E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uk-UA" altLang="uk-UA" sz="280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26642" name="Text Box 20">
              <a:extLst>
                <a:ext uri="{FF2B5EF4-FFF2-40B4-BE49-F238E27FC236}">
                  <a16:creationId xmlns:a16="http://schemas.microsoft.com/office/drawing/2014/main" id="{5B90C7C7-6511-47AC-9B49-86BD05A834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35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uk-UA" sz="2400" b="1"/>
                <a:t>N</a:t>
              </a:r>
              <a:endParaRPr lang="ru-RU" altLang="uk-UA" sz="2400" b="1"/>
            </a:p>
          </p:txBody>
        </p:sp>
      </p:grpSp>
      <p:sp>
        <p:nvSpPr>
          <p:cNvPr id="50198" name="Text Box 22">
            <a:extLst>
              <a:ext uri="{FF2B5EF4-FFF2-40B4-BE49-F238E27FC236}">
                <a16:creationId xmlns:a16="http://schemas.microsoft.com/office/drawing/2014/main" id="{896F3DC9-06D3-4707-B279-097424882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352800"/>
            <a:ext cx="4419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uk-UA" sz="2400"/>
              <a:t>MN</a:t>
            </a:r>
            <a:r>
              <a:rPr lang="ru-RU" altLang="uk-UA" sz="2400"/>
              <a:t> = … = 5; </a:t>
            </a:r>
            <a:r>
              <a:rPr lang="en-US" altLang="uk-UA" sz="2400"/>
              <a:t>HN = </a:t>
            </a:r>
            <a:r>
              <a:rPr lang="uk-UA" altLang="uk-UA" sz="2400"/>
              <a:t>…</a:t>
            </a:r>
            <a:r>
              <a:rPr lang="en-US" altLang="uk-UA" sz="2400"/>
              <a:t> – </a:t>
            </a:r>
            <a:r>
              <a:rPr lang="uk-UA" altLang="uk-UA" sz="2400"/>
              <a:t>…</a:t>
            </a:r>
            <a:r>
              <a:rPr lang="en-US" altLang="uk-UA" sz="2400"/>
              <a:t> = </a:t>
            </a:r>
            <a:r>
              <a:rPr lang="uk-UA" altLang="uk-UA" sz="2400"/>
              <a:t>… </a:t>
            </a:r>
            <a:r>
              <a:rPr lang="ru-RU" altLang="uk-UA" sz="2400"/>
              <a:t>.</a:t>
            </a:r>
          </a:p>
        </p:txBody>
      </p:sp>
      <p:sp>
        <p:nvSpPr>
          <p:cNvPr id="50199" name="Text Box 23">
            <a:extLst>
              <a:ext uri="{FF2B5EF4-FFF2-40B4-BE49-F238E27FC236}">
                <a16:creationId xmlns:a16="http://schemas.microsoft.com/office/drawing/2014/main" id="{8101442D-BB2B-4777-B133-374179FB3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429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ru-RU" altLang="uk-UA" sz="2000" b="1">
              <a:solidFill>
                <a:srgbClr val="006600"/>
              </a:solidFill>
            </a:endParaRPr>
          </a:p>
        </p:txBody>
      </p:sp>
      <p:sp>
        <p:nvSpPr>
          <p:cNvPr id="50200" name="Text Box 24">
            <a:extLst>
              <a:ext uri="{FF2B5EF4-FFF2-40B4-BE49-F238E27FC236}">
                <a16:creationId xmlns:a16="http://schemas.microsoft.com/office/drawing/2014/main" id="{DAE70901-EADA-47A1-896A-B09FCCF56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8862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400"/>
              <a:t>За теоремою  Піфагора:</a:t>
            </a:r>
          </a:p>
        </p:txBody>
      </p:sp>
      <p:sp>
        <p:nvSpPr>
          <p:cNvPr id="26639" name="Rectangle 26">
            <a:extLst>
              <a:ext uri="{FF2B5EF4-FFF2-40B4-BE49-F238E27FC236}">
                <a16:creationId xmlns:a16="http://schemas.microsoft.com/office/drawing/2014/main" id="{7CE7A222-9DE4-4B35-963F-4631359C4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graphicFrame>
        <p:nvGraphicFramePr>
          <p:cNvPr id="50201" name="Object 25">
            <a:extLst>
              <a:ext uri="{FF2B5EF4-FFF2-40B4-BE49-F238E27FC236}">
                <a16:creationId xmlns:a16="http://schemas.microsoft.com/office/drawing/2014/main" id="{41A3660F-780F-4549-A89E-6380730499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1538" y="4454525"/>
          <a:ext cx="35115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11" imgW="1269720" imgH="228600" progId="Equation.DSMT4">
                  <p:embed/>
                </p:oleObj>
              </mc:Choice>
              <mc:Fallback>
                <p:oleObj name="Equation" r:id="rId11" imgW="1269720" imgH="228600" progId="Equation.DSMT4">
                  <p:embed/>
                  <p:pic>
                    <p:nvPicPr>
                      <p:cNvPr id="50201" name="Object 25">
                        <a:extLst>
                          <a:ext uri="{FF2B5EF4-FFF2-40B4-BE49-F238E27FC236}">
                            <a16:creationId xmlns:a16="http://schemas.microsoft.com/office/drawing/2014/main" id="{41A3660F-780F-4549-A89E-6380730499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538" y="4454525"/>
                        <a:ext cx="351155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ck6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ck6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8" grpId="0"/>
      <p:bldP spid="50199" grpId="0"/>
      <p:bldP spid="502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AE0E6F02-6262-4B11-A2E6-E633981453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772400" cy="2133600"/>
          </a:xfrm>
        </p:spPr>
        <p:txBody>
          <a:bodyPr/>
          <a:lstStyle/>
          <a:p>
            <a:pPr algn="ctr" eaLnBrk="1" hangingPunct="1"/>
            <a:r>
              <a:rPr lang="uk-UA" altLang="uk-UA" sz="4800"/>
              <a:t>Повторення   теоретичного матеріалу </a:t>
            </a:r>
            <a:endParaRPr lang="ru-RU" altLang="uk-UA" sz="48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>
            <a:extLst>
              <a:ext uri="{FF2B5EF4-FFF2-40B4-BE49-F238E27FC236}">
                <a16:creationId xmlns:a16="http://schemas.microsoft.com/office/drawing/2014/main" id="{723A1D3D-562A-46D7-9483-A3EA2F4F4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8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ru-RU" altLang="uk-UA" b="1">
                <a:solidFill>
                  <a:srgbClr val="003399"/>
                </a:solidFill>
                <a:latin typeface="Arial Narrow" panose="020B0606020202030204" pitchFamily="34" charset="0"/>
              </a:rPr>
              <a:t>Дайте означення </a:t>
            </a:r>
            <a:r>
              <a:rPr kumimoji="0" lang="ru-RU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прямої</a:t>
            </a:r>
            <a:r>
              <a:rPr kumimoji="0" lang="en-US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,</a:t>
            </a:r>
            <a:r>
              <a:rPr kumimoji="0" lang="ru-RU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 перпендикулярної</a:t>
            </a:r>
            <a:r>
              <a:rPr kumimoji="0" lang="en-US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  </a:t>
            </a:r>
            <a:r>
              <a:rPr kumimoji="0" lang="uk-UA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до площини</a:t>
            </a:r>
            <a:r>
              <a:rPr kumimoji="0" lang="ru-RU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 </a:t>
            </a:r>
          </a:p>
        </p:txBody>
      </p:sp>
      <p:pic>
        <p:nvPicPr>
          <p:cNvPr id="8195" name="Picture 4">
            <a:extLst>
              <a:ext uri="{FF2B5EF4-FFF2-40B4-BE49-F238E27FC236}">
                <a16:creationId xmlns:a16="http://schemas.microsoft.com/office/drawing/2014/main" id="{8A52F15A-D7D3-4BFD-92D5-2BEBE42B7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400800" cy="459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5">
            <a:extLst>
              <a:ext uri="{FF2B5EF4-FFF2-40B4-BE49-F238E27FC236}">
                <a16:creationId xmlns:a16="http://schemas.microsoft.com/office/drawing/2014/main" id="{C6E87CF1-ED0E-454A-8CF6-8976FEB49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6400800" cy="459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1B81C9CD-47CC-4005-A84D-A8B7A4642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"/>
            <a:ext cx="868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E4B2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b="1">
                <a:solidFill>
                  <a:srgbClr val="00007E"/>
                </a:solidFill>
                <a:latin typeface="Arial Narrow" panose="020B0606020202030204" pitchFamily="34" charset="0"/>
              </a:rPr>
              <a:t>Сформулюйте</a:t>
            </a:r>
            <a:r>
              <a:rPr lang="ru-RU" altLang="uk-UA" b="1">
                <a:solidFill>
                  <a:srgbClr val="DE4B2E"/>
                </a:solidFill>
                <a:latin typeface="Arial Narrow" panose="020B0606020202030204" pitchFamily="34" charset="0"/>
              </a:rPr>
              <a:t> ознаку перпендикулярності прямої і площини</a:t>
            </a:r>
          </a:p>
        </p:txBody>
      </p:sp>
      <p:pic>
        <p:nvPicPr>
          <p:cNvPr id="9219" name="Picture 3">
            <a:extLst>
              <a:ext uri="{FF2B5EF4-FFF2-40B4-BE49-F238E27FC236}">
                <a16:creationId xmlns:a16="http://schemas.microsoft.com/office/drawing/2014/main" id="{60EE3E05-5C4F-41FD-8F04-753B284FA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5943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88D5385-9886-4A03-9209-5C98AB145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algn="l" eaLnBrk="1" hangingPunct="1"/>
            <a:r>
              <a:rPr lang="uk-UA" altLang="uk-UA" sz="3200" b="1">
                <a:solidFill>
                  <a:srgbClr val="00007E"/>
                </a:solidFill>
                <a:latin typeface="Arial Narrow" panose="020B0606020202030204" pitchFamily="34" charset="0"/>
              </a:rPr>
              <a:t>Дайте означення</a:t>
            </a:r>
            <a:r>
              <a:rPr lang="uk-UA" altLang="uk-UA" sz="3200">
                <a:latin typeface="Arial Narrow" panose="020B0606020202030204" pitchFamily="34" charset="0"/>
              </a:rPr>
              <a:t> </a:t>
            </a:r>
            <a:r>
              <a:rPr lang="uk-UA" altLang="uk-UA" sz="3200">
                <a:solidFill>
                  <a:srgbClr val="FF0000"/>
                </a:solidFill>
                <a:latin typeface="Arial Narrow" panose="020B0606020202030204" pitchFamily="34" charset="0"/>
              </a:rPr>
              <a:t>перпендикуляра до площини.</a:t>
            </a:r>
            <a:br>
              <a:rPr lang="uk-UA" altLang="uk-UA" sz="320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uk-UA" altLang="uk-UA" sz="3200" b="1">
                <a:solidFill>
                  <a:srgbClr val="00007E"/>
                </a:solidFill>
                <a:latin typeface="Arial Narrow" panose="020B0606020202030204" pitchFamily="34" charset="0"/>
              </a:rPr>
              <a:t>Назвіть на малюнку</a:t>
            </a:r>
            <a:r>
              <a:rPr lang="uk-UA" altLang="uk-UA" sz="3200">
                <a:solidFill>
                  <a:srgbClr val="FF0000"/>
                </a:solidFill>
                <a:latin typeface="Arial Narrow" panose="020B0606020202030204" pitchFamily="34" charset="0"/>
              </a:rPr>
              <a:t> перпендикуляр, похилу і проекцію похилої.</a:t>
            </a:r>
            <a:endParaRPr lang="ru-RU" altLang="uk-UA" sz="320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78852" name="Group 4">
            <a:extLst>
              <a:ext uri="{FF2B5EF4-FFF2-40B4-BE49-F238E27FC236}">
                <a16:creationId xmlns:a16="http://schemas.microsoft.com/office/drawing/2014/main" id="{E077E14D-A95A-4828-B1A4-28E66250815E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676400"/>
            <a:ext cx="5791200" cy="4324350"/>
            <a:chOff x="144" y="1584"/>
            <a:chExt cx="2838" cy="1572"/>
          </a:xfrm>
        </p:grpSpPr>
        <p:pic>
          <p:nvPicPr>
            <p:cNvPr id="10244" name="Picture 5">
              <a:extLst>
                <a:ext uri="{FF2B5EF4-FFF2-40B4-BE49-F238E27FC236}">
                  <a16:creationId xmlns:a16="http://schemas.microsoft.com/office/drawing/2014/main" id="{35D83830-4BCF-489D-9A7E-AE8BF1B6EE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584"/>
              <a:ext cx="2838" cy="1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0245" name="Object 6">
              <a:extLst>
                <a:ext uri="{FF2B5EF4-FFF2-40B4-BE49-F238E27FC236}">
                  <a16:creationId xmlns:a16="http://schemas.microsoft.com/office/drawing/2014/main" id="{16E1F940-7B46-409C-A145-001064F64C2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12" y="2448"/>
            <a:ext cx="19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Формула" r:id="rId5" imgW="152334" imgH="139639" progId="Equation.3">
                    <p:embed/>
                  </p:oleObj>
                </mc:Choice>
                <mc:Fallback>
                  <p:oleObj name="Формула" r:id="rId5" imgW="152334" imgH="139639" progId="Equation.3">
                    <p:embed/>
                    <p:pic>
                      <p:nvPicPr>
                        <p:cNvPr id="10245" name="Object 6">
                          <a:extLst>
                            <a:ext uri="{FF2B5EF4-FFF2-40B4-BE49-F238E27FC236}">
                              <a16:creationId xmlns:a16="http://schemas.microsoft.com/office/drawing/2014/main" id="{16E1F940-7B46-409C-A145-001064F64C2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2448"/>
                          <a:ext cx="19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ar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8CFE133-A7B5-46C6-9933-CAA642CC2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610600" cy="685800"/>
          </a:xfrm>
        </p:spPr>
        <p:txBody>
          <a:bodyPr/>
          <a:lstStyle/>
          <a:p>
            <a:pPr algn="l" eaLnBrk="1" hangingPunct="1"/>
            <a:r>
              <a:rPr lang="uk-UA" altLang="uk-UA" sz="3200" b="1">
                <a:solidFill>
                  <a:srgbClr val="00007E"/>
                </a:solidFill>
                <a:latin typeface="Arial Narrow" panose="020B0606020202030204" pitchFamily="34" charset="0"/>
              </a:rPr>
              <a:t>Сформулюйте</a:t>
            </a:r>
            <a:r>
              <a:rPr lang="uk-UA" altLang="uk-UA" sz="3200" b="1">
                <a:latin typeface="Arial Narrow" panose="020B0606020202030204" pitchFamily="34" charset="0"/>
              </a:rPr>
              <a:t> </a:t>
            </a:r>
            <a:r>
              <a:rPr lang="uk-UA" altLang="uk-UA" sz="3200" b="1">
                <a:solidFill>
                  <a:srgbClr val="FF0000"/>
                </a:solidFill>
                <a:latin typeface="Arial Narrow" panose="020B0606020202030204" pitchFamily="34" charset="0"/>
              </a:rPr>
              <a:t>властивості перпендикуляра і похилої</a:t>
            </a:r>
            <a:endParaRPr lang="ru-RU" altLang="uk-UA" sz="3200" b="1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5129D93-DE34-4571-85C8-D4115706B2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uk-UA"/>
              <a:t> </a:t>
            </a:r>
            <a:r>
              <a:rPr lang="en-US" altLang="uk-UA" sz="2800"/>
              <a:t>1) A</a:t>
            </a:r>
            <a:r>
              <a:rPr lang="uk-UA" altLang="uk-UA" sz="2800"/>
              <a:t>В</a:t>
            </a:r>
            <a:r>
              <a:rPr lang="en-US" altLang="uk-UA" sz="2800"/>
              <a:t>&lt;AC,  AB&lt;AD;          2) </a:t>
            </a:r>
            <a:r>
              <a:rPr lang="en-US" altLang="uk-UA"/>
              <a:t> BC&lt;AC, BD&lt;AD;</a:t>
            </a:r>
          </a:p>
          <a:p>
            <a:pPr eaLnBrk="1" hangingPunct="1">
              <a:buFontTx/>
              <a:buNone/>
            </a:pPr>
            <a:r>
              <a:rPr lang="en-US" altLang="uk-UA"/>
              <a:t> 3) </a:t>
            </a:r>
            <a:r>
              <a:rPr lang="uk-UA" altLang="uk-UA"/>
              <a:t>Якщо </a:t>
            </a:r>
            <a:r>
              <a:rPr lang="en-US" altLang="uk-UA"/>
              <a:t>AD&gt;</a:t>
            </a:r>
            <a:r>
              <a:rPr lang="uk-UA" altLang="uk-UA"/>
              <a:t>А</a:t>
            </a:r>
            <a:r>
              <a:rPr lang="en-US" altLang="uk-UA"/>
              <a:t>C</a:t>
            </a:r>
            <a:r>
              <a:rPr lang="uk-UA" altLang="uk-UA"/>
              <a:t>, то В</a:t>
            </a:r>
            <a:r>
              <a:rPr lang="en-US" altLang="uk-UA"/>
              <a:t>D&gt;BC</a:t>
            </a:r>
            <a:r>
              <a:rPr lang="uk-UA" altLang="uk-UA"/>
              <a:t> </a:t>
            </a:r>
            <a:r>
              <a:rPr lang="en-US" altLang="uk-UA"/>
              <a:t>                                                                                                                 </a:t>
            </a:r>
            <a:endParaRPr lang="ru-RU" altLang="uk-UA"/>
          </a:p>
        </p:txBody>
      </p:sp>
      <p:grpSp>
        <p:nvGrpSpPr>
          <p:cNvPr id="79876" name="Group 4">
            <a:extLst>
              <a:ext uri="{FF2B5EF4-FFF2-40B4-BE49-F238E27FC236}">
                <a16:creationId xmlns:a16="http://schemas.microsoft.com/office/drawing/2014/main" id="{0F6CDE79-1151-41AE-A36F-8CCD0B29F42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381250"/>
            <a:ext cx="7162800" cy="3714750"/>
            <a:chOff x="144" y="1584"/>
            <a:chExt cx="2838" cy="1572"/>
          </a:xfrm>
        </p:grpSpPr>
        <p:pic>
          <p:nvPicPr>
            <p:cNvPr id="11272" name="Picture 5">
              <a:extLst>
                <a:ext uri="{FF2B5EF4-FFF2-40B4-BE49-F238E27FC236}">
                  <a16:creationId xmlns:a16="http://schemas.microsoft.com/office/drawing/2014/main" id="{DDC6EC1C-CB31-44A3-B94A-4462E7906C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584"/>
              <a:ext cx="2838" cy="1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1273" name="Object 6">
              <a:extLst>
                <a:ext uri="{FF2B5EF4-FFF2-40B4-BE49-F238E27FC236}">
                  <a16:creationId xmlns:a16="http://schemas.microsoft.com/office/drawing/2014/main" id="{C7361CB3-670E-419A-A74C-BC73AE5F2F4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12" y="2448"/>
            <a:ext cx="19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" name="Формула" r:id="rId5" imgW="152334" imgH="139639" progId="Equation.3">
                    <p:embed/>
                  </p:oleObj>
                </mc:Choice>
                <mc:Fallback>
                  <p:oleObj name="Формула" r:id="rId5" imgW="152334" imgH="139639" progId="Equation.3">
                    <p:embed/>
                    <p:pic>
                      <p:nvPicPr>
                        <p:cNvPr id="11273" name="Object 6">
                          <a:extLst>
                            <a:ext uri="{FF2B5EF4-FFF2-40B4-BE49-F238E27FC236}">
                              <a16:creationId xmlns:a16="http://schemas.microsoft.com/office/drawing/2014/main" id="{C7361CB3-670E-419A-A74C-BC73AE5F2F4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2448"/>
                          <a:ext cx="19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69" name="Line 7">
            <a:extLst>
              <a:ext uri="{FF2B5EF4-FFF2-40B4-BE49-F238E27FC236}">
                <a16:creationId xmlns:a16="http://schemas.microsoft.com/office/drawing/2014/main" id="{C9A47FCB-13EC-424C-937E-32BF40A64D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895600"/>
            <a:ext cx="990600" cy="1981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8">
            <a:extLst>
              <a:ext uri="{FF2B5EF4-FFF2-40B4-BE49-F238E27FC236}">
                <a16:creationId xmlns:a16="http://schemas.microsoft.com/office/drawing/2014/main" id="{36551A64-1868-4DD9-8EC6-96B073B0A00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38800" y="4876800"/>
            <a:ext cx="9906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Rectangle 10">
            <a:extLst>
              <a:ext uri="{FF2B5EF4-FFF2-40B4-BE49-F238E27FC236}">
                <a16:creationId xmlns:a16="http://schemas.microsoft.com/office/drawing/2014/main" id="{F050470B-3A9E-4284-A0AB-86268E296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495800"/>
            <a:ext cx="395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kumimoji="0" lang="en-US" altLang="uk-UA" sz="2800" b="1">
                <a:latin typeface="Arial Narrow" panose="020B0606020202030204" pitchFamily="34" charset="0"/>
              </a:rPr>
              <a:t>D</a:t>
            </a:r>
            <a:endParaRPr kumimoji="0" lang="ru-RU" altLang="uk-UA" sz="2800" b="1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ar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5" name="Group 23">
            <a:extLst>
              <a:ext uri="{FF2B5EF4-FFF2-40B4-BE49-F238E27FC236}">
                <a16:creationId xmlns:a16="http://schemas.microsoft.com/office/drawing/2014/main" id="{E995F30A-0D0B-429E-9E75-D51AC0BA518C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505200"/>
            <a:ext cx="4505325" cy="2495550"/>
            <a:chOff x="144" y="1584"/>
            <a:chExt cx="2838" cy="1572"/>
          </a:xfrm>
        </p:grpSpPr>
        <p:pic>
          <p:nvPicPr>
            <p:cNvPr id="12311" name="Picture 7">
              <a:extLst>
                <a:ext uri="{FF2B5EF4-FFF2-40B4-BE49-F238E27FC236}">
                  <a16:creationId xmlns:a16="http://schemas.microsoft.com/office/drawing/2014/main" id="{CC6B6E4E-C9D5-4378-91C3-3A77B19961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584"/>
              <a:ext cx="2838" cy="1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2312" name="Object 19">
              <a:extLst>
                <a:ext uri="{FF2B5EF4-FFF2-40B4-BE49-F238E27FC236}">
                  <a16:creationId xmlns:a16="http://schemas.microsoft.com/office/drawing/2014/main" id="{30C5800B-1DC0-4F6D-AAE4-98DE02A5B25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12" y="2448"/>
            <a:ext cx="19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Формула" r:id="rId10" imgW="152334" imgH="139639" progId="Equation.3">
                    <p:embed/>
                  </p:oleObj>
                </mc:Choice>
                <mc:Fallback>
                  <p:oleObj name="Формула" r:id="rId10" imgW="152334" imgH="139639" progId="Equation.3">
                    <p:embed/>
                    <p:pic>
                      <p:nvPicPr>
                        <p:cNvPr id="12312" name="Object 19">
                          <a:extLst>
                            <a:ext uri="{FF2B5EF4-FFF2-40B4-BE49-F238E27FC236}">
                              <a16:creationId xmlns:a16="http://schemas.microsoft.com/office/drawing/2014/main" id="{30C5800B-1DC0-4F6D-AAE4-98DE02A5B25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2448"/>
                          <a:ext cx="19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05" name="AutoShape 13">
            <a:extLst>
              <a:ext uri="{FF2B5EF4-FFF2-40B4-BE49-F238E27FC236}">
                <a16:creationId xmlns:a16="http://schemas.microsoft.com/office/drawing/2014/main" id="{9CDA4EA5-764A-4E77-8567-922981406CEE}"/>
              </a:ext>
            </a:extLst>
          </p:cNvPr>
          <p:cNvSpPr>
            <a:spLocks noChangeArrowheads="1"/>
          </p:cNvSpPr>
          <p:nvPr/>
        </p:nvSpPr>
        <p:spPr bwMode="auto">
          <a:xfrm rot="-927073">
            <a:off x="2590800" y="5181600"/>
            <a:ext cx="304800" cy="227013"/>
          </a:xfrm>
          <a:prstGeom prst="parallelogram">
            <a:avLst>
              <a:gd name="adj" fmla="val 96217"/>
            </a:avLst>
          </a:prstGeom>
          <a:solidFill>
            <a:schemeClr val="accent1"/>
          </a:solidFill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8206" name="Text Box 14">
            <a:extLst>
              <a:ext uri="{FF2B5EF4-FFF2-40B4-BE49-F238E27FC236}">
                <a16:creationId xmlns:a16="http://schemas.microsoft.com/office/drawing/2014/main" id="{318E8294-5B3E-41A4-8461-87A216DF8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743200"/>
            <a:ext cx="495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000" b="1"/>
              <a:t>АС – похила, ВС –її проекція.</a:t>
            </a:r>
          </a:p>
        </p:txBody>
      </p:sp>
      <p:sp>
        <p:nvSpPr>
          <p:cNvPr id="8207" name="Text Box 15">
            <a:extLst>
              <a:ext uri="{FF2B5EF4-FFF2-40B4-BE49-F238E27FC236}">
                <a16:creationId xmlns:a16="http://schemas.microsoft.com/office/drawing/2014/main" id="{C5DD04D4-3D85-459A-A53B-97D890836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8382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ru-RU" altLang="uk-UA" sz="2400" b="1" u="sng">
                <a:solidFill>
                  <a:srgbClr val="FF3300"/>
                </a:solidFill>
              </a:rPr>
              <a:t>Теорема </a:t>
            </a:r>
            <a:r>
              <a:rPr kumimoji="0" lang="ru-RU" altLang="uk-UA" sz="1800" b="1">
                <a:solidFill>
                  <a:srgbClr val="00007E"/>
                </a:solidFill>
              </a:rPr>
              <a:t>(пряма теорема)</a:t>
            </a:r>
          </a:p>
        </p:txBody>
      </p:sp>
      <p:grpSp>
        <p:nvGrpSpPr>
          <p:cNvPr id="8209" name="Group 17">
            <a:extLst>
              <a:ext uri="{FF2B5EF4-FFF2-40B4-BE49-F238E27FC236}">
                <a16:creationId xmlns:a16="http://schemas.microsoft.com/office/drawing/2014/main" id="{AF2F8477-91E1-4386-A633-18B740E3831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5181600"/>
            <a:ext cx="2971800" cy="366713"/>
            <a:chOff x="576" y="2640"/>
            <a:chExt cx="1872" cy="231"/>
          </a:xfrm>
        </p:grpSpPr>
        <p:grpSp>
          <p:nvGrpSpPr>
            <p:cNvPr id="12307" name="Group 11">
              <a:extLst>
                <a:ext uri="{FF2B5EF4-FFF2-40B4-BE49-F238E27FC236}">
                  <a16:creationId xmlns:a16="http://schemas.microsoft.com/office/drawing/2014/main" id="{A82193FC-2C11-4E3B-926E-18FE23B627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832"/>
              <a:ext cx="1872" cy="11"/>
              <a:chOff x="1008" y="2544"/>
              <a:chExt cx="1872" cy="11"/>
            </a:xfrm>
          </p:grpSpPr>
          <p:sp>
            <p:nvSpPr>
              <p:cNvPr id="12309" name="Line 8">
                <a:extLst>
                  <a:ext uri="{FF2B5EF4-FFF2-40B4-BE49-F238E27FC236}">
                    <a16:creationId xmlns:a16="http://schemas.microsoft.com/office/drawing/2014/main" id="{69C24644-35ED-4261-AD85-30052CC226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544"/>
                <a:ext cx="1872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0" name="Freeform 9">
                <a:extLst>
                  <a:ext uri="{FF2B5EF4-FFF2-40B4-BE49-F238E27FC236}">
                    <a16:creationId xmlns:a16="http://schemas.microsoft.com/office/drawing/2014/main" id="{12C85F63-9360-451B-8ED8-9823FF14C3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2544"/>
                <a:ext cx="7" cy="11"/>
              </a:xfrm>
              <a:custGeom>
                <a:avLst/>
                <a:gdLst>
                  <a:gd name="T0" fmla="*/ 3 w 7"/>
                  <a:gd name="T1" fmla="*/ 5 h 11"/>
                  <a:gd name="T2" fmla="*/ 5 w 7"/>
                  <a:gd name="T3" fmla="*/ 7 h 11"/>
                  <a:gd name="T4" fmla="*/ 3 w 7"/>
                  <a:gd name="T5" fmla="*/ 2 h 11"/>
                  <a:gd name="T6" fmla="*/ 3 w 7"/>
                  <a:gd name="T7" fmla="*/ 5 h 1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7" h="11">
                    <a:moveTo>
                      <a:pt x="3" y="5"/>
                    </a:moveTo>
                    <a:cubicBezTo>
                      <a:pt x="7" y="4"/>
                      <a:pt x="4" y="11"/>
                      <a:pt x="5" y="7"/>
                    </a:cubicBezTo>
                    <a:cubicBezTo>
                      <a:pt x="6" y="4"/>
                      <a:pt x="6" y="4"/>
                      <a:pt x="3" y="2"/>
                    </a:cubicBezTo>
                    <a:cubicBezTo>
                      <a:pt x="0" y="0"/>
                      <a:pt x="5" y="1"/>
                      <a:pt x="3" y="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08" name="Text Box 16">
              <a:extLst>
                <a:ext uri="{FF2B5EF4-FFF2-40B4-BE49-F238E27FC236}">
                  <a16:creationId xmlns:a16="http://schemas.microsoft.com/office/drawing/2014/main" id="{104D9088-C6AB-402F-83AE-691562E8B3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640"/>
              <a:ext cx="1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uk-UA" sz="1800" b="1"/>
                <a:t>с</a:t>
              </a:r>
            </a:p>
          </p:txBody>
        </p:sp>
      </p:grpSp>
      <p:sp>
        <p:nvSpPr>
          <p:cNvPr id="8210" name="Line 18">
            <a:extLst>
              <a:ext uri="{FF2B5EF4-FFF2-40B4-BE49-F238E27FC236}">
                <a16:creationId xmlns:a16="http://schemas.microsoft.com/office/drawing/2014/main" id="{1BF41217-39FF-48F0-A697-3929F5AA50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5181600"/>
            <a:ext cx="914400" cy="30480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AutoShape 12">
            <a:extLst>
              <a:ext uri="{FF2B5EF4-FFF2-40B4-BE49-F238E27FC236}">
                <a16:creationId xmlns:a16="http://schemas.microsoft.com/office/drawing/2014/main" id="{9816167D-661D-46C5-9B1B-68B9647DB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410200"/>
            <a:ext cx="304800" cy="76200"/>
          </a:xfrm>
          <a:prstGeom prst="parallelogram">
            <a:avLst>
              <a:gd name="adj" fmla="val 203333"/>
            </a:avLst>
          </a:prstGeom>
          <a:solidFill>
            <a:schemeClr val="accent1"/>
          </a:solidFill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371327D6-66D7-4400-B894-35B3DC9DBD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398838"/>
          <a:ext cx="21034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12" imgW="876300" imgH="203200" progId="Equation.3">
                  <p:embed/>
                </p:oleObj>
              </mc:Choice>
              <mc:Fallback>
                <p:oleObj name="Формула" r:id="rId12" imgW="876300" imgH="203200" progId="Equation.3">
                  <p:embed/>
                  <p:pic>
                    <p:nvPicPr>
                      <p:cNvPr id="8212" name="Object 20">
                        <a:extLst>
                          <a:ext uri="{FF2B5EF4-FFF2-40B4-BE49-F238E27FC236}">
                            <a16:creationId xmlns:a16="http://schemas.microsoft.com/office/drawing/2014/main" id="{371327D6-66D7-4400-B894-35B3DC9DBD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398838"/>
                        <a:ext cx="21034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Rectangle 21">
            <a:extLst>
              <a:ext uri="{FF2B5EF4-FFF2-40B4-BE49-F238E27FC236}">
                <a16:creationId xmlns:a16="http://schemas.microsoft.com/office/drawing/2014/main" id="{C2DE9290-2174-47ED-B766-A4AA81F9C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63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2299" name="Rectangle 22">
            <a:extLst>
              <a:ext uri="{FF2B5EF4-FFF2-40B4-BE49-F238E27FC236}">
                <a16:creationId xmlns:a16="http://schemas.microsoft.com/office/drawing/2014/main" id="{2CD3C835-7BCF-4429-82D6-3750722DA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6763"/>
            <a:ext cx="569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uk-UA" sz="1200">
                <a:solidFill>
                  <a:srgbClr val="000000"/>
                </a:solidFill>
                <a:cs typeface="Times New Roman" panose="02020603050405020304" pitchFamily="18" charset="0"/>
              </a:rPr>
              <a:t>         </a:t>
            </a:r>
            <a:endParaRPr kumimoji="0" lang="ru-RU" altLang="uk-UA" sz="1800"/>
          </a:p>
        </p:txBody>
      </p:sp>
      <p:sp>
        <p:nvSpPr>
          <p:cNvPr id="8220" name="Text Box 28">
            <a:extLst>
              <a:ext uri="{FF2B5EF4-FFF2-40B4-BE49-F238E27FC236}">
                <a16:creationId xmlns:a16="http://schemas.microsoft.com/office/drawing/2014/main" id="{36C058E0-2E89-4D5C-B9F5-22453302C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0386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ru-RU" altLang="uk-UA" sz="2000" b="1"/>
              <a:t>Отже:        </a:t>
            </a:r>
          </a:p>
        </p:txBody>
      </p:sp>
      <p:graphicFrame>
        <p:nvGraphicFramePr>
          <p:cNvPr id="8222" name="Object 30">
            <a:extLst>
              <a:ext uri="{FF2B5EF4-FFF2-40B4-BE49-F238E27FC236}">
                <a16:creationId xmlns:a16="http://schemas.microsoft.com/office/drawing/2014/main" id="{CE45A2D4-AC38-481A-8A4C-A21C1C800F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4038600"/>
          <a:ext cx="11430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14" imgW="507780" imgH="177723" progId="Equation.3">
                  <p:embed/>
                </p:oleObj>
              </mc:Choice>
              <mc:Fallback>
                <p:oleObj name="Формула" r:id="rId14" imgW="507780" imgH="177723" progId="Equation.3">
                  <p:embed/>
                  <p:pic>
                    <p:nvPicPr>
                      <p:cNvPr id="8222" name="Object 30">
                        <a:extLst>
                          <a:ext uri="{FF2B5EF4-FFF2-40B4-BE49-F238E27FC236}">
                            <a16:creationId xmlns:a16="http://schemas.microsoft.com/office/drawing/2014/main" id="{CE45A2D4-AC38-481A-8A4C-A21C1C800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038600"/>
                        <a:ext cx="11430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Rectangle 31">
            <a:extLst>
              <a:ext uri="{FF2B5EF4-FFF2-40B4-BE49-F238E27FC236}">
                <a16:creationId xmlns:a16="http://schemas.microsoft.com/office/drawing/2014/main" id="{C59B1221-5C2B-43F6-957F-4FB7B440A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63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2303" name="Rectangle 32">
            <a:extLst>
              <a:ext uri="{FF2B5EF4-FFF2-40B4-BE49-F238E27FC236}">
                <a16:creationId xmlns:a16="http://schemas.microsoft.com/office/drawing/2014/main" id="{874D71FA-9A5A-4793-B7E7-E410475CD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6763"/>
            <a:ext cx="569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uk-UA" sz="1200">
                <a:solidFill>
                  <a:srgbClr val="000000"/>
                </a:solidFill>
                <a:cs typeface="Times New Roman" panose="02020603050405020304" pitchFamily="18" charset="0"/>
              </a:rPr>
              <a:t>         </a:t>
            </a:r>
            <a:endParaRPr kumimoji="0" lang="ru-RU" altLang="uk-UA" sz="1800"/>
          </a:p>
        </p:txBody>
      </p:sp>
      <p:sp>
        <p:nvSpPr>
          <p:cNvPr id="12304" name="Rectangle 38">
            <a:extLst>
              <a:ext uri="{FF2B5EF4-FFF2-40B4-BE49-F238E27FC236}">
                <a16:creationId xmlns:a16="http://schemas.microsoft.com/office/drawing/2014/main" id="{1A66F197-C52E-4E6E-9CC5-7D96B43E5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2305" name="Rectangle 41">
            <a:extLst>
              <a:ext uri="{FF2B5EF4-FFF2-40B4-BE49-F238E27FC236}">
                <a16:creationId xmlns:a16="http://schemas.microsoft.com/office/drawing/2014/main" id="{941F4060-E31C-409E-B8CF-70A869B16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2306" name="Text Box 43">
            <a:extLst>
              <a:ext uri="{FF2B5EF4-FFF2-40B4-BE49-F238E27FC236}">
                <a16:creationId xmlns:a16="http://schemas.microsoft.com/office/drawing/2014/main" id="{594570C7-D4AD-4651-8DE1-243DE9907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b="1" u="sng">
                <a:solidFill>
                  <a:srgbClr val="00007E"/>
                </a:solidFill>
                <a:latin typeface="Arial Narrow" panose="020B0606020202030204" pitchFamily="34" charset="0"/>
              </a:rPr>
              <a:t>Сформулюйте</a:t>
            </a:r>
            <a:r>
              <a:rPr lang="ru-RU" altLang="uk-UA" b="1" u="sng">
                <a:solidFill>
                  <a:srgbClr val="DE4B2E"/>
                </a:solidFill>
                <a:latin typeface="Arial Narrow" panose="020B0606020202030204" pitchFamily="34" charset="0"/>
              </a:rPr>
              <a:t> </a:t>
            </a:r>
            <a:r>
              <a:rPr lang="ru-RU" altLang="uk-UA" b="1" u="sng">
                <a:solidFill>
                  <a:srgbClr val="F7660D"/>
                </a:solidFill>
                <a:latin typeface="Arial Narrow" panose="020B0606020202030204" pitchFamily="34" charset="0"/>
              </a:rPr>
              <a:t>теорему про три перпендикуляри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ar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ts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ck6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ar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206" grpId="0"/>
      <p:bldP spid="8207" grpId="0"/>
      <p:bldP spid="8204" grpId="0" animBg="1"/>
      <p:bldP spid="82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9CFFCE0E-A843-4C94-B632-21EC5FC8DBB5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352800"/>
            <a:ext cx="4505325" cy="2495550"/>
            <a:chOff x="144" y="1584"/>
            <a:chExt cx="2838" cy="1572"/>
          </a:xfrm>
        </p:grpSpPr>
        <p:pic>
          <p:nvPicPr>
            <p:cNvPr id="13334" name="Picture 3">
              <a:extLst>
                <a:ext uri="{FF2B5EF4-FFF2-40B4-BE49-F238E27FC236}">
                  <a16:creationId xmlns:a16="http://schemas.microsoft.com/office/drawing/2014/main" id="{48739188-0B9B-44F0-AF0F-2673D4CE65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584"/>
              <a:ext cx="2838" cy="1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3335" name="Object 4">
              <a:extLst>
                <a:ext uri="{FF2B5EF4-FFF2-40B4-BE49-F238E27FC236}">
                  <a16:creationId xmlns:a16="http://schemas.microsoft.com/office/drawing/2014/main" id="{F576CF72-3E85-426B-A5EF-DE32C2838D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12" y="2448"/>
            <a:ext cx="19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7" name="Формула" r:id="rId8" imgW="152334" imgH="139639" progId="Equation.3">
                    <p:embed/>
                  </p:oleObj>
                </mc:Choice>
                <mc:Fallback>
                  <p:oleObj name="Формула" r:id="rId8" imgW="152334" imgH="139639" progId="Equation.3">
                    <p:embed/>
                    <p:pic>
                      <p:nvPicPr>
                        <p:cNvPr id="13335" name="Object 4">
                          <a:extLst>
                            <a:ext uri="{FF2B5EF4-FFF2-40B4-BE49-F238E27FC236}">
                              <a16:creationId xmlns:a16="http://schemas.microsoft.com/office/drawing/2014/main" id="{F576CF72-3E85-426B-A5EF-DE32C2838D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2448"/>
                          <a:ext cx="19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66" name="AutoShape 6">
            <a:extLst>
              <a:ext uri="{FF2B5EF4-FFF2-40B4-BE49-F238E27FC236}">
                <a16:creationId xmlns:a16="http://schemas.microsoft.com/office/drawing/2014/main" id="{F80CF77E-8A51-4D42-89EC-9CAFBD50CAC0}"/>
              </a:ext>
            </a:extLst>
          </p:cNvPr>
          <p:cNvSpPr>
            <a:spLocks noChangeArrowheads="1"/>
          </p:cNvSpPr>
          <p:nvPr/>
        </p:nvSpPr>
        <p:spPr bwMode="auto">
          <a:xfrm rot="-927073">
            <a:off x="2667000" y="5029200"/>
            <a:ext cx="304800" cy="227013"/>
          </a:xfrm>
          <a:prstGeom prst="parallelogram">
            <a:avLst>
              <a:gd name="adj" fmla="val 96217"/>
            </a:avLst>
          </a:prstGeom>
          <a:solidFill>
            <a:schemeClr val="accent1"/>
          </a:solidFill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72DFF1AC-84AF-4825-ACEF-5A621DF43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514600"/>
            <a:ext cx="495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000" b="1"/>
              <a:t>АС – похила, ВС – ії проекція.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C9BD8254-FA60-4B4B-B348-8851EECB5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0" lang="ru-RU" altLang="uk-UA" sz="2400" b="1" u="sng">
                <a:solidFill>
                  <a:srgbClr val="DE4B2E"/>
                </a:solidFill>
              </a:rPr>
              <a:t>Теорема </a:t>
            </a:r>
            <a:r>
              <a:rPr kumimoji="0" lang="ru-RU" altLang="uk-UA" sz="1800" b="1" u="sng">
                <a:solidFill>
                  <a:srgbClr val="000099"/>
                </a:solidFill>
              </a:rPr>
              <a:t> </a:t>
            </a:r>
            <a:r>
              <a:rPr kumimoji="0" lang="ru-RU" altLang="uk-UA" sz="1800" b="1">
                <a:solidFill>
                  <a:srgbClr val="00007E"/>
                </a:solidFill>
              </a:rPr>
              <a:t>(обернена теорема про три перпендикуляри)</a:t>
            </a:r>
          </a:p>
        </p:txBody>
      </p:sp>
      <p:grpSp>
        <p:nvGrpSpPr>
          <p:cNvPr id="15369" name="Group 9">
            <a:extLst>
              <a:ext uri="{FF2B5EF4-FFF2-40B4-BE49-F238E27FC236}">
                <a16:creationId xmlns:a16="http://schemas.microsoft.com/office/drawing/2014/main" id="{4C2D0C7A-547D-49A5-9F61-56CD14DCED9B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5029200"/>
            <a:ext cx="2971800" cy="366713"/>
            <a:chOff x="576" y="2640"/>
            <a:chExt cx="1872" cy="231"/>
          </a:xfrm>
        </p:grpSpPr>
        <p:grpSp>
          <p:nvGrpSpPr>
            <p:cNvPr id="13330" name="Group 10">
              <a:extLst>
                <a:ext uri="{FF2B5EF4-FFF2-40B4-BE49-F238E27FC236}">
                  <a16:creationId xmlns:a16="http://schemas.microsoft.com/office/drawing/2014/main" id="{507E63BA-B704-4131-8BB4-42F0D122FB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832"/>
              <a:ext cx="1872" cy="11"/>
              <a:chOff x="1008" y="2544"/>
              <a:chExt cx="1872" cy="11"/>
            </a:xfrm>
          </p:grpSpPr>
          <p:sp>
            <p:nvSpPr>
              <p:cNvPr id="13332" name="Line 11">
                <a:extLst>
                  <a:ext uri="{FF2B5EF4-FFF2-40B4-BE49-F238E27FC236}">
                    <a16:creationId xmlns:a16="http://schemas.microsoft.com/office/drawing/2014/main" id="{CFF565C4-AE5D-4547-8F2C-6A984A01E2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544"/>
                <a:ext cx="1872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Freeform 12">
                <a:extLst>
                  <a:ext uri="{FF2B5EF4-FFF2-40B4-BE49-F238E27FC236}">
                    <a16:creationId xmlns:a16="http://schemas.microsoft.com/office/drawing/2014/main" id="{D9FA2147-26C2-46E2-AB81-2AD119C8D6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2544"/>
                <a:ext cx="7" cy="11"/>
              </a:xfrm>
              <a:custGeom>
                <a:avLst/>
                <a:gdLst>
                  <a:gd name="T0" fmla="*/ 3 w 7"/>
                  <a:gd name="T1" fmla="*/ 5 h 11"/>
                  <a:gd name="T2" fmla="*/ 5 w 7"/>
                  <a:gd name="T3" fmla="*/ 7 h 11"/>
                  <a:gd name="T4" fmla="*/ 3 w 7"/>
                  <a:gd name="T5" fmla="*/ 2 h 11"/>
                  <a:gd name="T6" fmla="*/ 3 w 7"/>
                  <a:gd name="T7" fmla="*/ 5 h 1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7" h="11">
                    <a:moveTo>
                      <a:pt x="3" y="5"/>
                    </a:moveTo>
                    <a:cubicBezTo>
                      <a:pt x="7" y="4"/>
                      <a:pt x="4" y="11"/>
                      <a:pt x="5" y="7"/>
                    </a:cubicBezTo>
                    <a:cubicBezTo>
                      <a:pt x="6" y="4"/>
                      <a:pt x="6" y="4"/>
                      <a:pt x="3" y="2"/>
                    </a:cubicBezTo>
                    <a:cubicBezTo>
                      <a:pt x="0" y="0"/>
                      <a:pt x="5" y="1"/>
                      <a:pt x="3" y="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31" name="Text Box 13">
              <a:extLst>
                <a:ext uri="{FF2B5EF4-FFF2-40B4-BE49-F238E27FC236}">
                  <a16:creationId xmlns:a16="http://schemas.microsoft.com/office/drawing/2014/main" id="{21F8C27D-DA43-46E4-9A1F-0B22BFB4AC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640"/>
              <a:ext cx="1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uk-UA" sz="1800" b="1"/>
                <a:t>с</a:t>
              </a:r>
            </a:p>
          </p:txBody>
        </p:sp>
      </p:grpSp>
      <p:sp>
        <p:nvSpPr>
          <p:cNvPr id="15374" name="Line 14">
            <a:extLst>
              <a:ext uri="{FF2B5EF4-FFF2-40B4-BE49-F238E27FC236}">
                <a16:creationId xmlns:a16="http://schemas.microsoft.com/office/drawing/2014/main" id="{D7BDAC0C-3446-4732-B8E9-8DA8455052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029200"/>
            <a:ext cx="914400" cy="30480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AutoShape 15">
            <a:extLst>
              <a:ext uri="{FF2B5EF4-FFF2-40B4-BE49-F238E27FC236}">
                <a16:creationId xmlns:a16="http://schemas.microsoft.com/office/drawing/2014/main" id="{8DE5B585-E6EB-402C-BCF3-AE3B65033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257800"/>
            <a:ext cx="304800" cy="76200"/>
          </a:xfrm>
          <a:prstGeom prst="parallelogram">
            <a:avLst>
              <a:gd name="adj" fmla="val 203333"/>
            </a:avLst>
          </a:prstGeom>
          <a:solidFill>
            <a:schemeClr val="accent1"/>
          </a:solidFill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graphicFrame>
        <p:nvGraphicFramePr>
          <p:cNvPr id="15376" name="Object 16">
            <a:extLst>
              <a:ext uri="{FF2B5EF4-FFF2-40B4-BE49-F238E27FC236}">
                <a16:creationId xmlns:a16="http://schemas.microsoft.com/office/drawing/2014/main" id="{A74C3C63-7477-430E-878B-C0EB19C1B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2971800"/>
          <a:ext cx="2133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10" imgW="888614" imgH="203112" progId="Equation.3">
                  <p:embed/>
                </p:oleObj>
              </mc:Choice>
              <mc:Fallback>
                <p:oleObj name="Формула" r:id="rId10" imgW="888614" imgH="203112" progId="Equation.3">
                  <p:embed/>
                  <p:pic>
                    <p:nvPicPr>
                      <p:cNvPr id="15376" name="Object 16">
                        <a:extLst>
                          <a:ext uri="{FF2B5EF4-FFF2-40B4-BE49-F238E27FC236}">
                            <a16:creationId xmlns:a16="http://schemas.microsoft.com/office/drawing/2014/main" id="{A74C3C63-7477-430E-878B-C0EB19C1BA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971800"/>
                        <a:ext cx="2133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17">
            <a:extLst>
              <a:ext uri="{FF2B5EF4-FFF2-40B4-BE49-F238E27FC236}">
                <a16:creationId xmlns:a16="http://schemas.microsoft.com/office/drawing/2014/main" id="{8FAC49CB-1D76-4B67-8508-7FDB52945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2279650"/>
            <a:ext cx="18415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uk-UA" sz="2800">
              <a:latin typeface="Arial Narrow" panose="020B0606020202030204" pitchFamily="34" charset="0"/>
            </a:endParaRPr>
          </a:p>
        </p:txBody>
      </p:sp>
      <p:sp>
        <p:nvSpPr>
          <p:cNvPr id="13323" name="Rectangle 18">
            <a:extLst>
              <a:ext uri="{FF2B5EF4-FFF2-40B4-BE49-F238E27FC236}">
                <a16:creationId xmlns:a16="http://schemas.microsoft.com/office/drawing/2014/main" id="{C816ABE9-944F-4743-927D-94C71EDE5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6763"/>
            <a:ext cx="569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uk-UA" sz="1200">
                <a:solidFill>
                  <a:srgbClr val="000000"/>
                </a:solidFill>
                <a:cs typeface="Times New Roman" panose="02020603050405020304" pitchFamily="18" charset="0"/>
              </a:rPr>
              <a:t>         </a:t>
            </a:r>
            <a:endParaRPr kumimoji="0" lang="ru-RU" altLang="uk-UA" sz="1800"/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1ED7EAA2-A63D-4CDD-AFC7-D577F90AD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048000"/>
            <a:ext cx="3048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endParaRPr lang="ru-RU" altLang="uk-UA" sz="2000" b="1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000" b="1"/>
              <a:t>Отже:</a:t>
            </a:r>
          </a:p>
        </p:txBody>
      </p:sp>
      <p:graphicFrame>
        <p:nvGraphicFramePr>
          <p:cNvPr id="15380" name="Object 20">
            <a:extLst>
              <a:ext uri="{FF2B5EF4-FFF2-40B4-BE49-F238E27FC236}">
                <a16:creationId xmlns:a16="http://schemas.microsoft.com/office/drawing/2014/main" id="{CDA468C6-881B-4F29-BAF0-5D23746006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3200" y="3505200"/>
          <a:ext cx="111442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12" imgW="494870" imgH="177646" progId="Equation.3">
                  <p:embed/>
                </p:oleObj>
              </mc:Choice>
              <mc:Fallback>
                <p:oleObj name="Формула" r:id="rId12" imgW="494870" imgH="177646" progId="Equation.3">
                  <p:embed/>
                  <p:pic>
                    <p:nvPicPr>
                      <p:cNvPr id="15380" name="Object 20">
                        <a:extLst>
                          <a:ext uri="{FF2B5EF4-FFF2-40B4-BE49-F238E27FC236}">
                            <a16:creationId xmlns:a16="http://schemas.microsoft.com/office/drawing/2014/main" id="{CDA468C6-881B-4F29-BAF0-5D23746006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505200"/>
                        <a:ext cx="1114425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Rectangle 22">
            <a:extLst>
              <a:ext uri="{FF2B5EF4-FFF2-40B4-BE49-F238E27FC236}">
                <a16:creationId xmlns:a16="http://schemas.microsoft.com/office/drawing/2014/main" id="{B687A450-11B5-4148-8321-0899FBA42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6763"/>
            <a:ext cx="569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ru-RU" altLang="uk-UA" sz="1200">
                <a:solidFill>
                  <a:srgbClr val="000000"/>
                </a:solidFill>
                <a:cs typeface="Times New Roman" panose="02020603050405020304" pitchFamily="18" charset="0"/>
              </a:rPr>
              <a:t>         </a:t>
            </a:r>
            <a:endParaRPr kumimoji="0" lang="ru-RU" altLang="uk-UA" sz="1800"/>
          </a:p>
        </p:txBody>
      </p:sp>
      <p:sp>
        <p:nvSpPr>
          <p:cNvPr id="13327" name="Rectangle 25">
            <a:extLst>
              <a:ext uri="{FF2B5EF4-FFF2-40B4-BE49-F238E27FC236}">
                <a16:creationId xmlns:a16="http://schemas.microsoft.com/office/drawing/2014/main" id="{4E098DAA-886F-4DF2-998B-31AB95AAC9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3278188"/>
            <a:ext cx="91440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2800">
              <a:latin typeface="Arial Narrow" panose="020B0606020202030204" pitchFamily="34" charset="0"/>
            </a:endParaRPr>
          </a:p>
        </p:txBody>
      </p:sp>
      <p:sp>
        <p:nvSpPr>
          <p:cNvPr id="13328" name="Rectangle 29">
            <a:extLst>
              <a:ext uri="{FF2B5EF4-FFF2-40B4-BE49-F238E27FC236}">
                <a16:creationId xmlns:a16="http://schemas.microsoft.com/office/drawing/2014/main" id="{F9D34659-5378-4476-8CCD-1E0C09E48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7338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  <p:sp>
        <p:nvSpPr>
          <p:cNvPr id="13329" name="Rectangle 40">
            <a:extLst>
              <a:ext uri="{FF2B5EF4-FFF2-40B4-BE49-F238E27FC236}">
                <a16:creationId xmlns:a16="http://schemas.microsoft.com/office/drawing/2014/main" id="{4A9FAF63-5A2E-40F2-9A63-0DAD5514F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813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uk-UA" sz="2800" b="1" u="sng">
                <a:solidFill>
                  <a:srgbClr val="00007E"/>
                </a:solidFill>
                <a:latin typeface="Arial Narrow" panose="020B0606020202030204" pitchFamily="34" charset="0"/>
              </a:rPr>
              <a:t>Сформулюйте </a:t>
            </a:r>
            <a:r>
              <a:rPr lang="ru-RU" altLang="uk-UA" sz="2800" b="1" u="sng">
                <a:solidFill>
                  <a:srgbClr val="F7660D"/>
                </a:solidFill>
                <a:latin typeface="Arial Narrow" panose="020B0606020202030204" pitchFamily="34" charset="0"/>
              </a:rPr>
              <a:t>обернену</a:t>
            </a:r>
            <a:r>
              <a:rPr lang="ru-RU" altLang="uk-UA" sz="2800" b="1" u="sng">
                <a:solidFill>
                  <a:srgbClr val="DE4B2E"/>
                </a:solidFill>
                <a:latin typeface="Arial Narrow" panose="020B0606020202030204" pitchFamily="34" charset="0"/>
              </a:rPr>
              <a:t> </a:t>
            </a:r>
            <a:r>
              <a:rPr lang="ru-RU" altLang="uk-UA" sz="2800" b="1" u="sng">
                <a:solidFill>
                  <a:srgbClr val="F7660D"/>
                </a:solidFill>
                <a:latin typeface="Arial Narrow" panose="020B0606020202030204" pitchFamily="34" charset="0"/>
              </a:rPr>
              <a:t>теорему про три перпендикуляри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ck6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tar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ats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tar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ck6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67" grpId="0"/>
      <p:bldP spid="15368" grpId="0"/>
      <p:bldP spid="15375" grpId="0" animBg="1"/>
      <p:bldP spid="15379" grpId="0"/>
    </p:bldLst>
  </p:timing>
</p:sld>
</file>

<file path=ppt/theme/theme1.xml><?xml version="1.0" encoding="utf-8"?>
<a:theme xmlns:a="http://schemas.openxmlformats.org/drawingml/2006/main" name="Brainstorming Session">
  <a:themeElements>
    <a:clrScheme name="Brainstorming Session 8">
      <a:dk1>
        <a:srgbClr val="FFCC00"/>
      </a:dk1>
      <a:lt1>
        <a:srgbClr val="F8F8F8"/>
      </a:lt1>
      <a:dk2>
        <a:srgbClr val="A7FFA7"/>
      </a:dk2>
      <a:lt2>
        <a:srgbClr val="6666FF"/>
      </a:lt2>
      <a:accent1>
        <a:srgbClr val="669900"/>
      </a:accent1>
      <a:accent2>
        <a:srgbClr val="006600"/>
      </a:accent2>
      <a:accent3>
        <a:srgbClr val="D0FFD0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Brainstorming Sessio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Brainstorming Session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6">
        <a:dk1>
          <a:srgbClr val="FFCC00"/>
        </a:dk1>
        <a:lt1>
          <a:srgbClr val="F8F8F8"/>
        </a:lt1>
        <a:dk2>
          <a:srgbClr val="990099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CAAAC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7">
        <a:dk1>
          <a:srgbClr val="000000"/>
        </a:dk1>
        <a:lt1>
          <a:srgbClr val="FEECCD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EF4E3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8">
        <a:dk1>
          <a:srgbClr val="FFCC00"/>
        </a:dk1>
        <a:lt1>
          <a:srgbClr val="F8F8F8"/>
        </a:lt1>
        <a:dk2>
          <a:srgbClr val="A7FFA7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D0FFD0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Session 9">
        <a:dk1>
          <a:srgbClr val="000000"/>
        </a:dk1>
        <a:lt1>
          <a:srgbClr val="FFFF99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CA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10">
        <a:dk1>
          <a:srgbClr val="000000"/>
        </a:dk1>
        <a:lt1>
          <a:srgbClr val="FDEBB9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EF3D9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Session 11">
        <a:dk1>
          <a:srgbClr val="000000"/>
        </a:dk1>
        <a:lt1>
          <a:srgbClr val="FDEBB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EF3D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EECCD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EF4E3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EECCD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EF4E3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FFCC00"/>
        </a:dk1>
        <a:lt1>
          <a:srgbClr val="F8F8F8"/>
        </a:lt1>
        <a:dk2>
          <a:srgbClr val="A7FFA7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D0FFD0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99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CA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DEBB9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EF3D9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1802</TotalTime>
  <Words>653</Words>
  <Application>Microsoft Office PowerPoint</Application>
  <PresentationFormat>Экран (4:3)</PresentationFormat>
  <Paragraphs>120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Brainstorming Session</vt:lpstr>
      <vt:lpstr>Оформление по умолчанию</vt:lpstr>
      <vt:lpstr> Перпендикулярність прямих і площин у просторі.  </vt:lpstr>
      <vt:lpstr>Мета уроку:  узагальнити і систематизувати знання  по даній темі, удосконалити вміння розв’язувати стереометричні задачі, перевірити рівень засвоєння знань.</vt:lpstr>
      <vt:lpstr>Повторення   теоретичного матеріалу </vt:lpstr>
      <vt:lpstr>Презентация PowerPoint</vt:lpstr>
      <vt:lpstr>Презентация PowerPoint</vt:lpstr>
      <vt:lpstr>Дайте означення перпендикуляра до площини. Назвіть на малюнку перпендикуляр, похилу і проекцію похилої.</vt:lpstr>
      <vt:lpstr>Сформулюйте властивості перпендикуляра і похилої</vt:lpstr>
      <vt:lpstr>Презентация PowerPoint</vt:lpstr>
      <vt:lpstr>Презентация PowerPoint</vt:lpstr>
      <vt:lpstr>Презентация PowerPoint</vt:lpstr>
      <vt:lpstr>Презентация PowerPoint</vt:lpstr>
      <vt:lpstr>  Які площини називаються перпендикулярними?  Кут ВАС = 90° </vt:lpstr>
      <vt:lpstr>  Сформулюйте  ознаку перпендикулярності площин. АВ ┴ α, АВ Є β. Отже, α ┴ β</vt:lpstr>
      <vt:lpstr>Розв’язування задач</vt:lpstr>
      <vt:lpstr>Задача 1</vt:lpstr>
      <vt:lpstr>Задача 2</vt:lpstr>
      <vt:lpstr> Дано: пряма а перпендикулярна площині АВС, МD┴BC, BD=CD Довести: АВ=АС</vt:lpstr>
      <vt:lpstr>Задача 4</vt:lpstr>
      <vt:lpstr>Тести</vt:lpstr>
      <vt:lpstr>Тести</vt:lpstr>
      <vt:lpstr>Тести</vt:lpstr>
      <vt:lpstr>Тести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Неизвестный пользователь</cp:lastModifiedBy>
  <cp:revision>207</cp:revision>
  <cp:lastPrinted>1601-01-01T00:00:00Z</cp:lastPrinted>
  <dcterms:created xsi:type="dcterms:W3CDTF">1601-01-01T00:00:00Z</dcterms:created>
  <dcterms:modified xsi:type="dcterms:W3CDTF">2020-05-13T15:54:06Z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