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8" r:id="rId4"/>
    <p:sldId id="263" r:id="rId5"/>
    <p:sldId id="264" r:id="rId6"/>
    <p:sldId id="270" r:id="rId7"/>
    <p:sldId id="269" r:id="rId8"/>
    <p:sldId id="266" r:id="rId9"/>
    <p:sldId id="267" r:id="rId10"/>
    <p:sldId id="259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42" autoAdjust="0"/>
    <p:restoredTop sz="94660"/>
  </p:normalViewPr>
  <p:slideViewPr>
    <p:cSldViewPr>
      <p:cViewPr>
        <p:scale>
          <a:sx n="90" d="100"/>
          <a:sy n="90" d="100"/>
        </p:scale>
        <p:origin x="-4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A6515-5C9D-4B9E-BD35-5E7D8F40B6D9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8A0EA-E52C-4FBB-90D7-B7AF7CAAE7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1E0E06-5A83-4907-924B-CCA8D8A7126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0591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1E0E06-5A83-4907-924B-CCA8D8A7126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115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8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4033838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4200" b="1" dirty="0">
                <a:solidFill>
                  <a:srgbClr val="FF0000"/>
                </a:solidFill>
              </a:rPr>
              <a:t>Небесные координаты и звёздные карты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979712" y="1844824"/>
            <a:ext cx="7164288" cy="5013176"/>
            <a:chOff x="0" y="188640"/>
            <a:chExt cx="9144002" cy="6669360"/>
          </a:xfrm>
        </p:grpSpPr>
        <p:pic>
          <p:nvPicPr>
            <p:cNvPr id="6" name="Picture 2" descr="http://st.gde-fon.com/wallpapers_original/428147_noch_zvezdnoe-nebo_doma_semka_krugi_1680x1050_www.Gde-Fon.com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9472"/>
            <a:stretch/>
          </p:blipFill>
          <p:spPr bwMode="auto">
            <a:xfrm>
              <a:off x="0" y="188640"/>
              <a:ext cx="9144002" cy="6669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32150" y="735013"/>
              <a:ext cx="2719014" cy="646331"/>
            </a:xfrm>
            <a:prstGeom prst="rect">
              <a:avLst/>
            </a:prstGeom>
            <a:solidFill>
              <a:srgbClr val="32285A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800" dirty="0" smtClean="0">
                  <a:solidFill>
                    <a:srgbClr val="FFFF00"/>
                  </a:solidFill>
                </a:rPr>
                <a:t>Полярная звезда</a:t>
              </a:r>
            </a:p>
            <a:p>
              <a:pPr algn="ctr"/>
              <a:r>
                <a:rPr lang="ru-RU" sz="1800" dirty="0" smtClean="0">
                  <a:solidFill>
                    <a:srgbClr val="FFFF00"/>
                  </a:solidFill>
                </a:rPr>
                <a:t>(</a:t>
              </a:r>
              <a:r>
                <a:rPr lang="el-GR" sz="1800" dirty="0" smtClean="0">
                  <a:solidFill>
                    <a:srgbClr val="FFFF00"/>
                  </a:solidFill>
                  <a:cs typeface="Times New Roman" panose="02020603050405020304" pitchFamily="18" charset="0"/>
                </a:rPr>
                <a:t>α</a:t>
              </a:r>
              <a:r>
                <a:rPr lang="ru-RU" sz="1800" dirty="0" smtClean="0">
                  <a:solidFill>
                    <a:srgbClr val="FFFF00"/>
                  </a:solidFill>
                  <a:cs typeface="Times New Roman" panose="02020603050405020304" pitchFamily="18" charset="0"/>
                </a:rPr>
                <a:t> Малой Медведицы)</a:t>
              </a:r>
              <a:endParaRPr lang="ru-RU" sz="1800" dirty="0">
                <a:solidFill>
                  <a:srgbClr val="FFFF00"/>
                </a:solidFill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2191656" y="1381344"/>
              <a:ext cx="2524360" cy="2119664"/>
            </a:xfrm>
            <a:prstGeom prst="line">
              <a:avLst/>
            </a:prstGeom>
            <a:ln>
              <a:solidFill>
                <a:srgbClr val="FFFF0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107504" y="5805264"/>
              <a:ext cx="5256584" cy="422405"/>
            </a:xfrm>
            <a:prstGeom prst="rect">
              <a:avLst/>
            </a:prstGeom>
            <a:solidFill>
              <a:srgbClr val="32285A"/>
            </a:solidFill>
          </p:spPr>
          <p:txBody>
            <a:bodyPr wrap="square" lIns="360000" tIns="72000" rIns="216000" bIns="72000">
              <a:spAutoFit/>
            </a:bodyPr>
            <a:lstStyle/>
            <a:p>
              <a:r>
                <a:rPr lang="ru-RU" sz="1800" b="1" dirty="0" smtClean="0">
                  <a:solidFill>
                    <a:schemeClr val="bg1"/>
                  </a:solidFill>
                </a:rPr>
                <a:t>Видимое вращение звёздного неба</a:t>
              </a:r>
              <a:endParaRPr lang="ru-RU" sz="1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5724128" y="188640"/>
            <a:ext cx="3312368" cy="3528392"/>
            <a:chOff x="4760475" y="432296"/>
            <a:chExt cx="4035775" cy="4650383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4760475" y="432296"/>
              <a:ext cx="4035775" cy="4650383"/>
              <a:chOff x="4760475" y="432296"/>
              <a:chExt cx="4035775" cy="4650383"/>
            </a:xfrm>
          </p:grpSpPr>
          <p:sp>
            <p:nvSpPr>
              <p:cNvPr id="3" name="Дуга 2"/>
              <p:cNvSpPr/>
              <p:nvPr/>
            </p:nvSpPr>
            <p:spPr>
              <a:xfrm rot="18726864">
                <a:off x="5348059" y="735779"/>
                <a:ext cx="2897136" cy="3999246"/>
              </a:xfrm>
              <a:prstGeom prst="arc">
                <a:avLst>
                  <a:gd name="adj1" fmla="val 16200000"/>
                  <a:gd name="adj2" fmla="val 5361288"/>
                </a:avLst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" name="Прямая соединительная линия 3"/>
              <p:cNvCxnSpPr/>
              <p:nvPr/>
            </p:nvCxnSpPr>
            <p:spPr>
              <a:xfrm>
                <a:off x="5274628" y="1379220"/>
                <a:ext cx="3005772" cy="271272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Прямая соединительная линия 4"/>
              <p:cNvCxnSpPr/>
              <p:nvPr/>
            </p:nvCxnSpPr>
            <p:spPr>
              <a:xfrm>
                <a:off x="6793606" y="733328"/>
                <a:ext cx="0" cy="4038369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Овал 5"/>
              <p:cNvSpPr/>
              <p:nvPr/>
            </p:nvSpPr>
            <p:spPr>
              <a:xfrm>
                <a:off x="4760475" y="735013"/>
                <a:ext cx="4032250" cy="403225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  <p:sp>
            <p:nvSpPr>
              <p:cNvPr id="7" name="Овал 6"/>
              <p:cNvSpPr/>
              <p:nvPr/>
            </p:nvSpPr>
            <p:spPr>
              <a:xfrm>
                <a:off x="6740637" y="2701848"/>
                <a:ext cx="104078" cy="10407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5000">
                    <a:srgbClr val="32285A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445802" y="432296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Z</a:t>
                </a:r>
                <a:endParaRPr kumimoji="0" lang="ru-RU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633762" y="4774902"/>
                <a:ext cx="3257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Z’</a:t>
                </a:r>
                <a:endParaRPr kumimoji="0" lang="ru-RU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488642" y="2818229"/>
                <a:ext cx="3838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O</a:t>
                </a:r>
                <a:endParaRPr kumimoji="0" lang="ru-RU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911657" y="1082161"/>
                <a:ext cx="3838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P</a:t>
                </a:r>
                <a:r>
                  <a:rPr kumimoji="0" lang="en-US" sz="1400" b="0" i="1" u="none" strike="noStrike" kern="120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N</a:t>
                </a:r>
                <a:endParaRPr kumimoji="0" lang="ru-RU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286944" y="4083852"/>
                <a:ext cx="3838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P</a:t>
                </a:r>
                <a:r>
                  <a:rPr kumimoji="0" lang="en-US" sz="1400" b="0" i="1" u="none" strike="noStrike" kern="120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S</a:t>
                </a:r>
                <a:endParaRPr kumimoji="0" lang="ru-RU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521651" y="1096601"/>
                <a:ext cx="3838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erbera"/>
                    <a:ea typeface="+mn-ea"/>
                    <a:cs typeface="+mn-cs"/>
                  </a:rPr>
                  <a:t>М</a:t>
                </a:r>
                <a:endParaRPr kumimoji="0" lang="ru-RU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endParaRPr>
              </a:p>
            </p:txBody>
          </p:sp>
        </p:grpSp>
        <p:sp>
          <p:nvSpPr>
            <p:cNvPr id="14" name="4-конечная звезда 13"/>
            <p:cNvSpPr/>
            <p:nvPr/>
          </p:nvSpPr>
          <p:spPr>
            <a:xfrm>
              <a:off x="7384612" y="1333500"/>
              <a:ext cx="246876" cy="246876"/>
            </a:xfrm>
            <a:prstGeom prst="star4">
              <a:avLst>
                <a:gd name="adj" fmla="val 165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42000">
                  <a:srgbClr val="32285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0" y="116632"/>
            <a:ext cx="276052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2285A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Небесная сфера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32285A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03848" y="0"/>
            <a:ext cx="2952328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ru-RU" sz="1800" dirty="0">
                <a:solidFill>
                  <a:srgbClr val="32285A"/>
                </a:solidFill>
              </a:rPr>
              <a:t>Круг склонения светила </a:t>
            </a:r>
            <a:r>
              <a:rPr lang="ru-RU" sz="1800" dirty="0" smtClean="0">
                <a:solidFill>
                  <a:srgbClr val="32285A"/>
                </a:solidFill>
              </a:rPr>
              <a:t>—</a:t>
            </a:r>
          </a:p>
          <a:p>
            <a:pPr lvl="0"/>
            <a:r>
              <a:rPr lang="ru-RU" sz="1800" dirty="0" smtClean="0"/>
              <a:t>большой круг </a:t>
            </a:r>
            <a:r>
              <a:rPr lang="ru-RU" sz="1800" dirty="0"/>
              <a:t>небесной сферы, проходящий </a:t>
            </a:r>
            <a:r>
              <a:rPr lang="ru-RU" sz="1800" dirty="0" smtClean="0"/>
              <a:t>через полюсы </a:t>
            </a:r>
            <a:r>
              <a:rPr lang="ru-RU" sz="1800" dirty="0"/>
              <a:t>мира и светило.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2285A"/>
              </a:solidFill>
              <a:effectLst/>
              <a:uLnTx/>
              <a:uFillTx/>
              <a:latin typeface="Gerbera"/>
            </a:endParaRPr>
          </a:p>
        </p:txBody>
      </p:sp>
      <p:sp>
        <p:nvSpPr>
          <p:cNvPr id="32" name="Полилиния 31"/>
          <p:cNvSpPr/>
          <p:nvPr/>
        </p:nvSpPr>
        <p:spPr>
          <a:xfrm flipH="1" flipV="1">
            <a:off x="1999345" y="2139111"/>
            <a:ext cx="3799712" cy="3271189"/>
          </a:xfrm>
          <a:custGeom>
            <a:avLst/>
            <a:gdLst>
              <a:gd name="connsiteX0" fmla="*/ 1412039 w 3799712"/>
              <a:gd name="connsiteY0" fmla="*/ 565221 h 3271189"/>
              <a:gd name="connsiteX1" fmla="*/ 928563 w 3799712"/>
              <a:gd name="connsiteY1" fmla="*/ 870021 h 3271189"/>
              <a:gd name="connsiteX2" fmla="*/ 487128 w 3799712"/>
              <a:gd name="connsiteY2" fmla="*/ 1279925 h 3271189"/>
              <a:gd name="connsiteX3" fmla="*/ 150797 w 3799712"/>
              <a:gd name="connsiteY3" fmla="*/ 1658297 h 3271189"/>
              <a:gd name="connsiteX4" fmla="*/ 14163 w 3799712"/>
              <a:gd name="connsiteY4" fmla="*/ 2005139 h 3271189"/>
              <a:gd name="connsiteX5" fmla="*/ 35184 w 3799712"/>
              <a:gd name="connsiteY5" fmla="*/ 2257387 h 3271189"/>
              <a:gd name="connsiteX6" fmla="*/ 287432 w 3799712"/>
              <a:gd name="connsiteY6" fmla="*/ 2604228 h 3271189"/>
              <a:gd name="connsiteX7" fmla="*/ 707846 w 3799712"/>
              <a:gd name="connsiteY7" fmla="*/ 2961580 h 3271189"/>
              <a:gd name="connsiteX8" fmla="*/ 1401528 w 3799712"/>
              <a:gd name="connsiteY8" fmla="*/ 3234849 h 3271189"/>
              <a:gd name="connsiteX9" fmla="*/ 1842963 w 3799712"/>
              <a:gd name="connsiteY9" fmla="*/ 3255870 h 3271189"/>
              <a:gd name="connsiteX10" fmla="*/ 2515625 w 3799712"/>
              <a:gd name="connsiteY10" fmla="*/ 3119235 h 3271189"/>
              <a:gd name="connsiteX11" fmla="*/ 3083184 w 3799712"/>
              <a:gd name="connsiteY11" fmla="*/ 2793414 h 3271189"/>
              <a:gd name="connsiteX12" fmla="*/ 3514108 w 3799712"/>
              <a:gd name="connsiteY12" fmla="*/ 2299428 h 3271189"/>
              <a:gd name="connsiteX13" fmla="*/ 3745335 w 3799712"/>
              <a:gd name="connsiteY13" fmla="*/ 1710849 h 3271189"/>
              <a:gd name="connsiteX14" fmla="*/ 3797887 w 3799712"/>
              <a:gd name="connsiteY14" fmla="*/ 1111759 h 3271189"/>
              <a:gd name="connsiteX15" fmla="*/ 3703294 w 3799712"/>
              <a:gd name="connsiteY15" fmla="*/ 638794 h 3271189"/>
              <a:gd name="connsiteX16" fmla="*/ 3514108 w 3799712"/>
              <a:gd name="connsiteY16" fmla="*/ 186849 h 3271189"/>
              <a:gd name="connsiteX17" fmla="*/ 3251349 w 3799712"/>
              <a:gd name="connsiteY17" fmla="*/ 39704 h 3271189"/>
              <a:gd name="connsiteX18" fmla="*/ 2830935 w 3799712"/>
              <a:gd name="connsiteY18" fmla="*/ 8173 h 3271189"/>
              <a:gd name="connsiteX19" fmla="*/ 2242356 w 3799712"/>
              <a:gd name="connsiteY19" fmla="*/ 165828 h 3271189"/>
              <a:gd name="connsiteX20" fmla="*/ 1706328 w 3799712"/>
              <a:gd name="connsiteY20" fmla="*/ 386545 h 3271189"/>
              <a:gd name="connsiteX21" fmla="*/ 1412039 w 3799712"/>
              <a:gd name="connsiteY21" fmla="*/ 565221 h 327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99712" h="3271189">
                <a:moveTo>
                  <a:pt x="1412039" y="565221"/>
                </a:moveTo>
                <a:cubicBezTo>
                  <a:pt x="1282411" y="645800"/>
                  <a:pt x="1082715" y="750904"/>
                  <a:pt x="928563" y="870021"/>
                </a:cubicBezTo>
                <a:cubicBezTo>
                  <a:pt x="774411" y="989138"/>
                  <a:pt x="616756" y="1148546"/>
                  <a:pt x="487128" y="1279925"/>
                </a:cubicBezTo>
                <a:cubicBezTo>
                  <a:pt x="357500" y="1411304"/>
                  <a:pt x="229624" y="1537428"/>
                  <a:pt x="150797" y="1658297"/>
                </a:cubicBezTo>
                <a:cubicBezTo>
                  <a:pt x="71970" y="1779166"/>
                  <a:pt x="33432" y="1905291"/>
                  <a:pt x="14163" y="2005139"/>
                </a:cubicBezTo>
                <a:cubicBezTo>
                  <a:pt x="-5106" y="2104987"/>
                  <a:pt x="-10361" y="2157539"/>
                  <a:pt x="35184" y="2257387"/>
                </a:cubicBezTo>
                <a:cubicBezTo>
                  <a:pt x="80729" y="2357235"/>
                  <a:pt x="175322" y="2486863"/>
                  <a:pt x="287432" y="2604228"/>
                </a:cubicBezTo>
                <a:cubicBezTo>
                  <a:pt x="399542" y="2721593"/>
                  <a:pt x="522163" y="2856477"/>
                  <a:pt x="707846" y="2961580"/>
                </a:cubicBezTo>
                <a:cubicBezTo>
                  <a:pt x="893529" y="3066684"/>
                  <a:pt x="1212342" y="3185801"/>
                  <a:pt x="1401528" y="3234849"/>
                </a:cubicBezTo>
                <a:cubicBezTo>
                  <a:pt x="1590714" y="3283897"/>
                  <a:pt x="1657280" y="3275139"/>
                  <a:pt x="1842963" y="3255870"/>
                </a:cubicBezTo>
                <a:cubicBezTo>
                  <a:pt x="2028646" y="3236601"/>
                  <a:pt x="2308922" y="3196311"/>
                  <a:pt x="2515625" y="3119235"/>
                </a:cubicBezTo>
                <a:cubicBezTo>
                  <a:pt x="2722329" y="3042159"/>
                  <a:pt x="2916770" y="2930049"/>
                  <a:pt x="3083184" y="2793414"/>
                </a:cubicBezTo>
                <a:cubicBezTo>
                  <a:pt x="3249598" y="2656780"/>
                  <a:pt x="3403749" y="2479856"/>
                  <a:pt x="3514108" y="2299428"/>
                </a:cubicBezTo>
                <a:cubicBezTo>
                  <a:pt x="3624467" y="2119000"/>
                  <a:pt x="3698038" y="1908794"/>
                  <a:pt x="3745335" y="1710849"/>
                </a:cubicBezTo>
                <a:cubicBezTo>
                  <a:pt x="3792632" y="1512904"/>
                  <a:pt x="3804894" y="1290435"/>
                  <a:pt x="3797887" y="1111759"/>
                </a:cubicBezTo>
                <a:cubicBezTo>
                  <a:pt x="3790880" y="933083"/>
                  <a:pt x="3750590" y="792946"/>
                  <a:pt x="3703294" y="638794"/>
                </a:cubicBezTo>
                <a:cubicBezTo>
                  <a:pt x="3655998" y="484642"/>
                  <a:pt x="3589432" y="286697"/>
                  <a:pt x="3514108" y="186849"/>
                </a:cubicBezTo>
                <a:cubicBezTo>
                  <a:pt x="3438784" y="87001"/>
                  <a:pt x="3365211" y="69483"/>
                  <a:pt x="3251349" y="39704"/>
                </a:cubicBezTo>
                <a:cubicBezTo>
                  <a:pt x="3137487" y="9925"/>
                  <a:pt x="2999100" y="-12848"/>
                  <a:pt x="2830935" y="8173"/>
                </a:cubicBezTo>
                <a:cubicBezTo>
                  <a:pt x="2662770" y="29194"/>
                  <a:pt x="2429791" y="102766"/>
                  <a:pt x="2242356" y="165828"/>
                </a:cubicBezTo>
                <a:cubicBezTo>
                  <a:pt x="2054922" y="228890"/>
                  <a:pt x="1848218" y="316476"/>
                  <a:pt x="1706328" y="386545"/>
                </a:cubicBezTo>
                <a:cubicBezTo>
                  <a:pt x="1564438" y="456614"/>
                  <a:pt x="1541667" y="484642"/>
                  <a:pt x="1412039" y="565221"/>
                </a:cubicBezTo>
                <a:close/>
              </a:path>
            </a:pathLst>
          </a:cu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>
            <a:off x="2242661" y="2928355"/>
            <a:ext cx="3799712" cy="3271189"/>
          </a:xfrm>
          <a:custGeom>
            <a:avLst/>
            <a:gdLst>
              <a:gd name="connsiteX0" fmla="*/ 1412039 w 3799712"/>
              <a:gd name="connsiteY0" fmla="*/ 565221 h 3271189"/>
              <a:gd name="connsiteX1" fmla="*/ 928563 w 3799712"/>
              <a:gd name="connsiteY1" fmla="*/ 870021 h 3271189"/>
              <a:gd name="connsiteX2" fmla="*/ 487128 w 3799712"/>
              <a:gd name="connsiteY2" fmla="*/ 1279925 h 3271189"/>
              <a:gd name="connsiteX3" fmla="*/ 150797 w 3799712"/>
              <a:gd name="connsiteY3" fmla="*/ 1658297 h 3271189"/>
              <a:gd name="connsiteX4" fmla="*/ 14163 w 3799712"/>
              <a:gd name="connsiteY4" fmla="*/ 2005139 h 3271189"/>
              <a:gd name="connsiteX5" fmla="*/ 35184 w 3799712"/>
              <a:gd name="connsiteY5" fmla="*/ 2257387 h 3271189"/>
              <a:gd name="connsiteX6" fmla="*/ 287432 w 3799712"/>
              <a:gd name="connsiteY6" fmla="*/ 2604228 h 3271189"/>
              <a:gd name="connsiteX7" fmla="*/ 707846 w 3799712"/>
              <a:gd name="connsiteY7" fmla="*/ 2961580 h 3271189"/>
              <a:gd name="connsiteX8" fmla="*/ 1401528 w 3799712"/>
              <a:gd name="connsiteY8" fmla="*/ 3234849 h 3271189"/>
              <a:gd name="connsiteX9" fmla="*/ 1842963 w 3799712"/>
              <a:gd name="connsiteY9" fmla="*/ 3255870 h 3271189"/>
              <a:gd name="connsiteX10" fmla="*/ 2515625 w 3799712"/>
              <a:gd name="connsiteY10" fmla="*/ 3119235 h 3271189"/>
              <a:gd name="connsiteX11" fmla="*/ 3083184 w 3799712"/>
              <a:gd name="connsiteY11" fmla="*/ 2793414 h 3271189"/>
              <a:gd name="connsiteX12" fmla="*/ 3514108 w 3799712"/>
              <a:gd name="connsiteY12" fmla="*/ 2299428 h 3271189"/>
              <a:gd name="connsiteX13" fmla="*/ 3745335 w 3799712"/>
              <a:gd name="connsiteY13" fmla="*/ 1710849 h 3271189"/>
              <a:gd name="connsiteX14" fmla="*/ 3797887 w 3799712"/>
              <a:gd name="connsiteY14" fmla="*/ 1111759 h 3271189"/>
              <a:gd name="connsiteX15" fmla="*/ 3703294 w 3799712"/>
              <a:gd name="connsiteY15" fmla="*/ 638794 h 3271189"/>
              <a:gd name="connsiteX16" fmla="*/ 3514108 w 3799712"/>
              <a:gd name="connsiteY16" fmla="*/ 186849 h 3271189"/>
              <a:gd name="connsiteX17" fmla="*/ 3251349 w 3799712"/>
              <a:gd name="connsiteY17" fmla="*/ 39704 h 3271189"/>
              <a:gd name="connsiteX18" fmla="*/ 2830935 w 3799712"/>
              <a:gd name="connsiteY18" fmla="*/ 8173 h 3271189"/>
              <a:gd name="connsiteX19" fmla="*/ 2242356 w 3799712"/>
              <a:gd name="connsiteY19" fmla="*/ 165828 h 3271189"/>
              <a:gd name="connsiteX20" fmla="*/ 1706328 w 3799712"/>
              <a:gd name="connsiteY20" fmla="*/ 386545 h 3271189"/>
              <a:gd name="connsiteX21" fmla="*/ 1412039 w 3799712"/>
              <a:gd name="connsiteY21" fmla="*/ 565221 h 327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99712" h="3271189">
                <a:moveTo>
                  <a:pt x="1412039" y="565221"/>
                </a:moveTo>
                <a:cubicBezTo>
                  <a:pt x="1282411" y="645800"/>
                  <a:pt x="1082715" y="750904"/>
                  <a:pt x="928563" y="870021"/>
                </a:cubicBezTo>
                <a:cubicBezTo>
                  <a:pt x="774411" y="989138"/>
                  <a:pt x="616756" y="1148546"/>
                  <a:pt x="487128" y="1279925"/>
                </a:cubicBezTo>
                <a:cubicBezTo>
                  <a:pt x="357500" y="1411304"/>
                  <a:pt x="229624" y="1537428"/>
                  <a:pt x="150797" y="1658297"/>
                </a:cubicBezTo>
                <a:cubicBezTo>
                  <a:pt x="71970" y="1779166"/>
                  <a:pt x="33432" y="1905291"/>
                  <a:pt x="14163" y="2005139"/>
                </a:cubicBezTo>
                <a:cubicBezTo>
                  <a:pt x="-5106" y="2104987"/>
                  <a:pt x="-10361" y="2157539"/>
                  <a:pt x="35184" y="2257387"/>
                </a:cubicBezTo>
                <a:cubicBezTo>
                  <a:pt x="80729" y="2357235"/>
                  <a:pt x="175322" y="2486863"/>
                  <a:pt x="287432" y="2604228"/>
                </a:cubicBezTo>
                <a:cubicBezTo>
                  <a:pt x="399542" y="2721593"/>
                  <a:pt x="522163" y="2856477"/>
                  <a:pt x="707846" y="2961580"/>
                </a:cubicBezTo>
                <a:cubicBezTo>
                  <a:pt x="893529" y="3066684"/>
                  <a:pt x="1212342" y="3185801"/>
                  <a:pt x="1401528" y="3234849"/>
                </a:cubicBezTo>
                <a:cubicBezTo>
                  <a:pt x="1590714" y="3283897"/>
                  <a:pt x="1657280" y="3275139"/>
                  <a:pt x="1842963" y="3255870"/>
                </a:cubicBezTo>
                <a:cubicBezTo>
                  <a:pt x="2028646" y="3236601"/>
                  <a:pt x="2308922" y="3196311"/>
                  <a:pt x="2515625" y="3119235"/>
                </a:cubicBezTo>
                <a:cubicBezTo>
                  <a:pt x="2722329" y="3042159"/>
                  <a:pt x="2916770" y="2930049"/>
                  <a:pt x="3083184" y="2793414"/>
                </a:cubicBezTo>
                <a:cubicBezTo>
                  <a:pt x="3249598" y="2656780"/>
                  <a:pt x="3403749" y="2479856"/>
                  <a:pt x="3514108" y="2299428"/>
                </a:cubicBezTo>
                <a:cubicBezTo>
                  <a:pt x="3624467" y="2119000"/>
                  <a:pt x="3698038" y="1908794"/>
                  <a:pt x="3745335" y="1710849"/>
                </a:cubicBezTo>
                <a:cubicBezTo>
                  <a:pt x="3792632" y="1512904"/>
                  <a:pt x="3804894" y="1290435"/>
                  <a:pt x="3797887" y="1111759"/>
                </a:cubicBezTo>
                <a:cubicBezTo>
                  <a:pt x="3790880" y="933083"/>
                  <a:pt x="3750590" y="792946"/>
                  <a:pt x="3703294" y="638794"/>
                </a:cubicBezTo>
                <a:cubicBezTo>
                  <a:pt x="3655998" y="484642"/>
                  <a:pt x="3589432" y="286697"/>
                  <a:pt x="3514108" y="186849"/>
                </a:cubicBezTo>
                <a:cubicBezTo>
                  <a:pt x="3438784" y="87001"/>
                  <a:pt x="3365211" y="69483"/>
                  <a:pt x="3251349" y="39704"/>
                </a:cubicBezTo>
                <a:cubicBezTo>
                  <a:pt x="3137487" y="9925"/>
                  <a:pt x="2999100" y="-12848"/>
                  <a:pt x="2830935" y="8173"/>
                </a:cubicBezTo>
                <a:cubicBezTo>
                  <a:pt x="2662770" y="29194"/>
                  <a:pt x="2429791" y="102766"/>
                  <a:pt x="2242356" y="165828"/>
                </a:cubicBezTo>
                <a:cubicBezTo>
                  <a:pt x="2054922" y="228890"/>
                  <a:pt x="1848218" y="316476"/>
                  <a:pt x="1706328" y="386545"/>
                </a:cubicBezTo>
                <a:cubicBezTo>
                  <a:pt x="1564438" y="456614"/>
                  <a:pt x="1541667" y="484642"/>
                  <a:pt x="1412039" y="565221"/>
                </a:cubicBez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/>
          <p:cNvSpPr/>
          <p:nvPr/>
        </p:nvSpPr>
        <p:spPr>
          <a:xfrm rot="18726864">
            <a:off x="2587945" y="2148307"/>
            <a:ext cx="2897136" cy="3999246"/>
          </a:xfrm>
          <a:prstGeom prst="arc">
            <a:avLst>
              <a:gd name="adj1" fmla="val 16200000"/>
              <a:gd name="adj2" fmla="val 5361288"/>
            </a:avLst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/>
          <p:cNvGrpSpPr/>
          <p:nvPr/>
        </p:nvGrpSpPr>
        <p:grpSpPr>
          <a:xfrm>
            <a:off x="1907704" y="1844824"/>
            <a:ext cx="4224380" cy="4650383"/>
            <a:chOff x="4667818" y="432296"/>
            <a:chExt cx="4224380" cy="4650383"/>
          </a:xfrm>
        </p:grpSpPr>
        <p:cxnSp>
          <p:nvCxnSpPr>
            <p:cNvPr id="36" name="Прямая соединительная линия 35"/>
            <p:cNvCxnSpPr/>
            <p:nvPr/>
          </p:nvCxnSpPr>
          <p:spPr>
            <a:xfrm>
              <a:off x="5274628" y="1379220"/>
              <a:ext cx="3005772" cy="271272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6793606" y="733328"/>
              <a:ext cx="0" cy="4038369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Овал 37"/>
            <p:cNvSpPr/>
            <p:nvPr/>
          </p:nvSpPr>
          <p:spPr>
            <a:xfrm>
              <a:off x="4760475" y="735013"/>
              <a:ext cx="4032250" cy="403225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39" name="Дуга 38"/>
            <p:cNvSpPr/>
            <p:nvPr/>
          </p:nvSpPr>
          <p:spPr>
            <a:xfrm rot="5400000">
              <a:off x="6075244" y="759352"/>
              <a:ext cx="1402710" cy="3997325"/>
            </a:xfrm>
            <a:prstGeom prst="arc">
              <a:avLst>
                <a:gd name="adj1" fmla="val 16200000"/>
                <a:gd name="adj2" fmla="val 5384283"/>
              </a:avLst>
            </a:prstGeom>
            <a:noFill/>
            <a:ln w="12700">
              <a:solidFill>
                <a:srgbClr val="3228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 rot="19731229">
              <a:off x="4779596" y="2758454"/>
              <a:ext cx="4007644" cy="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4667818" y="3805141"/>
              <a:ext cx="38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Q’</a:t>
              </a:r>
              <a:endParaRPr lang="ru-RU" sz="1400" i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508395" y="1411708"/>
              <a:ext cx="38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Q</a:t>
              </a:r>
              <a:endParaRPr lang="ru-RU" sz="1400" i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488642" y="2818229"/>
              <a:ext cx="38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O</a:t>
              </a:r>
              <a:endPara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11657" y="1082161"/>
              <a:ext cx="38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P</a:t>
              </a:r>
              <a:r>
                <a:rPr kumimoji="0" lang="en-US" sz="1400" b="0" i="1" u="none" strike="noStrike" kern="120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N</a:t>
              </a:r>
              <a:endPara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649002" y="432296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Z</a:t>
              </a:r>
              <a:endPara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46" name="4-конечная звезда 45"/>
            <p:cNvSpPr/>
            <p:nvPr/>
          </p:nvSpPr>
          <p:spPr>
            <a:xfrm>
              <a:off x="7384612" y="1333500"/>
              <a:ext cx="246876" cy="246876"/>
            </a:xfrm>
            <a:prstGeom prst="star4">
              <a:avLst>
                <a:gd name="adj" fmla="val 165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42000">
                  <a:srgbClr val="32285A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521651" y="1096601"/>
              <a:ext cx="38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М</a:t>
              </a:r>
              <a:endPara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633762" y="4774902"/>
              <a:ext cx="3257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Z’</a:t>
              </a:r>
              <a:endPara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5526830" y="5496380"/>
            <a:ext cx="383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P</a:t>
            </a:r>
            <a:r>
              <a:rPr kumimoji="0" lang="en-US" sz="1400" b="0" i="1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S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0" y="2564904"/>
            <a:ext cx="1979713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ru-RU" sz="1800" dirty="0"/>
              <a:t>Большой круг, проходящий через</a:t>
            </a:r>
          </a:p>
          <a:p>
            <a:pPr lvl="0"/>
            <a:r>
              <a:rPr lang="ru-RU" sz="1800" dirty="0"/>
              <a:t>центр небесной сферы </a:t>
            </a:r>
            <a:r>
              <a:rPr lang="ru-RU" sz="1800" dirty="0" smtClean="0"/>
              <a:t>и перпендикулярный </a:t>
            </a:r>
            <a:r>
              <a:rPr lang="ru-RU" sz="1800" dirty="0"/>
              <a:t>оси мира, называют </a:t>
            </a:r>
            <a:r>
              <a:rPr lang="ru-RU" sz="1800" dirty="0">
                <a:solidFill>
                  <a:srgbClr val="32285A"/>
                </a:solidFill>
              </a:rPr>
              <a:t>небесным </a:t>
            </a:r>
            <a:r>
              <a:rPr lang="ru-RU" sz="1800" dirty="0" smtClean="0">
                <a:solidFill>
                  <a:srgbClr val="32285A"/>
                </a:solidFill>
              </a:rPr>
              <a:t>экватором</a:t>
            </a:r>
            <a:r>
              <a:rPr lang="ru-RU" sz="1800" dirty="0">
                <a:solidFill>
                  <a:srgbClr val="32285A"/>
                </a:solidFill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2285A"/>
              </a:solidFill>
              <a:effectLst/>
              <a:uLnTx/>
              <a:uFillTx/>
              <a:latin typeface="Gerbe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888\Pictures\1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0"/>
            <a:ext cx="276052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2285A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Небесная сфера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32285A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139952" y="1412776"/>
            <a:ext cx="3990661" cy="403315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0" y="476672"/>
            <a:ext cx="4033839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ru-RU" sz="1800" dirty="0" smtClean="0">
                <a:solidFill>
                  <a:srgbClr val="32285A"/>
                </a:solidFill>
              </a:rPr>
              <a:t>Эклиптика —</a:t>
            </a:r>
          </a:p>
          <a:p>
            <a:pPr lvl="0"/>
            <a:r>
              <a:rPr lang="ru-RU" sz="1800" dirty="0" smtClean="0"/>
              <a:t>видимый </a:t>
            </a:r>
            <a:r>
              <a:rPr lang="ru-RU" sz="1800" dirty="0"/>
              <a:t>годовой путь Солнца </a:t>
            </a:r>
            <a:r>
              <a:rPr lang="ru-RU" sz="1800" dirty="0" smtClean="0"/>
              <a:t>среди звёзд.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79912" y="3068960"/>
            <a:ext cx="379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Q’</a:t>
            </a:r>
            <a:endParaRPr lang="ru-RU" sz="1400" i="1" dirty="0"/>
          </a:p>
        </p:txBody>
      </p:sp>
      <p:sp>
        <p:nvSpPr>
          <p:cNvPr id="32" name="Овал 31"/>
          <p:cNvSpPr/>
          <p:nvPr/>
        </p:nvSpPr>
        <p:spPr>
          <a:xfrm>
            <a:off x="6156176" y="1340768"/>
            <a:ext cx="104078" cy="13877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3228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4139952" y="3212976"/>
            <a:ext cx="104078" cy="13877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3228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8100392" y="3212976"/>
            <a:ext cx="104078" cy="13877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3228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5986603" y="6824287"/>
            <a:ext cx="379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P</a:t>
            </a:r>
            <a:r>
              <a:rPr kumimoji="0" lang="en-US" sz="1400" b="0" i="1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S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110161" y="188640"/>
            <a:ext cx="403383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ru-RU" sz="1800" dirty="0" smtClean="0"/>
              <a:t>Эклиптика наклонена к небесному экватору под углом </a:t>
            </a:r>
            <a:r>
              <a:rPr lang="ru-RU" sz="1800" dirty="0" smtClean="0">
                <a:solidFill>
                  <a:srgbClr val="32285A"/>
                </a:solidFill>
              </a:rPr>
              <a:t>23</a:t>
            </a:r>
            <a:r>
              <a:rPr lang="ru-RU" sz="1800" baseline="30000" dirty="0" smtClean="0">
                <a:solidFill>
                  <a:srgbClr val="32285A"/>
                </a:solidFill>
              </a:rPr>
              <a:t>о</a:t>
            </a:r>
            <a:r>
              <a:rPr lang="ru-RU" sz="1800" dirty="0" smtClean="0">
                <a:solidFill>
                  <a:srgbClr val="32285A"/>
                </a:solidFill>
              </a:rPr>
              <a:t> 27</a:t>
            </a:r>
            <a:r>
              <a:rPr lang="ru-RU" sz="1800" dirty="0" smtClean="0">
                <a:solidFill>
                  <a:srgbClr val="3228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ʹ</a:t>
            </a:r>
            <a:r>
              <a:rPr lang="ru-RU" sz="1800" dirty="0">
                <a:solidFill>
                  <a:srgbClr val="3228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 smtClean="0"/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 flipV="1">
            <a:off x="5868144" y="2636912"/>
            <a:ext cx="792090" cy="1296146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/>
          <p:cNvSpPr/>
          <p:nvPr/>
        </p:nvSpPr>
        <p:spPr>
          <a:xfrm>
            <a:off x="6407700" y="2722355"/>
            <a:ext cx="104078" cy="13877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3228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rgbClr val="32285A"/>
              </a:solidFill>
            </a:endParaRPr>
          </a:p>
        </p:txBody>
      </p:sp>
      <p:sp>
        <p:nvSpPr>
          <p:cNvPr id="65" name="Овал 64"/>
          <p:cNvSpPr/>
          <p:nvPr/>
        </p:nvSpPr>
        <p:spPr>
          <a:xfrm>
            <a:off x="6588224" y="3861048"/>
            <a:ext cx="104078" cy="13877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3228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rgbClr val="32285A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6745702" y="3596113"/>
            <a:ext cx="104078" cy="13877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5000">
                <a:srgbClr val="3228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68144" y="3356992"/>
            <a:ext cx="379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O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grpSp>
        <p:nvGrpSpPr>
          <p:cNvPr id="79" name="Группа 78"/>
          <p:cNvGrpSpPr/>
          <p:nvPr/>
        </p:nvGrpSpPr>
        <p:grpSpPr>
          <a:xfrm>
            <a:off x="4078407" y="908720"/>
            <a:ext cx="4477796" cy="4988297"/>
            <a:chOff x="4078407" y="908720"/>
            <a:chExt cx="4477796" cy="4988297"/>
          </a:xfrm>
        </p:grpSpPr>
        <p:sp>
          <p:nvSpPr>
            <p:cNvPr id="53" name="TextBox 52"/>
            <p:cNvSpPr txBox="1"/>
            <p:nvPr/>
          </p:nvSpPr>
          <p:spPr>
            <a:xfrm>
              <a:off x="4355976" y="1772816"/>
              <a:ext cx="408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i="1" dirty="0" smtClean="0"/>
                <a:t>П</a:t>
              </a:r>
              <a:r>
                <a:rPr lang="en-US" sz="1400" i="1" baseline="-25000" dirty="0" smtClean="0"/>
                <a:t>N</a:t>
              </a:r>
              <a:endParaRPr lang="ru-RU" sz="1400" i="1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812360" y="4581128"/>
              <a:ext cx="3798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i="1" dirty="0" smtClean="0"/>
                <a:t>П</a:t>
              </a:r>
              <a:r>
                <a:rPr lang="en-US" sz="1400" i="1" baseline="-25000" dirty="0" smtClean="0"/>
                <a:t>S</a:t>
              </a:r>
              <a:endParaRPr lang="ru-RU" sz="1400" i="1" dirty="0"/>
            </a:p>
          </p:txBody>
        </p:sp>
        <p:cxnSp>
          <p:nvCxnSpPr>
            <p:cNvPr id="56" name="Прямая соединительная линия 55"/>
            <p:cNvCxnSpPr/>
            <p:nvPr/>
          </p:nvCxnSpPr>
          <p:spPr>
            <a:xfrm>
              <a:off x="4788024" y="1916832"/>
              <a:ext cx="2952328" cy="26642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Овал 26"/>
            <p:cNvSpPr/>
            <p:nvPr/>
          </p:nvSpPr>
          <p:spPr>
            <a:xfrm rot="5400000">
              <a:off x="5466831" y="1310033"/>
              <a:ext cx="1302337" cy="3956096"/>
            </a:xfrm>
            <a:prstGeom prst="ellipse">
              <a:avLst/>
            </a:prstGeom>
            <a:solidFill>
              <a:srgbClr val="00B0F0">
                <a:alpha val="32000"/>
              </a:srgbClr>
            </a:solidFill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 rot="2758796">
              <a:off x="5358508" y="1395637"/>
              <a:ext cx="1451177" cy="4004822"/>
            </a:xfrm>
            <a:prstGeom prst="ellipse">
              <a:avLst/>
            </a:prstGeom>
            <a:solidFill>
              <a:srgbClr val="F8712B">
                <a:alpha val="32000"/>
              </a:srgbClr>
            </a:solidFill>
            <a:ln w="12700">
              <a:solidFill>
                <a:srgbClr val="F871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>
            <a:xfrm>
              <a:off x="6228184" y="1412776"/>
              <a:ext cx="0" cy="4039279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8172400" y="3068960"/>
              <a:ext cx="38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/>
                <a:t>Q</a:t>
              </a:r>
              <a:endParaRPr lang="ru-RU" sz="1400" i="1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228184" y="908720"/>
              <a:ext cx="3838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P</a:t>
              </a:r>
              <a:r>
                <a:rPr kumimoji="0" lang="en-US" sz="1400" b="0" i="1" u="none" strike="noStrike" kern="120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N</a:t>
              </a:r>
              <a:endPara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31" name="Овал 30"/>
            <p:cNvSpPr/>
            <p:nvPr/>
          </p:nvSpPr>
          <p:spPr>
            <a:xfrm>
              <a:off x="6156176" y="5445224"/>
              <a:ext cx="104078" cy="1387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5000">
                  <a:srgbClr val="32285A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156176" y="1484784"/>
              <a:ext cx="895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Ось мира</a:t>
              </a:r>
              <a:endParaRPr lang="ru-RU" sz="14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644008" y="4077072"/>
              <a:ext cx="10967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Небесный</a:t>
              </a:r>
            </a:p>
            <a:p>
              <a:r>
                <a:rPr lang="ru-RU" sz="1400" dirty="0" smtClean="0"/>
                <a:t>экватор</a:t>
              </a:r>
              <a:endParaRPr lang="ru-RU" sz="1400" dirty="0"/>
            </a:p>
          </p:txBody>
        </p:sp>
        <p:sp>
          <p:nvSpPr>
            <p:cNvPr id="45" name="Солнце 44"/>
            <p:cNvSpPr/>
            <p:nvPr/>
          </p:nvSpPr>
          <p:spPr>
            <a:xfrm>
              <a:off x="7236296" y="2852936"/>
              <a:ext cx="267091" cy="269936"/>
            </a:xfrm>
            <a:prstGeom prst="sun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076960" y="4833794"/>
              <a:ext cx="12103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Эклиптика</a:t>
              </a:r>
              <a:endParaRPr lang="ru-RU" dirty="0"/>
            </a:p>
          </p:txBody>
        </p:sp>
        <p:sp>
          <p:nvSpPr>
            <p:cNvPr id="50" name="Дуга 49"/>
            <p:cNvSpPr/>
            <p:nvPr/>
          </p:nvSpPr>
          <p:spPr>
            <a:xfrm rot="3518693">
              <a:off x="5353828" y="1501792"/>
              <a:ext cx="1435938" cy="3986780"/>
            </a:xfrm>
            <a:prstGeom prst="arc">
              <a:avLst>
                <a:gd name="adj1" fmla="val 16723831"/>
                <a:gd name="adj2" fmla="val 18505832"/>
              </a:avLst>
            </a:prstGeom>
            <a:noFill/>
            <a:ln w="12700">
              <a:solidFill>
                <a:srgbClr val="32285A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Дуга 50"/>
            <p:cNvSpPr/>
            <p:nvPr/>
          </p:nvSpPr>
          <p:spPr>
            <a:xfrm rot="5400000">
              <a:off x="5610847" y="1382041"/>
              <a:ext cx="1302337" cy="3956096"/>
            </a:xfrm>
            <a:prstGeom prst="arc">
              <a:avLst>
                <a:gd name="adj1" fmla="val 16822414"/>
                <a:gd name="adj2" fmla="val 18766546"/>
              </a:avLst>
            </a:prstGeom>
            <a:noFill/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644008" y="1844824"/>
              <a:ext cx="15994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Ось эклиптики</a:t>
              </a:r>
              <a:endParaRPr lang="ru-RU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516216" y="4077072"/>
              <a:ext cx="3798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32285A"/>
                  </a:solidFill>
                  <a:sym typeface="Wingdings" panose="05000000000000000000" pitchFamily="2" charset="2"/>
                </a:rPr>
                <a:t></a:t>
              </a:r>
              <a:endParaRPr lang="ru-RU" sz="1600" dirty="0">
                <a:solidFill>
                  <a:srgbClr val="32285A"/>
                </a:solidFill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724128" y="2204864"/>
              <a:ext cx="3798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32285A"/>
                  </a:solidFill>
                  <a:sym typeface="Wingdings" panose="05000000000000000000" pitchFamily="2" charset="2"/>
                </a:rPr>
                <a:t></a:t>
              </a:r>
              <a:endParaRPr lang="ru-RU" sz="1600" dirty="0">
                <a:solidFill>
                  <a:srgbClr val="32285A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300192" y="5589240"/>
              <a:ext cx="383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P</a:t>
              </a:r>
              <a:r>
                <a:rPr kumimoji="0" lang="en-US" sz="1400" b="0" i="1" u="none" strike="noStrike" kern="120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rbera"/>
                  <a:ea typeface="+mn-ea"/>
                  <a:cs typeface="+mn-cs"/>
                </a:rPr>
                <a:t>S</a:t>
              </a:r>
              <a:endPara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</p:grpSp>
      <p:sp>
        <p:nvSpPr>
          <p:cNvPr id="80" name="Прямоугольник 79"/>
          <p:cNvSpPr/>
          <p:nvPr/>
        </p:nvSpPr>
        <p:spPr>
          <a:xfrm>
            <a:off x="0" y="1484784"/>
            <a:ext cx="4211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Видимое движение светил, происходящее из-за вращения Земли вокруг оси, называется </a:t>
            </a:r>
            <a:r>
              <a:rPr lang="ru-RU" dirty="0" smtClean="0">
                <a:solidFill>
                  <a:srgbClr val="32285A"/>
                </a:solidFill>
              </a:rPr>
              <a:t>суточным движением</a:t>
            </a:r>
            <a:endParaRPr lang="ru-RU" dirty="0"/>
          </a:p>
        </p:txBody>
      </p:sp>
      <p:pic>
        <p:nvPicPr>
          <p:cNvPr id="81" name="Picture 2" descr="http://3.bp.blogspot.com/-AaHD2hWgcFU/UYDZaFHxzuI/AAAAAAAACxA/Szwz6lyQZ5A/s1600/esfera+celes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212976"/>
            <a:ext cx="3678319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Прямоугольник 81"/>
          <p:cNvSpPr/>
          <p:nvPr/>
        </p:nvSpPr>
        <p:spPr>
          <a:xfrm>
            <a:off x="3707904" y="5750004"/>
            <a:ext cx="5436096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ru-RU" sz="1800" dirty="0" smtClean="0">
                <a:solidFill>
                  <a:srgbClr val="32285A"/>
                </a:solidFill>
              </a:rPr>
              <a:t>Небесная </a:t>
            </a:r>
            <a:r>
              <a:rPr lang="ru-RU" sz="1800" dirty="0">
                <a:solidFill>
                  <a:srgbClr val="32285A"/>
                </a:solidFill>
              </a:rPr>
              <a:t>сфера </a:t>
            </a:r>
            <a:r>
              <a:rPr lang="ru-RU" sz="1800" dirty="0" smtClean="0">
                <a:solidFill>
                  <a:srgbClr val="32285A"/>
                </a:solidFill>
              </a:rPr>
              <a:t>—</a:t>
            </a:r>
          </a:p>
          <a:p>
            <a:pPr lvl="0"/>
            <a:r>
              <a:rPr lang="ru-RU" sz="1800" dirty="0" smtClean="0"/>
              <a:t>это </a:t>
            </a:r>
            <a:r>
              <a:rPr lang="ru-RU" sz="1800" dirty="0"/>
              <a:t>воображаемая сфера произвольного радиуса, центр которой </a:t>
            </a:r>
            <a:r>
              <a:rPr lang="ru-RU" sz="1800" dirty="0" smtClean="0"/>
              <a:t>совмещается </a:t>
            </a:r>
            <a:r>
              <a:rPr lang="ru-RU" sz="1800" dirty="0"/>
              <a:t>с той или иной точкой пространства.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rber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1443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64" grpId="0" animBg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0045" y="501652"/>
            <a:ext cx="276052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2285A"/>
                </a:solidFill>
                <a:effectLst/>
                <a:uLnTx/>
                <a:uFillTx/>
                <a:latin typeface="Gerbera"/>
                <a:ea typeface="+mn-ea"/>
                <a:cs typeface="+mn-cs"/>
              </a:rPr>
              <a:t>Небесная сфера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rgbClr val="32285A"/>
              </a:solidFill>
              <a:effectLst/>
              <a:uLnTx/>
              <a:uFillTx/>
              <a:latin typeface="Gerbera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980728"/>
            <a:ext cx="4033839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r>
              <a:rPr lang="ru-RU" sz="1800" dirty="0" smtClean="0">
                <a:solidFill>
                  <a:srgbClr val="32285A"/>
                </a:solidFill>
              </a:rPr>
              <a:t>Географические координаты (широта и долгота) </a:t>
            </a:r>
            <a:r>
              <a:rPr lang="ru-RU" sz="1800" dirty="0"/>
              <a:t>определяют положение точки на земной </a:t>
            </a:r>
            <a:r>
              <a:rPr lang="ru-RU" sz="1800" dirty="0" smtClean="0"/>
              <a:t>поверхности.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rbera"/>
            </a:endParaRPr>
          </a:p>
        </p:txBody>
      </p:sp>
      <p:cxnSp>
        <p:nvCxnSpPr>
          <p:cNvPr id="48" name="Прямая соединительная линия 47"/>
          <p:cNvCxnSpPr>
            <a:stCxn id="47" idx="2"/>
            <a:endCxn id="42" idx="4"/>
          </p:cNvCxnSpPr>
          <p:nvPr/>
        </p:nvCxnSpPr>
        <p:spPr>
          <a:xfrm>
            <a:off x="6961097" y="405660"/>
            <a:ext cx="11107" cy="3756617"/>
          </a:xfrm>
          <a:prstGeom prst="line">
            <a:avLst/>
          </a:prstGeom>
          <a:ln>
            <a:solidFill>
              <a:srgbClr val="322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03664" y="3404460"/>
            <a:ext cx="323871" cy="4001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5076056" y="405013"/>
            <a:ext cx="3786258" cy="3757264"/>
            <a:chOff x="4869016" y="1255912"/>
            <a:chExt cx="3786258" cy="4872281"/>
          </a:xfrm>
        </p:grpSpPr>
        <p:grpSp>
          <p:nvGrpSpPr>
            <p:cNvPr id="3" name="Группа 4"/>
            <p:cNvGrpSpPr/>
            <p:nvPr/>
          </p:nvGrpSpPr>
          <p:grpSpPr>
            <a:xfrm>
              <a:off x="4956558" y="2945363"/>
              <a:ext cx="3621593" cy="1480283"/>
              <a:chOff x="4777429" y="2051050"/>
              <a:chExt cx="3997832" cy="1408320"/>
            </a:xfrm>
          </p:grpSpPr>
          <p:sp>
            <p:nvSpPr>
              <p:cNvPr id="43" name="Дуга 42"/>
              <p:cNvSpPr/>
              <p:nvPr/>
            </p:nvSpPr>
            <p:spPr>
              <a:xfrm rot="16200000" flipV="1">
                <a:off x="6074737" y="753742"/>
                <a:ext cx="1402710" cy="3997325"/>
              </a:xfrm>
              <a:prstGeom prst="arc">
                <a:avLst>
                  <a:gd name="adj1" fmla="val 16200000"/>
                  <a:gd name="adj2" fmla="val 5416923"/>
                </a:avLst>
              </a:prstGeom>
              <a:noFill/>
              <a:ln w="12700">
                <a:solidFill>
                  <a:srgbClr val="32285A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Дуга 43"/>
              <p:cNvSpPr/>
              <p:nvPr/>
            </p:nvSpPr>
            <p:spPr>
              <a:xfrm rot="5400000">
                <a:off x="6075244" y="759352"/>
                <a:ext cx="1402710" cy="3997325"/>
              </a:xfrm>
              <a:prstGeom prst="arc">
                <a:avLst>
                  <a:gd name="adj1" fmla="val 16200000"/>
                  <a:gd name="adj2" fmla="val 5384283"/>
                </a:avLst>
              </a:prstGeom>
              <a:noFill/>
              <a:ln w="12700">
                <a:solidFill>
                  <a:srgbClr val="32285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" name="Группа 44"/>
            <p:cNvGrpSpPr/>
            <p:nvPr/>
          </p:nvGrpSpPr>
          <p:grpSpPr>
            <a:xfrm rot="5400000">
              <a:off x="4335265" y="3047921"/>
              <a:ext cx="4859799" cy="1275782"/>
              <a:chOff x="4777429" y="2051050"/>
              <a:chExt cx="3997832" cy="1408320"/>
            </a:xfrm>
          </p:grpSpPr>
          <p:sp>
            <p:nvSpPr>
              <p:cNvPr id="46" name="Дуга 45"/>
              <p:cNvSpPr/>
              <p:nvPr/>
            </p:nvSpPr>
            <p:spPr>
              <a:xfrm rot="16200000" flipV="1">
                <a:off x="6074737" y="753742"/>
                <a:ext cx="1402710" cy="3997325"/>
              </a:xfrm>
              <a:prstGeom prst="arc">
                <a:avLst>
                  <a:gd name="adj1" fmla="val 16200000"/>
                  <a:gd name="adj2" fmla="val 5416923"/>
                </a:avLst>
              </a:prstGeom>
              <a:noFill/>
              <a:ln w="12700">
                <a:solidFill>
                  <a:srgbClr val="00B0F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7" name="Дуга 46"/>
              <p:cNvSpPr/>
              <p:nvPr/>
            </p:nvSpPr>
            <p:spPr>
              <a:xfrm rot="5400000">
                <a:off x="6075244" y="759352"/>
                <a:ext cx="1402710" cy="3997325"/>
              </a:xfrm>
              <a:prstGeom prst="arc">
                <a:avLst>
                  <a:gd name="adj1" fmla="val 16200000"/>
                  <a:gd name="adj2" fmla="val 5384283"/>
                </a:avLst>
              </a:prstGeom>
              <a:noFill/>
              <a:ln w="127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2" name="Овал 41"/>
            <p:cNvSpPr/>
            <p:nvPr/>
          </p:nvSpPr>
          <p:spPr>
            <a:xfrm>
              <a:off x="4938778" y="1257832"/>
              <a:ext cx="3652772" cy="487036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rbera"/>
                <a:ea typeface="+mn-ea"/>
                <a:cs typeface="+mn-cs"/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7847296" y="2608985"/>
                  <a:ext cx="807977" cy="3000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=90°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7297" y="3478647"/>
                  <a:ext cx="807977" cy="400109"/>
                </a:xfrm>
                <a:prstGeom prst="rect">
                  <a:avLst/>
                </a:prstGeom>
                <a:blipFill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4869015" y="2594981"/>
                  <a:ext cx="937821" cy="3000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=−90°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9016" y="3459975"/>
                  <a:ext cx="937821" cy="400109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Дуга 23"/>
            <p:cNvSpPr/>
            <p:nvPr/>
          </p:nvSpPr>
          <p:spPr>
            <a:xfrm rot="5400000">
              <a:off x="6310724" y="2663111"/>
              <a:ext cx="942153" cy="2057400"/>
            </a:xfrm>
            <a:prstGeom prst="arc">
              <a:avLst>
                <a:gd name="adj1" fmla="val 15596965"/>
                <a:gd name="adj2" fmla="val 6086301"/>
              </a:avLst>
            </a:prstGeom>
            <a:noFill/>
            <a:ln w="9525">
              <a:solidFill>
                <a:srgbClr val="F8712B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5827263" y="2522865"/>
                  <a:ext cx="323871" cy="3000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solidFill>
                              <a:srgbClr val="F8712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ru-RU" dirty="0">
                    <a:solidFill>
                      <a:srgbClr val="F8712B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264" y="3363820"/>
                  <a:ext cx="323871" cy="400109"/>
                </a:xfrm>
                <a:prstGeom prst="rect">
                  <a:avLst/>
                </a:prstGeom>
                <a:blipFill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Дуга 26"/>
            <p:cNvSpPr/>
            <p:nvPr/>
          </p:nvSpPr>
          <p:spPr>
            <a:xfrm rot="10800000">
              <a:off x="6327888" y="2160153"/>
              <a:ext cx="867290" cy="3316539"/>
            </a:xfrm>
            <a:prstGeom prst="arc">
              <a:avLst>
                <a:gd name="adj1" fmla="val 17116109"/>
                <a:gd name="adj2" fmla="val 4694994"/>
              </a:avLst>
            </a:prstGeom>
            <a:noFill/>
            <a:ln w="9525">
              <a:solidFill>
                <a:srgbClr val="F8712B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Дуга 27"/>
            <p:cNvSpPr/>
            <p:nvPr/>
          </p:nvSpPr>
          <p:spPr>
            <a:xfrm rot="10800000" flipH="1">
              <a:off x="6352380" y="2160153"/>
              <a:ext cx="867290" cy="3316539"/>
            </a:xfrm>
            <a:prstGeom prst="arc">
              <a:avLst>
                <a:gd name="adj1" fmla="val 17116109"/>
                <a:gd name="adj2" fmla="val 4694994"/>
              </a:avLst>
            </a:prstGeom>
            <a:noFill/>
            <a:ln w="9525">
              <a:solidFill>
                <a:srgbClr val="F8712B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6375903" y="1517025"/>
                  <a:ext cx="351891" cy="3000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solidFill>
                              <a:srgbClr val="F8712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ru-RU" dirty="0">
                    <a:solidFill>
                      <a:srgbClr val="F8712B"/>
                    </a:solidFill>
                  </a:endParaRPr>
                </a:p>
              </p:txBody>
            </p:sp>
          </mc:Choice>
          <mc:Fallback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5904" y="2022700"/>
                  <a:ext cx="351891" cy="400109"/>
                </a:xfrm>
                <a:prstGeom prst="rect">
                  <a:avLst/>
                </a:prstGeom>
                <a:blipFill>
                  <a:blip r:embed="rId7" cstate="print"/>
                  <a:stretch>
                    <a:fillRect b="-204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6848343" y="1517025"/>
                  <a:ext cx="351891" cy="3000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i="1" smtClean="0">
                            <a:solidFill>
                              <a:srgbClr val="F8712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ru-RU" dirty="0">
                    <a:solidFill>
                      <a:srgbClr val="F8712B"/>
                    </a:solidFill>
                  </a:endParaRPr>
                </a:p>
              </p:txBody>
            </p:sp>
          </mc:Choice>
          <mc:Fallback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8344" y="2022700"/>
                  <a:ext cx="351891" cy="400109"/>
                </a:xfrm>
                <a:prstGeom prst="rect">
                  <a:avLst/>
                </a:prstGeom>
                <a:blipFill>
                  <a:blip r:embed="rId7" cstate="print"/>
                  <a:stretch>
                    <a:fillRect b="-204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6149340" y="2945362"/>
              <a:ext cx="1230682" cy="1443759"/>
            </a:xfrm>
            <a:prstGeom prst="line">
              <a:avLst/>
            </a:prstGeom>
            <a:ln w="12700">
              <a:solidFill>
                <a:srgbClr val="3228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6579240" y="4234284"/>
          <a:ext cx="982663" cy="306387"/>
        </p:xfrm>
        <a:graphic>
          <a:graphicData uri="http://schemas.openxmlformats.org/presentationml/2006/ole">
            <p:oleObj spid="_x0000_s4098" name="Формула" r:id="rId8" imgW="583920" imgH="20304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7083296" y="3370188"/>
          <a:ext cx="234950" cy="249237"/>
        </p:xfrm>
        <a:graphic>
          <a:graphicData uri="http://schemas.openxmlformats.org/presentationml/2006/ole">
            <p:oleObj spid="_x0000_s4099" name="Формула" r:id="rId9" imgW="139680" imgH="16488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6579240" y="3370188"/>
          <a:ext cx="234950" cy="249237"/>
        </p:xfrm>
        <a:graphic>
          <a:graphicData uri="http://schemas.openxmlformats.org/presentationml/2006/ole">
            <p:oleObj spid="_x0000_s4100" name="Формула" r:id="rId10" imgW="139680" imgH="164880" progId="Equation.3">
              <p:embed/>
            </p:oleObj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0" y="565767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32285A"/>
                </a:solidFill>
              </a:rPr>
              <a:t>Экваториальная система координат — </a:t>
            </a:r>
          </a:p>
          <a:p>
            <a:pPr lvl="0"/>
            <a:r>
              <a:rPr lang="ru-RU" dirty="0" smtClean="0"/>
              <a:t>это система небесных координат, основной плоскостью в которой является плоскость небесного экватора</a:t>
            </a:r>
            <a:endParaRPr lang="ru-RU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6444208" y="0"/>
          <a:ext cx="982663" cy="306387"/>
        </p:xfrm>
        <a:graphic>
          <a:graphicData uri="http://schemas.openxmlformats.org/presentationml/2006/ole">
            <p:oleObj spid="_x0000_s4101" name="Формула" r:id="rId11" imgW="58392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11863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ya-znau.ru/information/userfiles/151/%D0%93%D0%BE%D1%80%D0%B8%D0%B7%D0%BE%D0%BD%D1%82%D0%B0%D0%BB%D1%8C%D0%BD%D0%B0%D1%8F%20%D1%81%D0%B8%D1%81%D1%82%D0%B5%D0%BC%D0%B0%20%D0%BA%D0%BE%D0%BE%D1%80%D0%B4%D0%B8%D0%BD%D0%B0%D1%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6012160" cy="604867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0" y="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Зенитным расстоянием </a:t>
            </a:r>
            <a:r>
              <a:rPr lang="ru-RU" dirty="0"/>
              <a:t>светила называется дуга вертикального круга </a:t>
            </a:r>
            <a:r>
              <a:rPr lang="ru-RU" i="1" dirty="0"/>
              <a:t>ZM</a:t>
            </a:r>
            <a:r>
              <a:rPr lang="ru-RU" dirty="0"/>
              <a:t> от светила до </a:t>
            </a:r>
            <a:r>
              <a:rPr lang="ru-RU" i="1" dirty="0"/>
              <a:t>зенита</a:t>
            </a:r>
            <a:r>
              <a:rPr lang="ru-RU" dirty="0"/>
              <a:t>. </a:t>
            </a:r>
            <a:r>
              <a:rPr lang="ru-RU" dirty="0" err="1"/>
              <a:t>z</a:t>
            </a:r>
            <a:r>
              <a:rPr lang="ru-RU" dirty="0"/>
              <a:t> + </a:t>
            </a:r>
            <a:r>
              <a:rPr lang="ru-RU" dirty="0" err="1"/>
              <a:t>h</a:t>
            </a:r>
            <a:r>
              <a:rPr lang="ru-RU" dirty="0"/>
              <a:t> = 90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36096" y="836712"/>
            <a:ext cx="3707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i="1" dirty="0">
                <a:solidFill>
                  <a:srgbClr val="FF0000"/>
                </a:solidFill>
              </a:rPr>
              <a:t>Азимутом А</a:t>
            </a:r>
            <a:r>
              <a:rPr lang="ru-RU" dirty="0">
                <a:solidFill>
                  <a:srgbClr val="FF0000"/>
                </a:solidFill>
              </a:rPr>
              <a:t> называется дуга</a:t>
            </a:r>
            <a:r>
              <a:rPr lang="ru-RU" dirty="0"/>
              <a:t> </a:t>
            </a:r>
            <a:r>
              <a:rPr lang="ru-RU" i="1" dirty="0"/>
              <a:t>математического горизонта</a:t>
            </a:r>
            <a:r>
              <a:rPr lang="ru-RU" dirty="0"/>
              <a:t> </a:t>
            </a:r>
            <a:r>
              <a:rPr lang="ru-RU" i="1" dirty="0" err="1"/>
              <a:t>Sm</a:t>
            </a:r>
            <a:r>
              <a:rPr lang="ru-RU" dirty="0"/>
              <a:t> от точки </a:t>
            </a:r>
            <a:r>
              <a:rPr lang="ru-RU" i="1" dirty="0"/>
              <a:t>юга S</a:t>
            </a:r>
            <a:r>
              <a:rPr lang="ru-RU" dirty="0"/>
              <a:t> до вертикального круга, проходящего через светило.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2420888"/>
            <a:ext cx="3635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Высотой </a:t>
            </a:r>
            <a:r>
              <a:rPr lang="ru-RU" i="1" dirty="0" err="1"/>
              <a:t>h</a:t>
            </a:r>
            <a:r>
              <a:rPr lang="ru-RU" dirty="0"/>
              <a:t> светила </a:t>
            </a:r>
            <a:r>
              <a:rPr lang="ru-RU" i="1" dirty="0"/>
              <a:t>М</a:t>
            </a:r>
            <a:r>
              <a:rPr lang="ru-RU" dirty="0"/>
              <a:t> называется высота вертикального круга </a:t>
            </a:r>
            <a:r>
              <a:rPr lang="ru-RU" i="1" dirty="0" err="1"/>
              <a:t>mМ</a:t>
            </a:r>
            <a:r>
              <a:rPr lang="ru-RU" dirty="0"/>
              <a:t> от </a:t>
            </a:r>
            <a:r>
              <a:rPr lang="ru-RU" i="1" dirty="0" err="1"/>
              <a:t>математическогогоризонта</a:t>
            </a:r>
            <a:r>
              <a:rPr lang="ru-RU" dirty="0"/>
              <a:t> до </a:t>
            </a:r>
            <a:r>
              <a:rPr lang="ru-RU" i="1" dirty="0"/>
              <a:t>светила, </a:t>
            </a:r>
            <a:r>
              <a:rPr lang="ru-RU" dirty="0"/>
              <a:t>или центральный угол </a:t>
            </a:r>
            <a:r>
              <a:rPr lang="ru-RU" i="1" dirty="0" err="1"/>
              <a:t>mOM</a:t>
            </a:r>
            <a:r>
              <a:rPr lang="ru-RU" dirty="0"/>
              <a:t> между плоскостью </a:t>
            </a:r>
            <a:r>
              <a:rPr lang="ru-RU" i="1" dirty="0"/>
              <a:t>математического горизонта</a:t>
            </a:r>
            <a:r>
              <a:rPr lang="ru-RU" dirty="0"/>
              <a:t> и направлением на </a:t>
            </a:r>
            <a:r>
              <a:rPr lang="ru-RU" i="1" dirty="0"/>
              <a:t>светило М</a:t>
            </a:r>
            <a:r>
              <a:rPr lang="ru-RU" dirty="0"/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3968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Начало отсчёта – </a:t>
            </a:r>
            <a:r>
              <a:rPr lang="ru-RU" i="1" dirty="0"/>
              <a:t>точка небесного экватора Q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888\Pictures\5ю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888\Pictures\1э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888\Pictures\6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96652"/>
            <a:ext cx="8748464" cy="6561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А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8796469" cy="659735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55576" y="5805264"/>
            <a:ext cx="1872208" cy="432048"/>
          </a:xfrm>
          <a:prstGeom prst="rect">
            <a:avLst/>
          </a:prstGeom>
          <a:gradFill>
            <a:gsLst>
              <a:gs pos="29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РР</a:t>
            </a:r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ru-RU" dirty="0" smtClean="0">
                <a:solidFill>
                  <a:schemeClr val="tx1"/>
                </a:solidFill>
              </a:rPr>
              <a:t> – Ось мира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6425952"/>
            <a:ext cx="1440160" cy="432048"/>
          </a:xfrm>
          <a:prstGeom prst="rect">
            <a:avLst/>
          </a:prstGeom>
          <a:gradFill>
            <a:gsLst>
              <a:gs pos="29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Z</a:t>
            </a:r>
            <a:r>
              <a:rPr lang="ru-RU" sz="1200" dirty="0" smtClean="0">
                <a:solidFill>
                  <a:schemeClr val="tx1"/>
                </a:solidFill>
              </a:rPr>
              <a:t>1</a:t>
            </a:r>
            <a:r>
              <a:rPr lang="ru-RU" dirty="0" smtClean="0">
                <a:solidFill>
                  <a:schemeClr val="tx1"/>
                </a:solidFill>
              </a:rPr>
              <a:t> – Надир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620688"/>
            <a:ext cx="1440160" cy="432048"/>
          </a:xfrm>
          <a:prstGeom prst="rect">
            <a:avLst/>
          </a:prstGeom>
          <a:gradFill>
            <a:gsLst>
              <a:gs pos="29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Z</a:t>
            </a:r>
            <a:r>
              <a:rPr lang="ru-RU" dirty="0" smtClean="0">
                <a:solidFill>
                  <a:schemeClr val="tx1"/>
                </a:solidFill>
              </a:rPr>
              <a:t> – Зенит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К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88491" cy="6741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Т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892480" cy="666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843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Назовите </a:t>
            </a:r>
            <a:r>
              <a:rPr lang="ru-RU" dirty="0" smtClean="0">
                <a:solidFill>
                  <a:srgbClr val="FF0000"/>
                </a:solidFill>
              </a:rPr>
              <a:t>основные точки и линии небесной сферы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Что </a:t>
            </a:r>
            <a:r>
              <a:rPr lang="ru-RU" dirty="0" smtClean="0">
                <a:solidFill>
                  <a:srgbClr val="FF0000"/>
                </a:solidFill>
              </a:rPr>
              <a:t>такое небесный экватор?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Что </a:t>
            </a:r>
            <a:r>
              <a:rPr lang="ru-RU" dirty="0" smtClean="0">
                <a:solidFill>
                  <a:srgbClr val="FF0000"/>
                </a:solidFill>
              </a:rPr>
              <a:t>такое небесный меридиан?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Что </a:t>
            </a:r>
            <a:r>
              <a:rPr lang="ru-RU" dirty="0" smtClean="0">
                <a:solidFill>
                  <a:srgbClr val="FF0000"/>
                </a:solidFill>
              </a:rPr>
              <a:t>такое эклиптика?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Что </a:t>
            </a:r>
            <a:r>
              <a:rPr lang="ru-RU" dirty="0" smtClean="0">
                <a:solidFill>
                  <a:srgbClr val="FF0000"/>
                </a:solidFill>
              </a:rPr>
              <a:t>такое точка весеннего равноденствия?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Как </a:t>
            </a:r>
            <a:r>
              <a:rPr lang="ru-RU" dirty="0" smtClean="0">
                <a:solidFill>
                  <a:srgbClr val="FF0000"/>
                </a:solidFill>
              </a:rPr>
              <a:t>определяются координаты небесных тел?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Почему </a:t>
            </a:r>
            <a:r>
              <a:rPr lang="ru-RU" dirty="0" smtClean="0">
                <a:solidFill>
                  <a:srgbClr val="FF0000"/>
                </a:solidFill>
              </a:rPr>
              <a:t>планеты называются планетами?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332656"/>
            <a:ext cx="2253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Ответить на вопросы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241</Words>
  <Application>Microsoft Office PowerPoint</Application>
  <PresentationFormat>Экран (4:3)</PresentationFormat>
  <Paragraphs>72</Paragraphs>
  <Slides>13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888</dc:creator>
  <cp:lastModifiedBy>888</cp:lastModifiedBy>
  <cp:revision>10</cp:revision>
  <dcterms:created xsi:type="dcterms:W3CDTF">2020-05-08T00:20:09Z</dcterms:created>
  <dcterms:modified xsi:type="dcterms:W3CDTF">2020-05-08T07:34:33Z</dcterms:modified>
</cp:coreProperties>
</file>