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sldIdLst>
    <p:sldId id="260" r:id="rId2"/>
    <p:sldId id="256" r:id="rId3"/>
    <p:sldId id="257" r:id="rId4"/>
    <p:sldId id="261" r:id="rId5"/>
    <p:sldId id="259" r:id="rId6"/>
    <p:sldId id="262" r:id="rId7"/>
    <p:sldId id="263" r:id="rId8"/>
    <p:sldId id="264" r:id="rId9"/>
    <p:sldId id="265" r:id="rId10"/>
    <p:sldId id="266" r:id="rId11"/>
    <p:sldId id="271" r:id="rId12"/>
    <p:sldId id="272" r:id="rId13"/>
    <p:sldId id="273" r:id="rId14"/>
    <p:sldId id="267" r:id="rId15"/>
    <p:sldId id="269" r:id="rId16"/>
    <p:sldId id="268" r:id="rId17"/>
    <p:sldId id="270" r:id="rId18"/>
    <p:sldId id="274" r:id="rId1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56D00F66-CEC2-4B02-90F8-888BD9A625DE}">
          <p14:sldIdLst>
            <p14:sldId id="260"/>
            <p14:sldId id="256"/>
            <p14:sldId id="257"/>
            <p14:sldId id="261"/>
            <p14:sldId id="259"/>
            <p14:sldId id="262"/>
            <p14:sldId id="263"/>
            <p14:sldId id="264"/>
            <p14:sldId id="265"/>
            <p14:sldId id="266"/>
            <p14:sldId id="271"/>
            <p14:sldId id="272"/>
            <p14:sldId id="273"/>
            <p14:sldId id="267"/>
            <p14:sldId id="269"/>
            <p14:sldId id="268"/>
            <p14:sldId id="270"/>
            <p14:sldId id="274"/>
          </p14:sldIdLst>
        </p14:section>
        <p14:section name="Раздел без заголовка" id="{C5505670-791F-4468-AAD7-6EC7D85AF59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5" name="Footer Placeholder 4"/>
          <p:cNvSpPr>
            <a:spLocks noGrp="1"/>
          </p:cNvSpPr>
          <p:nvPr>
            <p:ph type="ftr" sz="quarter" idx="11"/>
          </p:nvPr>
        </p:nvSpPr>
        <p:spPr>
          <a:xfrm>
            <a:off x="5332412" y="5883275"/>
            <a:ext cx="4324044" cy="365125"/>
          </a:xfrm>
        </p:spPr>
        <p:txBody>
          <a:bodyPr/>
          <a:lstStyle/>
          <a:p>
            <a:endParaRPr lang="ru-RU" dirty="0"/>
          </a:p>
        </p:txBody>
      </p:sp>
      <p:sp>
        <p:nvSpPr>
          <p:cNvPr id="6" name="Slide Number Placeholder 5"/>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2154423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a:xfrm>
            <a:off x="10951856" y="5867131"/>
            <a:ext cx="551167" cy="365125"/>
          </a:xfrm>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1453627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1416349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1018184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2981670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3720116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1044553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2489787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3472713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11856177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3042308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31724316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1923958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27836755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602469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4440763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A6DFFC6-8B7C-4C4E-94EA-3FDD1C7F8494}" type="datetimeFigureOut">
              <a:rPr lang="ru-RU" smtClean="0"/>
              <a:t>21.03.2016</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9A7516EE-00A3-4E25-93FE-F8EE42A2BF40}" type="slidenum">
              <a:rPr lang="ru-RU" smtClean="0"/>
              <a:t>‹#›</a:t>
            </a:fld>
            <a:endParaRPr lang="ru-RU" dirty="0"/>
          </a:p>
        </p:txBody>
      </p:sp>
    </p:spTree>
    <p:extLst>
      <p:ext uri="{BB962C8B-B14F-4D97-AF65-F5344CB8AC3E}">
        <p14:creationId xmlns:p14="http://schemas.microsoft.com/office/powerpoint/2010/main" val="1377151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A6DFFC6-8B7C-4C4E-94EA-3FDD1C7F8494}" type="datetimeFigureOut">
              <a:rPr lang="ru-RU" smtClean="0"/>
              <a:t>21.03.2016</a:t>
            </a:fld>
            <a:endParaRPr lang="ru-RU"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A7516EE-00A3-4E25-93FE-F8EE42A2BF40}" type="slidenum">
              <a:rPr lang="ru-RU" smtClean="0"/>
              <a:t>‹#›</a:t>
            </a:fld>
            <a:endParaRPr lang="ru-RU" dirty="0"/>
          </a:p>
        </p:txBody>
      </p:sp>
    </p:spTree>
    <p:extLst>
      <p:ext uri="{BB962C8B-B14F-4D97-AF65-F5344CB8AC3E}">
        <p14:creationId xmlns:p14="http://schemas.microsoft.com/office/powerpoint/2010/main" val="1574543716"/>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ru.wikipedia.org/wiki/%D0%A0%D0%BE%D1%81%D1%81%D0%B8%D1%8F" TargetMode="External"/><Relationship Id="rId13" Type="http://schemas.openxmlformats.org/officeDocument/2006/relationships/hyperlink" Target="https://ru.wikipedia.org/w/index.php?title=%D0%94%D0%B0%D0%B3%D0%B5%D1%81%D1%82%D0%B0%D0%BD%D1%81%D0%BA%D0%B8%D0%B5_%D1%81%D0%B2%D1%8F%D1%82%D1%8B%D0%BD%D0%B8&amp;action=edit&amp;redlink=1" TargetMode="External"/><Relationship Id="rId3" Type="http://schemas.openxmlformats.org/officeDocument/2006/relationships/hyperlink" Target="https://ru.wikipedia.org/wiki/%D0%91%D0%B0%D0%BD%D1%8F" TargetMode="External"/><Relationship Id="rId7" Type="http://schemas.openxmlformats.org/officeDocument/2006/relationships/hyperlink" Target="https://ru.wikipedia.org/wiki/%D0%94%D0%B6%D1%83%D0%BC%D0%B0_%D0%BC%D0%B5%D1%87%D0%B5%D1%82%D1%8C_(%D0%94%D0%B5%D1%80%D0%B1%D0%B5%D0%BD%D1%82)" TargetMode="External"/><Relationship Id="rId12" Type="http://schemas.openxmlformats.org/officeDocument/2006/relationships/hyperlink" Target="https://ru.wikipedia.org/wiki/%D0%A8%D0%B8%D1%85%D1%81%D0%B0%D0%B8%D0%B4%D0%BE%D0%B2,_%D0%90%D0%BC%D1%80%D0%B8_%D0%A0%D0%B7%D0%B0%D0%B5%D0%B2%D0%B8%D1%87" TargetMode="External"/><Relationship Id="rId2" Type="http://schemas.openxmlformats.org/officeDocument/2006/relationships/hyperlink" Target="https://ru.wikipedia.org/wiki/%D0%9D%D0%B0%D1%80%D1%8B%D0%BD-%D0%9A%D0%B0%D0%BB%D0%B0" TargetMode="External"/><Relationship Id="rId1" Type="http://schemas.openxmlformats.org/officeDocument/2006/relationships/slideLayout" Target="../slideLayouts/slideLayout2.xml"/><Relationship Id="rId6" Type="http://schemas.openxmlformats.org/officeDocument/2006/relationships/hyperlink" Target="https://ru.wikipedia.org/wiki/%D0%9C%D0%B5%D1%87%D0%B5%D1%82%D1%8C" TargetMode="External"/><Relationship Id="rId11" Type="http://schemas.openxmlformats.org/officeDocument/2006/relationships/hyperlink" Target="https://ru.wikipedia.org/wiki/%D0%A1%D0%B5%D0%B2%D0%B5%D1%80" TargetMode="External"/><Relationship Id="rId5" Type="http://schemas.openxmlformats.org/officeDocument/2006/relationships/hyperlink" Target="https://ru.wikipedia.org/wiki/%D0%97%D0%BE%D1%80%D0%BE%D0%B0%D1%81%D1%82%D1%80%D0%B8%D0%B9%D1%86%D1%8B" TargetMode="External"/><Relationship Id="rId10" Type="http://schemas.openxmlformats.org/officeDocument/2006/relationships/hyperlink" Target="https://ru.wikipedia.org/wiki/%D0%AE%D0%B3" TargetMode="External"/><Relationship Id="rId4" Type="http://schemas.openxmlformats.org/officeDocument/2006/relationships/hyperlink" Target="https://ru.wikipedia.org/wiki/%D0%A6%D0%B5%D1%80%D0%BA%D0%BE%D0%B2%D1%8C_(%D1%81%D0%BE%D0%BE%D1%80%D1%83%D0%B6%D0%B5%D0%BD%D0%B8%D0%B5)" TargetMode="External"/><Relationship Id="rId9" Type="http://schemas.openxmlformats.org/officeDocument/2006/relationships/hyperlink" Target="https://ru.wikipedia.org/wiki/%D0%A5%D1%80%D0%B0%D0%BC" TargetMode="External"/><Relationship Id="rId14" Type="http://schemas.openxmlformats.org/officeDocument/2006/relationships/hyperlink" Target="https://ru.wikipedia.org/wiki/%D0%9C%D0%B5%D0%B4%D1%80%D0%B5%D1%81%D0%B5"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i="1" dirty="0" smtClean="0">
                <a:ln w="0"/>
                <a:solidFill>
                  <a:schemeClr val="accent1"/>
                </a:solidFill>
                <a:effectLst>
                  <a:glow rad="228600">
                    <a:schemeClr val="accent3">
                      <a:satMod val="175000"/>
                      <a:alpha val="40000"/>
                    </a:schemeClr>
                  </a:glow>
                  <a:outerShdw blurRad="38100" dist="25400" dir="5400000" algn="ctr" rotWithShape="0">
                    <a:srgbClr val="6E747A">
                      <a:alpha val="43000"/>
                    </a:srgbClr>
                  </a:outerShdw>
                </a:effectLst>
                <a:latin typeface="Micra" pitchFamily="2" charset="0"/>
              </a:rPr>
              <a:t>Дербент</a:t>
            </a:r>
            <a:r>
              <a:rPr lang="ru-RU" b="1" i="1" dirty="0" smtClean="0">
                <a:effectLst>
                  <a:glow rad="228600">
                    <a:schemeClr val="accent3">
                      <a:satMod val="175000"/>
                      <a:alpha val="40000"/>
                    </a:schemeClr>
                  </a:glow>
                  <a:outerShdw blurRad="38100" dist="38100" dir="2700000" algn="tl">
                    <a:srgbClr val="000000">
                      <a:alpha val="43137"/>
                    </a:srgbClr>
                  </a:outerShdw>
                </a:effectLst>
                <a:latin typeface="Micra" pitchFamily="2" charset="0"/>
              </a:rPr>
              <a:t> </a:t>
            </a:r>
            <a:r>
              <a:rPr lang="ru-RU" i="1" dirty="0" smtClean="0">
                <a:ln w="0"/>
                <a:solidFill>
                  <a:schemeClr val="accent1"/>
                </a:solidFill>
                <a:effectLst>
                  <a:glow rad="228600">
                    <a:schemeClr val="accent3">
                      <a:satMod val="175000"/>
                      <a:alpha val="40000"/>
                    </a:schemeClr>
                  </a:glow>
                  <a:outerShdw blurRad="38100" dist="25400" dir="5400000" algn="ctr" rotWithShape="0">
                    <a:srgbClr val="6E747A">
                      <a:alpha val="43000"/>
                    </a:srgbClr>
                  </a:outerShdw>
                </a:effectLst>
                <a:latin typeface="Micra" pitchFamily="2" charset="0"/>
              </a:rPr>
              <a:t>2000 лет</a:t>
            </a:r>
            <a:endParaRPr lang="ru-RU" i="1" dirty="0">
              <a:ln w="0"/>
              <a:solidFill>
                <a:schemeClr val="accent1"/>
              </a:solidFill>
              <a:effectLst>
                <a:glow rad="228600">
                  <a:schemeClr val="accent3">
                    <a:satMod val="175000"/>
                    <a:alpha val="40000"/>
                  </a:schemeClr>
                </a:glow>
                <a:outerShdw blurRad="38100" dist="25400" dir="5400000" algn="ctr" rotWithShape="0">
                  <a:srgbClr val="6E747A">
                    <a:alpha val="43000"/>
                  </a:srgbClr>
                </a:outerShdw>
              </a:effectLst>
              <a:latin typeface="Micra" pitchFamily="2" charset="0"/>
            </a:endParaRPr>
          </a:p>
        </p:txBody>
      </p:sp>
      <p:sp>
        <p:nvSpPr>
          <p:cNvPr id="3" name="Подзаголовок 2"/>
          <p:cNvSpPr>
            <a:spLocks noGrp="1"/>
          </p:cNvSpPr>
          <p:nvPr>
            <p:ph type="subTitle" idx="1"/>
          </p:nvPr>
        </p:nvSpPr>
        <p:spPr>
          <a:xfrm>
            <a:off x="4515378" y="4173688"/>
            <a:ext cx="6987645" cy="1388534"/>
          </a:xfrm>
        </p:spPr>
        <p:txBody>
          <a:bodyPr/>
          <a:lstStyle/>
          <a:p>
            <a:r>
              <a:rPr lang="ru-RU" b="1" dirty="0" smtClean="0">
                <a:ln w="6600">
                  <a:solidFill>
                    <a:schemeClr val="accent2"/>
                  </a:solidFill>
                  <a:prstDash val="solid"/>
                </a:ln>
                <a:solidFill>
                  <a:srgbClr val="FFFFFF"/>
                </a:solidFill>
                <a:effectLst>
                  <a:outerShdw dist="38100" dir="2700000" algn="tl" rotWithShape="0">
                    <a:schemeClr val="accent2"/>
                  </a:outerShdw>
                </a:effectLst>
                <a:latin typeface="Micra" pitchFamily="2" charset="0"/>
              </a:rPr>
              <a:t>Подготовил Севостьянов Алексей </a:t>
            </a:r>
            <a:endParaRPr lang="ru-RU" b="1" dirty="0">
              <a:ln w="6600">
                <a:solidFill>
                  <a:schemeClr val="accent2"/>
                </a:solidFill>
                <a:prstDash val="solid"/>
              </a:ln>
              <a:solidFill>
                <a:srgbClr val="FFFFFF"/>
              </a:solidFill>
              <a:effectLst>
                <a:outerShdw dist="38100" dir="2700000" algn="tl" rotWithShape="0">
                  <a:schemeClr val="accent2"/>
                </a:outerShdw>
              </a:effectLst>
              <a:latin typeface="Micra" pitchFamily="2" charset="0"/>
            </a:endParaRPr>
          </a:p>
        </p:txBody>
      </p:sp>
      <p:pic>
        <p:nvPicPr>
          <p:cNvPr id="5" name="Vostochnaya_Muzyka-minus_(mp3.c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98223" y="176283"/>
            <a:ext cx="609600" cy="609600"/>
          </a:xfrm>
          <a:prstGeom prst="rect">
            <a:avLst/>
          </a:prstGeom>
        </p:spPr>
      </p:pic>
    </p:spTree>
    <p:extLst>
      <p:ext uri="{BB962C8B-B14F-4D97-AF65-F5344CB8AC3E}">
        <p14:creationId xmlns:p14="http://schemas.microsoft.com/office/powerpoint/2010/main" val="19053014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28215" y="426327"/>
            <a:ext cx="9144000" cy="1006688"/>
          </a:xfrm>
        </p:spPr>
        <p:txBody>
          <a:bodyPr/>
          <a:lstStyle/>
          <a:p>
            <a:r>
              <a:rPr lang="ru-RU" b="1" i="1" dirty="0" smtClean="0">
                <a:effectLst>
                  <a:outerShdw blurRad="38100" dist="38100" dir="2700000" algn="tl">
                    <a:srgbClr val="000000">
                      <a:alpha val="43137"/>
                    </a:srgbClr>
                  </a:outerShdw>
                </a:effectLst>
                <a:latin typeface="Segoe Print" panose="02000600000000000000" pitchFamily="2" charset="0"/>
                <a:ea typeface="Arial Unicode MS" panose="020B0604020202020204" pitchFamily="34" charset="-128"/>
                <a:cs typeface="Arial Unicode MS" panose="020B0604020202020204" pitchFamily="34" charset="-128"/>
              </a:rPr>
              <a:t>История Дербента</a:t>
            </a:r>
            <a:endParaRPr lang="ru-RU" b="1" i="1" dirty="0">
              <a:effectLst>
                <a:outerShdw blurRad="38100" dist="38100" dir="2700000" algn="tl">
                  <a:srgbClr val="000000">
                    <a:alpha val="43137"/>
                  </a:srgbClr>
                </a:outerShdw>
              </a:effectLst>
              <a:latin typeface="Segoe Print" panose="02000600000000000000" pitchFamily="2" charset="0"/>
              <a:ea typeface="Arial Unicode MS" panose="020B0604020202020204" pitchFamily="34" charset="-128"/>
              <a:cs typeface="Arial Unicode MS" panose="020B0604020202020204" pitchFamily="34" charset="-128"/>
            </a:endParaRPr>
          </a:p>
        </p:txBody>
      </p:sp>
      <p:sp>
        <p:nvSpPr>
          <p:cNvPr id="4" name="Подзаголовок 2"/>
          <p:cNvSpPr>
            <a:spLocks noGrp="1"/>
          </p:cNvSpPr>
          <p:nvPr>
            <p:ph type="subTitle" idx="1"/>
          </p:nvPr>
        </p:nvSpPr>
        <p:spPr>
          <a:xfrm>
            <a:off x="1" y="1665027"/>
            <a:ext cx="12192000" cy="3657600"/>
          </a:xfrm>
        </p:spPr>
        <p:txBody>
          <a:bodyPr>
            <a:noAutofit/>
          </a:bodyPr>
          <a:lstStyle/>
          <a:p>
            <a:r>
              <a:rPr lang="ru-RU" sz="1600" b="1" i="1" dirty="0" smtClean="0">
                <a:latin typeface="Bookman Old Style" panose="02050604050505020204" pitchFamily="18" charset="0"/>
              </a:rPr>
              <a:t>Дербент — древнейший город Российской Федерации. Первые поселения возникли здесь в эпоху ранней бронзы — в конце IV тыс. до н.э., т.е. пять тысяч лет назад. Первое упоминание «Каспийских ворот» — наиболее древнего названия Дербента — относится к IV в. до н.э., его приводит известный древнегреческий автор Гекатей Милетский (IV в. до н.э.). Город расположен на западном берегу Каспийского моря, недалеко от устья реки Самур, там, где горы Большого Кавказа ближе всего подходят к Каспийскому морю, оставляя лишь узкую трехкилометровую полоску равнины, замыкая ее, город образовывал так называемый Дербентский или Каспийский проход. Роль Дербента и Дербентского прохода была велика, он был расположен в одном из самых стратегически важном и топографически удобном месте знаменитого Прикаспийского пути, связывающего Восточную Европу и Переднюю Азию. Важное значение этого прохода было причиной захватнических устремлений скифов, сарматов, алланов, гуннов, хазар и др. Он пережил бурные исторические события, штурмы и разрешения, периоды упадка и расцвета. Здесь пролегал один из важнейших участков Великого Шелкового пути и Дербент выступал «перекрестком цивилизации», связывавшим Восток и Запад, Север и Юг. Приемниками Рима и Парфии в борьбе за Кавказ в раннем средневековье стали Византия и сасанидский Иран. </a:t>
            </a:r>
            <a:endParaRPr lang="ru-RU" sz="1600" b="1" i="1" dirty="0">
              <a:latin typeface="Bookman Old Style" panose="02050604050505020204" pitchFamily="18" charset="0"/>
            </a:endParaRPr>
          </a:p>
        </p:txBody>
      </p:sp>
    </p:spTree>
    <p:extLst>
      <p:ext uri="{BB962C8B-B14F-4D97-AF65-F5344CB8AC3E}">
        <p14:creationId xmlns:p14="http://schemas.microsoft.com/office/powerpoint/2010/main" val="204115371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idx="1"/>
          </p:nvPr>
        </p:nvSpPr>
        <p:spPr>
          <a:xfrm>
            <a:off x="1173706" y="682388"/>
            <a:ext cx="10180093" cy="5494575"/>
          </a:xfrm>
        </p:spPr>
        <p:txBody>
          <a:bodyPr>
            <a:normAutofit lnSpcReduction="10000"/>
          </a:bodyPr>
          <a:lstStyle/>
          <a:p>
            <a:r>
              <a:rPr lang="ru-RU" b="1" i="1" dirty="0">
                <a:effectLst>
                  <a:outerShdw blurRad="38100" dist="38100" dir="2700000" algn="tl">
                    <a:srgbClr val="000000">
                      <a:alpha val="43137"/>
                    </a:srgbClr>
                  </a:outerShdw>
                </a:effectLst>
              </a:rPr>
              <a:t> </a:t>
            </a:r>
            <a:r>
              <a:rPr lang="ru-RU" sz="2600" b="1" i="1" dirty="0">
                <a:effectLst>
                  <a:outerShdw blurRad="38100" dist="38100" dir="2700000" algn="tl">
                    <a:srgbClr val="000000">
                      <a:alpha val="43137"/>
                    </a:srgbClr>
                  </a:outerShdw>
                </a:effectLst>
                <a:latin typeface="Segoe Print" panose="02000600000000000000" pitchFamily="2" charset="0"/>
              </a:rPr>
              <a:t>В V-VI вв. иранские «цари царей» развернули на Восточном Кавказе грандиозное фортификационное строительство, призванное защитить Переднюю Азию от новой войны кочевников — тюркских племен гуннов и хазар. Монументальным свидетелем этой эпохи и выдающимся памятником оборонительной архитектуры, стоящим в одном ряду с такими шедеврами мировой фортификации, как Великая Китайская стена, Римский Лимес на Рейне, спустя 1500 лет Дербенскийоборонительный комплекс, поражает своей грандиозностью, величием и мощью. Дербентские оборонительные сооружения включали цитадель, две длинные городские стены, которые полностью перекрывали проход и уходили в море, образуя порт.</a:t>
            </a:r>
          </a:p>
        </p:txBody>
      </p:sp>
    </p:spTree>
    <p:extLst>
      <p:ext uri="{BB962C8B-B14F-4D97-AF65-F5344CB8AC3E}">
        <p14:creationId xmlns:p14="http://schemas.microsoft.com/office/powerpoint/2010/main" val="20488274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66198" y="2282588"/>
            <a:ext cx="10018713" cy="1752599"/>
          </a:xfrm>
        </p:spPr>
        <p:txBody>
          <a:bodyPr>
            <a:noAutofit/>
          </a:bodyPr>
          <a:lstStyle/>
          <a:p>
            <a:r>
              <a:rPr lang="ru-RU" sz="7200" b="1" i="1" spc="50" dirty="0" smtClean="0">
                <a:ln w="9525" cmpd="sng">
                  <a:solidFill>
                    <a:schemeClr val="accent1"/>
                  </a:solidFill>
                  <a:prstDash val="solid"/>
                </a:ln>
                <a:solidFill>
                  <a:srgbClr val="70AD47">
                    <a:tint val="1000"/>
                  </a:srgbClr>
                </a:solidFill>
                <a:effectLst>
                  <a:glow rad="228600">
                    <a:schemeClr val="accent2">
                      <a:satMod val="175000"/>
                      <a:alpha val="40000"/>
                    </a:schemeClr>
                  </a:glow>
                </a:effectLst>
                <a:latin typeface="Micra" pitchFamily="2" charset="0"/>
              </a:rPr>
              <a:t>Название Дербента</a:t>
            </a:r>
            <a:endParaRPr lang="ru-RU" sz="7200" b="1" i="1" spc="50" dirty="0">
              <a:ln w="9525" cmpd="sng">
                <a:solidFill>
                  <a:schemeClr val="accent1"/>
                </a:solidFill>
                <a:prstDash val="solid"/>
              </a:ln>
              <a:solidFill>
                <a:srgbClr val="70AD47">
                  <a:tint val="1000"/>
                </a:srgbClr>
              </a:solidFill>
              <a:effectLst>
                <a:glow rad="228600">
                  <a:schemeClr val="accent2">
                    <a:satMod val="175000"/>
                    <a:alpha val="40000"/>
                  </a:schemeClr>
                </a:glow>
              </a:effectLst>
              <a:latin typeface="Micra" pitchFamily="2" charset="0"/>
            </a:endParaRPr>
          </a:p>
        </p:txBody>
      </p:sp>
    </p:spTree>
    <p:extLst>
      <p:ext uri="{BB962C8B-B14F-4D97-AF65-F5344CB8AC3E}">
        <p14:creationId xmlns:p14="http://schemas.microsoft.com/office/powerpoint/2010/main" val="279784062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1050877" y="1793541"/>
            <a:ext cx="11298307" cy="3124201"/>
          </a:xfrm>
        </p:spPr>
        <p:txBody>
          <a:bodyPr>
            <a:noAutofit/>
          </a:bodyPr>
          <a:lstStyle/>
          <a:p>
            <a:r>
              <a:rPr lang="ru-RU" sz="1600" b="1" i="1" dirty="0">
                <a:latin typeface="Century Schoolbook" panose="02040604050505020304" pitchFamily="18" charset="0"/>
              </a:rPr>
              <a:t>Дербент был известен у различных народов под разными названиями: Албана(лезг. Алпан), Каспийские ворота(лезг. Каспидин вавар), Морские ворота(лезг. Гьуьлуьн варар), Цур/Чур(лезг. ЧIур), Чола/Чол (лезг. ЧIул), Баб аль-абваб (от араб. «ворота ворот»), Баб ал-хадид (от араб. «железные ворота») и </a:t>
            </a:r>
            <a:r>
              <a:rPr lang="ru-RU" sz="1600" b="1" i="1" dirty="0" smtClean="0">
                <a:latin typeface="Century Schoolbook" panose="02040604050505020304" pitchFamily="18" charset="0"/>
              </a:rPr>
              <a:t>другими.</a:t>
            </a:r>
            <a:endParaRPr lang="ru-RU" sz="1600" b="1" i="1" dirty="0">
              <a:latin typeface="Century Schoolbook" panose="02040604050505020304" pitchFamily="18" charset="0"/>
            </a:endParaRPr>
          </a:p>
          <a:p>
            <a:endParaRPr lang="ru-RU" sz="1600" b="1" i="1" dirty="0">
              <a:latin typeface="Century Schoolbook" panose="02040604050505020304" pitchFamily="18" charset="0"/>
            </a:endParaRPr>
          </a:p>
          <a:p>
            <a:r>
              <a:rPr lang="ru-RU" sz="1600" b="1" i="1" dirty="0">
                <a:latin typeface="Century Schoolbook" panose="02040604050505020304" pitchFamily="18" charset="0"/>
              </a:rPr>
              <a:t>По сказаниям древних историков, город Албана, лежавший между реками Албанус и Кассы, можно принять за Дербенд; реки Албанус — за Самур, а Кассы — за Манас, протекающие между Буйнаком и </a:t>
            </a:r>
            <a:r>
              <a:rPr lang="ru-RU" sz="1600" b="1" i="1" dirty="0" smtClean="0">
                <a:latin typeface="Century Schoolbook" panose="02040604050505020304" pitchFamily="18" charset="0"/>
              </a:rPr>
              <a:t>Тарками.</a:t>
            </a:r>
            <a:endParaRPr lang="ru-RU" sz="1600" b="1" i="1" dirty="0">
              <a:latin typeface="Century Schoolbook" panose="02040604050505020304" pitchFamily="18" charset="0"/>
            </a:endParaRPr>
          </a:p>
          <a:p>
            <a:endParaRPr lang="ru-RU" sz="1600" b="1" i="1" dirty="0">
              <a:latin typeface="Century Schoolbook" panose="02040604050505020304" pitchFamily="18" charset="0"/>
            </a:endParaRPr>
          </a:p>
          <a:p>
            <a:r>
              <a:rPr lang="ru-RU" sz="1600" b="1" i="1" dirty="0">
                <a:latin typeface="Century Schoolbook" panose="02040604050505020304" pitchFamily="18" charset="0"/>
              </a:rPr>
              <a:t>Семён Броневский писал:«Сей промежуток, занятый строением города Дербента, известен был древним то под именем pillae Caspiae то под именем pillae Albaniae, то есть Каспийских и Албанских ворот</a:t>
            </a:r>
            <a:r>
              <a:rPr lang="ru-RU" sz="1600" b="1" i="1" dirty="0" smtClean="0">
                <a:latin typeface="Century Schoolbook" panose="02040604050505020304" pitchFamily="18" charset="0"/>
              </a:rPr>
              <a:t>.».</a:t>
            </a:r>
            <a:endParaRPr lang="ru-RU" sz="1600" b="1" i="1" dirty="0">
              <a:latin typeface="Century Schoolbook" panose="02040604050505020304" pitchFamily="18" charset="0"/>
            </a:endParaRPr>
          </a:p>
          <a:p>
            <a:endParaRPr lang="ru-RU" sz="1600" b="1" i="1" dirty="0">
              <a:latin typeface="Century Schoolbook" panose="02040604050505020304" pitchFamily="18" charset="0"/>
            </a:endParaRPr>
          </a:p>
          <a:p>
            <a:r>
              <a:rPr lang="ru-RU" sz="1600" b="1" i="1" dirty="0">
                <a:latin typeface="Century Schoolbook" panose="02040604050505020304" pitchFamily="18" charset="0"/>
              </a:rPr>
              <a:t>Арабское наименование города — Баб-аль-Абваб, часто даётся в сокращённой форме как аль-Баб. Баб-аль-Абваб (аль-Баб) буквально означало Главные (Большие) Ворота, Ворота ворот. Назван так по причине роли, которую играл Дербент в геополитике раннего Средневековья, являясь важнейшим стратегическим пунктом на торговых путях из Европы в Азию.</a:t>
            </a:r>
          </a:p>
          <a:p>
            <a:endParaRPr lang="ru-RU" sz="1600" b="1" i="1" dirty="0">
              <a:latin typeface="Century Schoolbook" panose="02040604050505020304" pitchFamily="18" charset="0"/>
            </a:endParaRPr>
          </a:p>
          <a:p>
            <a:r>
              <a:rPr lang="ru-RU" sz="1600" b="1" i="1" dirty="0">
                <a:latin typeface="Century Schoolbook" panose="02040604050505020304" pitchFamily="18" charset="0"/>
              </a:rPr>
              <a:t>Дербент был переименован в Баб-аль-Абваб (аль-Баб) после арабского завоевания в начале VIII века. Фигурировал под этим названием в арабской историко-географической литературе. Оно на некоторое время получило распространение также и в иранской и тюркоязычной литературе. После падения арабского Халифата и образования самостоятельных государств в регионе город стал называться на старый лад, Дербентом.</a:t>
            </a:r>
          </a:p>
        </p:txBody>
      </p:sp>
    </p:spTree>
    <p:extLst>
      <p:ext uri="{BB962C8B-B14F-4D97-AF65-F5344CB8AC3E}">
        <p14:creationId xmlns:p14="http://schemas.microsoft.com/office/powerpoint/2010/main" val="9600763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84311" y="2009632"/>
            <a:ext cx="10018713" cy="1752599"/>
          </a:xfrm>
        </p:spPr>
        <p:txBody>
          <a:bodyPr>
            <a:noAutofit/>
          </a:bodyPr>
          <a:lstStyle/>
          <a:p>
            <a:r>
              <a:rPr lang="ru-RU" sz="9600" b="1" i="1" dirty="0" smtClean="0">
                <a:ln w="12700">
                  <a:solidFill>
                    <a:schemeClr val="accent1"/>
                  </a:solidFill>
                  <a:prstDash val="solid"/>
                </a:ln>
                <a:pattFill prst="pct50">
                  <a:fgClr>
                    <a:schemeClr val="accent1"/>
                  </a:fgClr>
                  <a:bgClr>
                    <a:schemeClr val="accent1">
                      <a:lumMod val="20000"/>
                      <a:lumOff val="80000"/>
                    </a:schemeClr>
                  </a:bgClr>
                </a:pattFill>
                <a:effectLst>
                  <a:glow rad="228600">
                    <a:schemeClr val="accent6">
                      <a:satMod val="175000"/>
                      <a:alpha val="40000"/>
                    </a:schemeClr>
                  </a:glow>
                  <a:outerShdw dist="38100" dir="2640000" algn="bl" rotWithShape="0">
                    <a:schemeClr val="accent1"/>
                  </a:outerShdw>
                </a:effectLst>
                <a:latin typeface="Micra" pitchFamily="2" charset="0"/>
              </a:rPr>
              <a:t>Герб Дербента</a:t>
            </a:r>
            <a:endParaRPr lang="ru-RU" sz="9600" b="1" i="1" dirty="0">
              <a:ln w="12700">
                <a:solidFill>
                  <a:schemeClr val="accent1"/>
                </a:solidFill>
                <a:prstDash val="solid"/>
              </a:ln>
              <a:pattFill prst="pct50">
                <a:fgClr>
                  <a:schemeClr val="accent1"/>
                </a:fgClr>
                <a:bgClr>
                  <a:schemeClr val="accent1">
                    <a:lumMod val="20000"/>
                    <a:lumOff val="80000"/>
                  </a:schemeClr>
                </a:bgClr>
              </a:pattFill>
              <a:effectLst>
                <a:glow rad="228600">
                  <a:schemeClr val="accent6">
                    <a:satMod val="175000"/>
                    <a:alpha val="40000"/>
                  </a:schemeClr>
                </a:glow>
                <a:outerShdw dist="38100" dir="2640000" algn="bl" rotWithShape="0">
                  <a:schemeClr val="accent1"/>
                </a:outerShdw>
              </a:effectLst>
              <a:latin typeface="Micra" pitchFamily="2" charset="0"/>
            </a:endParaRPr>
          </a:p>
        </p:txBody>
      </p:sp>
    </p:spTree>
    <p:extLst>
      <p:ext uri="{BB962C8B-B14F-4D97-AF65-F5344CB8AC3E}">
        <p14:creationId xmlns:p14="http://schemas.microsoft.com/office/powerpoint/2010/main" val="360950453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12943" y="600502"/>
            <a:ext cx="3853220" cy="3579124"/>
          </a:xfrm>
        </p:spPr>
      </p:pic>
      <p:sp>
        <p:nvSpPr>
          <p:cNvPr id="5" name="Прямоугольник 4"/>
          <p:cNvSpPr/>
          <p:nvPr/>
        </p:nvSpPr>
        <p:spPr>
          <a:xfrm>
            <a:off x="3407926" y="4963953"/>
            <a:ext cx="6263253"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ru-RU" sz="2400" dirty="0">
                <a:ln w="0"/>
                <a:solidFill>
                  <a:schemeClr val="tx1"/>
                </a:solidFill>
                <a:effectLst>
                  <a:outerShdw blurRad="38100" dist="19050" dir="2700000" algn="tl" rotWithShape="0">
                    <a:schemeClr val="dk1">
                      <a:alpha val="40000"/>
                    </a:schemeClr>
                  </a:outerShdw>
                </a:effectLst>
                <a:latin typeface="Enigmatic Unicode" panose="02000000000000000000" pitchFamily="2" charset="0"/>
              </a:rPr>
              <a:t>Герб Дербента, </a:t>
            </a:r>
            <a:r>
              <a:rPr lang="ru-RU" sz="2400" dirty="0" smtClean="0">
                <a:ln w="0"/>
                <a:solidFill>
                  <a:schemeClr val="tx1"/>
                </a:solidFill>
                <a:effectLst>
                  <a:outerShdw blurRad="38100" dist="19050" dir="2700000" algn="tl" rotWithShape="0">
                    <a:schemeClr val="dk1">
                      <a:alpha val="40000"/>
                    </a:schemeClr>
                  </a:outerShdw>
                </a:effectLst>
                <a:latin typeface="Enigmatic Unicode" panose="02000000000000000000" pitchFamily="2" charset="0"/>
              </a:rPr>
              <a:t>утверждённый </a:t>
            </a:r>
            <a:r>
              <a:rPr lang="ru-RU" sz="2400" dirty="0">
                <a:ln w="0"/>
                <a:solidFill>
                  <a:schemeClr val="tx1"/>
                </a:solidFill>
                <a:effectLst>
                  <a:outerShdw blurRad="38100" dist="19050" dir="2700000" algn="tl" rotWithShape="0">
                    <a:schemeClr val="dk1">
                      <a:alpha val="40000"/>
                    </a:schemeClr>
                  </a:outerShdw>
                </a:effectLst>
                <a:latin typeface="Enigmatic Unicode" panose="02000000000000000000" pitchFamily="2" charset="0"/>
              </a:rPr>
              <a:t>в 2013 году</a:t>
            </a:r>
          </a:p>
        </p:txBody>
      </p:sp>
    </p:spTree>
    <p:extLst>
      <p:ext uri="{BB962C8B-B14F-4D97-AF65-F5344CB8AC3E}">
        <p14:creationId xmlns:p14="http://schemas.microsoft.com/office/powerpoint/2010/main" val="255244458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65947" y="1218063"/>
            <a:ext cx="10018713" cy="3736074"/>
          </a:xfrm>
        </p:spPr>
        <p:txBody>
          <a:bodyPr>
            <a:normAutofit/>
          </a:bodyPr>
          <a:lstStyle/>
          <a:p>
            <a:r>
              <a:rPr lang="ru-RU" sz="3600" b="1" i="1" dirty="0">
                <a:ln w="6600">
                  <a:solidFill>
                    <a:schemeClr val="accent2"/>
                  </a:solidFill>
                  <a:prstDash val="solid"/>
                </a:ln>
                <a:solidFill>
                  <a:srgbClr val="FFFFFF"/>
                </a:solidFill>
                <a:effectLst>
                  <a:glow rad="228600">
                    <a:schemeClr val="accent1">
                      <a:satMod val="175000"/>
                      <a:alpha val="40000"/>
                    </a:schemeClr>
                  </a:glow>
                  <a:outerShdw dist="38100" dir="2700000" algn="tl" rotWithShape="0">
                    <a:schemeClr val="accent2"/>
                  </a:outerShdw>
                </a:effectLst>
                <a:latin typeface="Micra" pitchFamily="2" charset="0"/>
              </a:rPr>
              <a:t>Достопримечательности</a:t>
            </a:r>
            <a:br>
              <a:rPr lang="ru-RU" sz="3600" b="1" i="1" dirty="0">
                <a:ln w="6600">
                  <a:solidFill>
                    <a:schemeClr val="accent2"/>
                  </a:solidFill>
                  <a:prstDash val="solid"/>
                </a:ln>
                <a:solidFill>
                  <a:srgbClr val="FFFFFF"/>
                </a:solidFill>
                <a:effectLst>
                  <a:glow rad="228600">
                    <a:schemeClr val="accent1">
                      <a:satMod val="175000"/>
                      <a:alpha val="40000"/>
                    </a:schemeClr>
                  </a:glow>
                  <a:outerShdw dist="38100" dir="2700000" algn="tl" rotWithShape="0">
                    <a:schemeClr val="accent2"/>
                  </a:outerShdw>
                </a:effectLst>
                <a:latin typeface="Micra" pitchFamily="2" charset="0"/>
              </a:rPr>
            </a:br>
            <a:endParaRPr lang="ru-RU" sz="3600" b="1" i="1" dirty="0">
              <a:ln w="6600">
                <a:solidFill>
                  <a:schemeClr val="accent2"/>
                </a:solidFill>
                <a:prstDash val="solid"/>
              </a:ln>
              <a:solidFill>
                <a:srgbClr val="FFFFFF"/>
              </a:solidFill>
              <a:effectLst>
                <a:glow rad="228600">
                  <a:schemeClr val="accent1">
                    <a:satMod val="175000"/>
                    <a:alpha val="40000"/>
                  </a:schemeClr>
                </a:glow>
                <a:outerShdw dist="38100" dir="2700000" algn="tl" rotWithShape="0">
                  <a:schemeClr val="accent2"/>
                </a:outerShdw>
              </a:effectLst>
              <a:latin typeface="Micra" pitchFamily="2" charset="0"/>
            </a:endParaRPr>
          </a:p>
        </p:txBody>
      </p:sp>
    </p:spTree>
    <p:extLst>
      <p:ext uri="{BB962C8B-B14F-4D97-AF65-F5344CB8AC3E}">
        <p14:creationId xmlns:p14="http://schemas.microsoft.com/office/powerpoint/2010/main" val="426836673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685800"/>
            <a:ext cx="12192000" cy="5155442"/>
          </a:xfrm>
        </p:spPr>
        <p:txBody>
          <a:bodyPr>
            <a:normAutofit fontScale="90000"/>
          </a:bodyPr>
          <a:lstStyle/>
          <a:p>
            <a:r>
              <a:rPr lang="ru-RU" b="1" i="1" dirty="0">
                <a:ln w="6600">
                  <a:solidFill>
                    <a:schemeClr val="accent2"/>
                  </a:solidFill>
                  <a:prstDash val="solid"/>
                </a:ln>
                <a:solidFill>
                  <a:srgbClr val="FFFFFF"/>
                </a:solidFill>
                <a:effectLst>
                  <a:outerShdw dist="38100" dir="2700000" algn="tl" rotWithShape="0">
                    <a:schemeClr val="accent2"/>
                  </a:outerShdw>
                </a:effectLst>
              </a:rPr>
              <a:t>Монументальный свидетель эпохи Великого переселения народов и выдающийся памятник оборонительной архитектуры, Дербентский крепостной комплекс выполнял оборонительные функции на протяжении 1500 лет. Он включает в себя крепость Нарын-кала, куда ведут две длинные городские стены, которые полностью перекрывали проход и уходили в море, образуя порт. В 2003 году ЮНЕСКО признало Всемирным наследием человечества старую часть Дербента с традиционной застройкой, особо выделив следующие памятники</a:t>
            </a:r>
            <a:r>
              <a:rPr lang="ru-RU" dirty="0"/>
              <a:t>:</a:t>
            </a:r>
          </a:p>
        </p:txBody>
      </p:sp>
    </p:spTree>
    <p:extLst>
      <p:ext uri="{BB962C8B-B14F-4D97-AF65-F5344CB8AC3E}">
        <p14:creationId xmlns:p14="http://schemas.microsoft.com/office/powerpoint/2010/main" val="144577429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883390"/>
            <a:ext cx="12287534" cy="2756849"/>
          </a:xfrm>
        </p:spPr>
        <p:txBody>
          <a:bodyPr>
            <a:noAutofit/>
          </a:bodyPr>
          <a:lstStyle/>
          <a:p>
            <a:r>
              <a:rPr lang="ru-RU" sz="2000" b="1" dirty="0">
                <a:ln w="6600">
                  <a:solidFill>
                    <a:schemeClr val="accent2"/>
                  </a:solidFill>
                  <a:prstDash val="solid"/>
                </a:ln>
                <a:solidFill>
                  <a:srgbClr val="FFFFFF"/>
                </a:solidFill>
                <a:effectLst>
                  <a:outerShdw dist="38100" dir="2700000" algn="tl" rotWithShape="0">
                    <a:schemeClr val="accent2"/>
                  </a:outerShdw>
                </a:effectLst>
              </a:rPr>
              <a:t>Дербентская стена — двойная стена времён Сасанидов, перекрывающая Каспийские ворота. Стена на протяжении 15 веков использовалась в оборонительных целях персами, арабами и монголами (ильханы, Тимуриды). Представляет собой единственный сохранившийся памятник древнеперсидского фортификационного зодчества</a:t>
            </a:r>
            <a:r>
              <a:rPr lang="ru-RU" sz="2000" b="1" dirty="0" smtClean="0">
                <a:ln w="6600">
                  <a:solidFill>
                    <a:schemeClr val="accent2"/>
                  </a:solidFill>
                  <a:prstDash val="solid"/>
                </a:ln>
                <a:solidFill>
                  <a:srgbClr val="FFFFFF"/>
                </a:solidFill>
                <a:effectLst>
                  <a:outerShdw dist="38100" dir="2700000" algn="tl" rotWithShape="0">
                    <a:schemeClr val="accent2"/>
                  </a:outerShdw>
                </a:effectLst>
              </a:rPr>
              <a:t>.</a:t>
            </a:r>
          </a:p>
          <a:p>
            <a:r>
              <a:rPr lang="ru-RU" sz="2000" b="1" dirty="0">
                <a:ln w="6600">
                  <a:solidFill>
                    <a:schemeClr val="accent2"/>
                  </a:solidFill>
                  <a:prstDash val="solid"/>
                </a:ln>
                <a:solidFill>
                  <a:srgbClr val="FFFFFF"/>
                </a:solidFill>
                <a:effectLst>
                  <a:outerShdw dist="38100" dir="2700000" algn="tl" rotWithShape="0">
                    <a:schemeClr val="accent2"/>
                  </a:outerShdw>
                </a:effectLst>
                <a:hlinkClick r:id="rId2" tooltip="Нарын-Кала"/>
              </a:rPr>
              <a:t>Нарын-Кала</a:t>
            </a:r>
            <a:r>
              <a:rPr lang="ru-RU" sz="2000" b="1" dirty="0">
                <a:ln w="6600">
                  <a:solidFill>
                    <a:schemeClr val="accent2"/>
                  </a:solidFill>
                  <a:prstDash val="solid"/>
                </a:ln>
                <a:solidFill>
                  <a:srgbClr val="FFFFFF"/>
                </a:solidFill>
                <a:effectLst>
                  <a:outerShdw dist="38100" dir="2700000" algn="tl" rotWithShape="0">
                    <a:schemeClr val="accent2"/>
                  </a:outerShdw>
                </a:effectLst>
              </a:rPr>
              <a:t> — древняя крепость площадью 4,5 га, которая возвышается над Дербентом с горы. Внутри сохранились </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3" tooltip="Баня"/>
              </a:rPr>
              <a:t>бани</a:t>
            </a:r>
            <a:r>
              <a:rPr lang="ru-RU" sz="2000" b="1" dirty="0">
                <a:ln w="6600">
                  <a:solidFill>
                    <a:schemeClr val="accent2"/>
                  </a:solidFill>
                  <a:prstDash val="solid"/>
                </a:ln>
                <a:solidFill>
                  <a:srgbClr val="FFFFFF"/>
                </a:solidFill>
                <a:effectLst>
                  <a:outerShdw dist="38100" dir="2700000" algn="tl" rotWithShape="0">
                    <a:schemeClr val="accent2"/>
                  </a:outerShdw>
                </a:effectLst>
              </a:rPr>
              <a:t>, резервуары для воды на случай осады и руины древних зданий. К их числу принадлежит крестово-купольная </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4" tooltip="Церковь (сооружение)"/>
              </a:rPr>
              <a:t>церковь</a:t>
            </a:r>
            <a:r>
              <a:rPr lang="ru-RU" sz="2000" b="1" dirty="0">
                <a:ln w="6600">
                  <a:solidFill>
                    <a:schemeClr val="accent2"/>
                  </a:solidFill>
                  <a:prstDash val="solid"/>
                </a:ln>
                <a:solidFill>
                  <a:srgbClr val="FFFFFF"/>
                </a:solidFill>
                <a:effectLst>
                  <a:outerShdw dist="38100" dir="2700000" algn="tl" rotWithShape="0">
                    <a:schemeClr val="accent2"/>
                  </a:outerShdw>
                </a:effectLst>
              </a:rPr>
              <a:t> V века, позднее перестроенная под храм </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5" tooltip="Зороастрийцы"/>
              </a:rPr>
              <a:t>огнепоклонников</a:t>
            </a:r>
            <a:r>
              <a:rPr lang="ru-RU" sz="2000" b="1" dirty="0">
                <a:ln w="6600">
                  <a:solidFill>
                    <a:schemeClr val="accent2"/>
                  </a:solidFill>
                  <a:prstDash val="solid"/>
                </a:ln>
                <a:solidFill>
                  <a:srgbClr val="FFFFFF"/>
                </a:solidFill>
                <a:effectLst>
                  <a:outerShdw dist="38100" dir="2700000" algn="tl" rotWithShape="0">
                    <a:schemeClr val="accent2"/>
                  </a:outerShdw>
                </a:effectLst>
              </a:rPr>
              <a:t> и </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6" tooltip="Мечеть"/>
              </a:rPr>
              <a:t>мечеть</a:t>
            </a:r>
            <a:r>
              <a:rPr lang="ru-RU" sz="2000" b="1" dirty="0">
                <a:ln w="6600">
                  <a:solidFill>
                    <a:schemeClr val="accent2"/>
                  </a:solidFill>
                  <a:prstDash val="solid"/>
                </a:ln>
                <a:solidFill>
                  <a:srgbClr val="FFFFFF"/>
                </a:solidFill>
                <a:effectLst>
                  <a:outerShdw dist="38100" dir="2700000" algn="tl" rotWithShape="0">
                    <a:schemeClr val="accent2"/>
                  </a:outerShdw>
                </a:effectLst>
              </a:rPr>
              <a:t>. Шахский дворец дошёл до нашего времени в развалинах</a:t>
            </a:r>
            <a:r>
              <a:rPr lang="ru-RU" sz="2000" b="1" dirty="0" smtClean="0">
                <a:ln w="6600">
                  <a:solidFill>
                    <a:schemeClr val="accent2"/>
                  </a:solidFill>
                  <a:prstDash val="solid"/>
                </a:ln>
                <a:solidFill>
                  <a:srgbClr val="FFFFFF"/>
                </a:solidFill>
                <a:effectLst>
                  <a:outerShdw dist="38100" dir="2700000" algn="tl" rotWithShape="0">
                    <a:schemeClr val="accent2"/>
                  </a:outerShdw>
                </a:effectLst>
              </a:rPr>
              <a:t>.</a:t>
            </a:r>
          </a:p>
          <a:p>
            <a:r>
              <a:rPr lang="ru-RU" sz="2000" b="1" dirty="0">
                <a:ln w="6600">
                  <a:solidFill>
                    <a:schemeClr val="accent2"/>
                  </a:solidFill>
                  <a:prstDash val="solid"/>
                </a:ln>
                <a:solidFill>
                  <a:srgbClr val="FFFFFF"/>
                </a:solidFill>
                <a:effectLst>
                  <a:outerShdw dist="38100" dir="2700000" algn="tl" rotWithShape="0">
                    <a:schemeClr val="accent2"/>
                  </a:outerShdw>
                </a:effectLst>
                <a:hlinkClick r:id="rId7" tooltip="Джума мечеть (Дербент)"/>
              </a:rPr>
              <a:t>мечеть Джума</a:t>
            </a:r>
            <a:r>
              <a:rPr lang="ru-RU" sz="2000" b="1" dirty="0">
                <a:ln w="6600">
                  <a:solidFill>
                    <a:schemeClr val="accent2"/>
                  </a:solidFill>
                  <a:prstDash val="solid"/>
                </a:ln>
                <a:solidFill>
                  <a:srgbClr val="FFFFFF"/>
                </a:solidFill>
                <a:effectLst>
                  <a:outerShdw dist="38100" dir="2700000" algn="tl" rotWithShape="0">
                    <a:schemeClr val="accent2"/>
                  </a:outerShdw>
                </a:effectLst>
              </a:rPr>
              <a:t> — древнейшая мечеть в </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8" tooltip="Россия"/>
              </a:rPr>
              <a:t>России</a:t>
            </a:r>
            <a:r>
              <a:rPr lang="ru-RU" sz="2000" b="1" dirty="0">
                <a:ln w="6600">
                  <a:solidFill>
                    <a:schemeClr val="accent2"/>
                  </a:solidFill>
                  <a:prstDash val="solid"/>
                </a:ln>
                <a:solidFill>
                  <a:srgbClr val="FFFFFF"/>
                </a:solidFill>
                <a:effectLst>
                  <a:outerShdw dist="38100" dir="2700000" algn="tl" rotWithShape="0">
                    <a:schemeClr val="accent2"/>
                  </a:outerShdw>
                </a:effectLst>
              </a:rPr>
              <a:t>. Это </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9" tooltip="Храм"/>
              </a:rPr>
              <a:t>храм</a:t>
            </a:r>
            <a:r>
              <a:rPr lang="ru-RU" sz="2000" b="1" dirty="0">
                <a:ln w="6600">
                  <a:solidFill>
                    <a:schemeClr val="accent2"/>
                  </a:solidFill>
                  <a:prstDash val="solid"/>
                </a:ln>
                <a:solidFill>
                  <a:srgbClr val="FFFFFF"/>
                </a:solidFill>
                <a:effectLst>
                  <a:outerShdw dist="38100" dir="2700000" algn="tl" rotWithShape="0">
                    <a:schemeClr val="accent2"/>
                  </a:outerShdw>
                </a:effectLst>
              </a:rPr>
              <a:t>, захваченный арабами-захватчиками и переделанный в мечеть.</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9" tooltip="Храм"/>
              </a:rPr>
              <a:t>Храм</a:t>
            </a:r>
            <a:r>
              <a:rPr lang="ru-RU" sz="2000" b="1" dirty="0">
                <a:ln w="6600">
                  <a:solidFill>
                    <a:schemeClr val="accent2"/>
                  </a:solidFill>
                  <a:prstDash val="solid"/>
                </a:ln>
                <a:solidFill>
                  <a:srgbClr val="FFFFFF"/>
                </a:solidFill>
                <a:effectLst>
                  <a:outerShdw dist="38100" dir="2700000" algn="tl" rotWithShape="0">
                    <a:schemeClr val="accent2"/>
                  </a:outerShdw>
                </a:effectLst>
              </a:rPr>
              <a:t> был создан задолго до появления арабов в Дербенте. Поэтому эта мечеть имеет вход с </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10" tooltip="Юг"/>
              </a:rPr>
              <a:t>юга</a:t>
            </a:r>
            <a:r>
              <a:rPr lang="ru-RU" sz="2000" b="1" dirty="0">
                <a:ln w="6600">
                  <a:solidFill>
                    <a:schemeClr val="accent2"/>
                  </a:solidFill>
                  <a:prstDash val="solid"/>
                </a:ln>
                <a:solidFill>
                  <a:srgbClr val="FFFFFF"/>
                </a:solidFill>
                <a:effectLst>
                  <a:outerShdw dist="38100" dir="2700000" algn="tl" rotWithShape="0">
                    <a:schemeClr val="accent2"/>
                  </a:outerShdw>
                </a:effectLst>
              </a:rPr>
              <a:t>, а не с </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11" tooltip="Север"/>
              </a:rPr>
              <a:t>севера</a:t>
            </a:r>
            <a:r>
              <a:rPr lang="ru-RU" sz="2000" b="1" dirty="0">
                <a:ln w="6600">
                  <a:solidFill>
                    <a:schemeClr val="accent2"/>
                  </a:solidFill>
                  <a:prstDash val="solid"/>
                </a:ln>
                <a:solidFill>
                  <a:srgbClr val="FFFFFF"/>
                </a:solidFill>
                <a:effectLst>
                  <a:outerShdw dist="38100" dir="2700000" algn="tl" rotWithShape="0">
                    <a:schemeClr val="accent2"/>
                  </a:outerShdw>
                </a:effectLst>
              </a:rPr>
              <a:t>, как должно быть у мечетей. Об этом впервые написал </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12" tooltip="Шихсаидов, Амри Рзаевич"/>
              </a:rPr>
              <a:t>Амри Шихсаидов</a:t>
            </a:r>
            <a:r>
              <a:rPr lang="ru-RU" sz="2000" b="1" dirty="0">
                <a:ln w="6600">
                  <a:solidFill>
                    <a:schemeClr val="accent2"/>
                  </a:solidFill>
                  <a:prstDash val="solid"/>
                </a:ln>
                <a:solidFill>
                  <a:srgbClr val="FFFFFF"/>
                </a:solidFill>
                <a:effectLst>
                  <a:outerShdw dist="38100" dir="2700000" algn="tl" rotWithShape="0">
                    <a:schemeClr val="accent2"/>
                  </a:outerShdw>
                </a:effectLst>
              </a:rPr>
              <a:t> в книге «</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13" tooltip="Дагестанские святыни (страница отсутствует)"/>
              </a:rPr>
              <a:t>Дагестанские святыни</a:t>
            </a:r>
            <a:r>
              <a:rPr lang="ru-RU" sz="2000" b="1" dirty="0">
                <a:ln w="6600">
                  <a:solidFill>
                    <a:schemeClr val="accent2"/>
                  </a:solidFill>
                  <a:prstDash val="solid"/>
                </a:ln>
                <a:solidFill>
                  <a:srgbClr val="FFFFFF"/>
                </a:solidFill>
                <a:effectLst>
                  <a:outerShdw dist="38100" dir="2700000" algn="tl" rotWithShape="0">
                    <a:schemeClr val="accent2"/>
                  </a:outerShdw>
                </a:effectLst>
              </a:rPr>
              <a:t>». Перед мечетью — </a:t>
            </a:r>
            <a:r>
              <a:rPr lang="ru-RU" sz="2000" b="1" dirty="0">
                <a:ln w="6600">
                  <a:solidFill>
                    <a:schemeClr val="accent2"/>
                  </a:solidFill>
                  <a:prstDash val="solid"/>
                </a:ln>
                <a:solidFill>
                  <a:srgbClr val="FFFFFF"/>
                </a:solidFill>
                <a:effectLst>
                  <a:outerShdw dist="38100" dir="2700000" algn="tl" rotWithShape="0">
                    <a:schemeClr val="accent2"/>
                  </a:outerShdw>
                </a:effectLst>
                <a:hlinkClick r:id="rId14" tooltip="Медресе"/>
              </a:rPr>
              <a:t>медресе</a:t>
            </a:r>
            <a:r>
              <a:rPr lang="ru-RU" sz="2000" b="1" dirty="0">
                <a:ln w="6600">
                  <a:solidFill>
                    <a:schemeClr val="accent2"/>
                  </a:solidFill>
                  <a:prstDash val="solid"/>
                </a:ln>
                <a:solidFill>
                  <a:srgbClr val="FFFFFF"/>
                </a:solidFill>
                <a:effectLst>
                  <a:outerShdw dist="38100" dir="2700000" algn="tl" rotWithShape="0">
                    <a:schemeClr val="accent2"/>
                  </a:outerShdw>
                </a:effectLst>
              </a:rPr>
              <a:t> XV века.</a:t>
            </a:r>
          </a:p>
          <a:p>
            <a:endParaRPr lang="ru-RU" sz="2000" b="1" dirty="0">
              <a:ln w="6600">
                <a:solidFill>
                  <a:schemeClr val="accent2"/>
                </a:solidFill>
                <a:prstDash val="solid"/>
              </a:ln>
              <a:solidFill>
                <a:srgbClr val="FFFFFF"/>
              </a:solidFill>
              <a:effectLst>
                <a:outerShdw dist="38100" dir="2700000" algn="tl" rotWithShape="0">
                  <a:schemeClr val="accent2"/>
                </a:outerShdw>
              </a:effectLst>
            </a:endParaRPr>
          </a:p>
          <a:p>
            <a:endParaRPr lang="ru-RU" sz="2000" b="1"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3120915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9845" y="290016"/>
            <a:ext cx="10018713" cy="938284"/>
          </a:xfrm>
        </p:spPr>
        <p:txBody>
          <a:bodyPr/>
          <a:lstStyle/>
          <a:p>
            <a:r>
              <a:rPr lang="ru-RU" b="1" i="1" dirty="0" smtClean="0">
                <a:ln w="6600">
                  <a:solidFill>
                    <a:schemeClr val="accent2"/>
                  </a:solidFill>
                  <a:prstDash val="solid"/>
                </a:ln>
                <a:solidFill>
                  <a:srgbClr val="FFFFFF"/>
                </a:solidFill>
                <a:effectLst>
                  <a:glow rad="228600">
                    <a:schemeClr val="accent2">
                      <a:satMod val="175000"/>
                      <a:alpha val="40000"/>
                    </a:schemeClr>
                  </a:glow>
                  <a:outerShdw dist="38100" dir="2700000" algn="tl" rotWithShape="0">
                    <a:schemeClr val="accent2"/>
                  </a:outerShdw>
                </a:effectLst>
                <a:latin typeface="Micra" pitchFamily="2" charset="0"/>
              </a:rPr>
              <a:t>Дербентская стена</a:t>
            </a:r>
            <a:endParaRPr lang="ru-RU" b="1" i="1" dirty="0">
              <a:ln w="6600">
                <a:solidFill>
                  <a:schemeClr val="accent2"/>
                </a:solidFill>
                <a:prstDash val="solid"/>
              </a:ln>
              <a:solidFill>
                <a:srgbClr val="FFFFFF"/>
              </a:solidFill>
              <a:effectLst>
                <a:glow rad="228600">
                  <a:schemeClr val="accent2">
                    <a:satMod val="175000"/>
                    <a:alpha val="40000"/>
                  </a:schemeClr>
                </a:glow>
                <a:outerShdw dist="38100" dir="2700000" algn="tl" rotWithShape="0">
                  <a:schemeClr val="accent2"/>
                </a:outerShdw>
              </a:effectLst>
              <a:latin typeface="Micra" pitchFamily="2"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79845" y="1446663"/>
            <a:ext cx="10072047" cy="5008728"/>
          </a:xfrm>
        </p:spPr>
      </p:pic>
    </p:spTree>
    <p:extLst>
      <p:ext uri="{BB962C8B-B14F-4D97-AF65-F5344CB8AC3E}">
        <p14:creationId xmlns:p14="http://schemas.microsoft.com/office/powerpoint/2010/main" val="32134889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84310" y="112594"/>
            <a:ext cx="10018713" cy="1115705"/>
          </a:xfrm>
        </p:spPr>
        <p:txBody>
          <a:bodyPr/>
          <a:lstStyle/>
          <a:p>
            <a:r>
              <a:rPr lang="ru-RU" b="1" i="1" dirty="0" smtClean="0">
                <a:ln w="12700">
                  <a:solidFill>
                    <a:schemeClr val="accent1"/>
                  </a:solidFill>
                  <a:prstDash val="solid"/>
                </a:ln>
                <a:pattFill prst="pct50">
                  <a:fgClr>
                    <a:schemeClr val="accent1"/>
                  </a:fgClr>
                  <a:bgClr>
                    <a:schemeClr val="accent1">
                      <a:lumMod val="20000"/>
                      <a:lumOff val="80000"/>
                    </a:schemeClr>
                  </a:bgClr>
                </a:pattFill>
                <a:effectLst>
                  <a:glow rad="228600">
                    <a:schemeClr val="accent2">
                      <a:satMod val="175000"/>
                      <a:alpha val="40000"/>
                    </a:schemeClr>
                  </a:glow>
                  <a:outerShdw dist="38100" dir="2640000" algn="bl" rotWithShape="0">
                    <a:schemeClr val="accent1"/>
                  </a:outerShdw>
                </a:effectLst>
                <a:latin typeface="Micra" pitchFamily="2" charset="0"/>
              </a:rPr>
              <a:t>Нарын-Кала</a:t>
            </a:r>
            <a:endParaRPr lang="ru-RU" b="1" i="1" dirty="0">
              <a:ln w="12700">
                <a:solidFill>
                  <a:schemeClr val="accent1"/>
                </a:solidFill>
                <a:prstDash val="solid"/>
              </a:ln>
              <a:pattFill prst="pct50">
                <a:fgClr>
                  <a:schemeClr val="accent1"/>
                </a:fgClr>
                <a:bgClr>
                  <a:schemeClr val="accent1">
                    <a:lumMod val="20000"/>
                    <a:lumOff val="80000"/>
                  </a:schemeClr>
                </a:bgClr>
              </a:pattFill>
              <a:effectLst>
                <a:glow rad="228600">
                  <a:schemeClr val="accent2">
                    <a:satMod val="175000"/>
                    <a:alpha val="40000"/>
                  </a:schemeClr>
                </a:glow>
                <a:outerShdw dist="38100" dir="2640000" algn="bl" rotWithShape="0">
                  <a:schemeClr val="accent1"/>
                </a:outerShdw>
              </a:effectLst>
              <a:latin typeface="Micra" pitchFamily="2"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20537" y="1228299"/>
            <a:ext cx="10707690" cy="5063319"/>
          </a:xfrm>
        </p:spPr>
      </p:pic>
    </p:spTree>
    <p:extLst>
      <p:ext uri="{BB962C8B-B14F-4D97-AF65-F5344CB8AC3E}">
        <p14:creationId xmlns:p14="http://schemas.microsoft.com/office/powerpoint/2010/main" val="1602292743"/>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61732" y="0"/>
            <a:ext cx="10018713" cy="747215"/>
          </a:xfrm>
        </p:spPr>
        <p:txBody>
          <a:bodyPr>
            <a:normAutofit/>
          </a:bodyPr>
          <a:lstStyle/>
          <a:p>
            <a:r>
              <a:rPr lang="ru-RU" b="1" i="1" dirty="0">
                <a:ln w="6600">
                  <a:solidFill>
                    <a:schemeClr val="accent2"/>
                  </a:solidFill>
                  <a:prstDash val="solid"/>
                </a:ln>
                <a:solidFill>
                  <a:srgbClr val="FFFFFF"/>
                </a:solidFill>
                <a:effectLst>
                  <a:glow rad="228600">
                    <a:schemeClr val="accent4">
                      <a:satMod val="175000"/>
                      <a:alpha val="40000"/>
                    </a:schemeClr>
                  </a:glow>
                  <a:outerShdw dist="38100" dir="2700000" algn="tl" rotWithShape="0">
                    <a:schemeClr val="accent2"/>
                  </a:outerShdw>
                </a:effectLst>
                <a:latin typeface="Micra" pitchFamily="2" charset="0"/>
              </a:rPr>
              <a:t>Мечеть </a:t>
            </a:r>
            <a:r>
              <a:rPr lang="ru-RU" b="1" i="1" dirty="0" smtClean="0">
                <a:ln w="6600">
                  <a:solidFill>
                    <a:schemeClr val="accent2"/>
                  </a:solidFill>
                  <a:prstDash val="solid"/>
                </a:ln>
                <a:solidFill>
                  <a:srgbClr val="FFFFFF"/>
                </a:solidFill>
                <a:effectLst>
                  <a:glow rad="228600">
                    <a:schemeClr val="accent4">
                      <a:satMod val="175000"/>
                      <a:alpha val="40000"/>
                    </a:schemeClr>
                  </a:glow>
                  <a:outerShdw dist="38100" dir="2700000" algn="tl" rotWithShape="0">
                    <a:schemeClr val="accent2"/>
                  </a:outerShdw>
                </a:effectLst>
                <a:latin typeface="Micra" pitchFamily="2" charset="0"/>
              </a:rPr>
              <a:t>Джума</a:t>
            </a:r>
            <a:endParaRPr lang="ru-RU" b="1" i="1" dirty="0">
              <a:ln w="6600">
                <a:solidFill>
                  <a:schemeClr val="accent2"/>
                </a:solidFill>
                <a:prstDash val="solid"/>
              </a:ln>
              <a:solidFill>
                <a:srgbClr val="FFFFFF"/>
              </a:solidFill>
              <a:effectLst>
                <a:glow rad="228600">
                  <a:schemeClr val="accent4">
                    <a:satMod val="175000"/>
                    <a:alpha val="40000"/>
                  </a:schemeClr>
                </a:glow>
                <a:outerShdw dist="38100" dir="2700000" algn="tl" rotWithShape="0">
                  <a:schemeClr val="accent2"/>
                </a:outerShdw>
              </a:effectLst>
              <a:latin typeface="Micra" pitchFamily="2"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85231" y="1091821"/>
            <a:ext cx="10707689" cy="5349922"/>
          </a:xfrm>
        </p:spPr>
      </p:pic>
    </p:spTree>
    <p:extLst>
      <p:ext uri="{BB962C8B-B14F-4D97-AF65-F5344CB8AC3E}">
        <p14:creationId xmlns:p14="http://schemas.microsoft.com/office/powerpoint/2010/main" val="267290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57015" y="2159759"/>
            <a:ext cx="10018713" cy="1752599"/>
          </a:xfrm>
        </p:spPr>
        <p:txBody>
          <a:bodyPr>
            <a:noAutofit/>
          </a:bodyPr>
          <a:lstStyle/>
          <a:p>
            <a:r>
              <a:rPr lang="ru-RU" sz="6000" b="1" i="1" dirty="0">
                <a:ln w="6600">
                  <a:solidFill>
                    <a:schemeClr val="accent2"/>
                  </a:solidFill>
                  <a:prstDash val="solid"/>
                </a:ln>
                <a:solidFill>
                  <a:srgbClr val="FFFFFF"/>
                </a:solidFill>
                <a:effectLst>
                  <a:glow rad="228600">
                    <a:schemeClr val="accent1">
                      <a:satMod val="175000"/>
                      <a:alpha val="40000"/>
                    </a:schemeClr>
                  </a:glow>
                  <a:outerShdw dist="38100" dir="2700000" algn="tl" rotWithShape="0">
                    <a:schemeClr val="accent2"/>
                  </a:outerShdw>
                </a:effectLst>
                <a:latin typeface="Micra" pitchFamily="2" charset="0"/>
              </a:rPr>
              <a:t>Современный </a:t>
            </a:r>
            <a:r>
              <a:rPr lang="ru-RU" sz="6000" b="1" i="1" dirty="0" smtClean="0">
                <a:ln w="6600">
                  <a:solidFill>
                    <a:schemeClr val="accent2"/>
                  </a:solidFill>
                  <a:prstDash val="solid"/>
                </a:ln>
                <a:solidFill>
                  <a:srgbClr val="FFFFFF"/>
                </a:solidFill>
                <a:effectLst>
                  <a:glow rad="228600">
                    <a:schemeClr val="accent1">
                      <a:satMod val="175000"/>
                      <a:alpha val="40000"/>
                    </a:schemeClr>
                  </a:glow>
                  <a:outerShdw dist="38100" dir="2700000" algn="tl" rotWithShape="0">
                    <a:schemeClr val="accent2"/>
                  </a:outerShdw>
                </a:effectLst>
                <a:latin typeface="Micra" pitchFamily="2" charset="0"/>
              </a:rPr>
              <a:t>Дербент</a:t>
            </a:r>
            <a:endParaRPr lang="ru-RU" sz="6000" b="1" i="1" dirty="0">
              <a:ln w="6600">
                <a:solidFill>
                  <a:schemeClr val="accent2"/>
                </a:solidFill>
                <a:prstDash val="solid"/>
              </a:ln>
              <a:solidFill>
                <a:srgbClr val="FFFFFF"/>
              </a:solidFill>
              <a:effectLst>
                <a:glow rad="228600">
                  <a:schemeClr val="accent1">
                    <a:satMod val="175000"/>
                    <a:alpha val="40000"/>
                  </a:schemeClr>
                </a:glow>
                <a:outerShdw dist="38100" dir="2700000" algn="tl" rotWithShape="0">
                  <a:schemeClr val="accent2"/>
                </a:outerShdw>
              </a:effectLst>
              <a:latin typeface="Micra" pitchFamily="2" charset="0"/>
            </a:endParaRPr>
          </a:p>
        </p:txBody>
      </p:sp>
    </p:spTree>
    <p:extLst>
      <p:ext uri="{BB962C8B-B14F-4D97-AF65-F5344CB8AC3E}">
        <p14:creationId xmlns:p14="http://schemas.microsoft.com/office/powerpoint/2010/main" val="2329856072"/>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79594" y="904164"/>
            <a:ext cx="10018713" cy="1752599"/>
          </a:xfrm>
        </p:spPr>
        <p:txBody>
          <a:bodyPr>
            <a:normAutofit fontScale="90000"/>
          </a:bodyPr>
          <a:lstStyle/>
          <a:p>
            <a:r>
              <a:rPr lang="ru-RU" sz="2700" dirty="0"/>
              <a:t>Сегодня Дербент – это самый настоящий город-музей под открытым небом. Это важный историко-археологический заповедник и культурный центр Дагестана. Достопримечательности Дербента впечатляют своим величием. Это место хранит в себе многовековую историю и культурную традицию. Ежегодно Дербент (Дагестан) посещают тысячи туристов со всего мира.</a:t>
            </a:r>
            <a:r>
              <a:rPr lang="ru-RU" dirty="0"/>
              <a:t> </a:t>
            </a:r>
            <a:r>
              <a:rPr lang="ru-RU" dirty="0" smtClean="0"/>
              <a:t/>
            </a:r>
            <a:br>
              <a:rPr lang="ru-RU" dirty="0" smtClean="0"/>
            </a:br>
            <a:r>
              <a:rPr lang="ru-RU" b="1" dirty="0">
                <a:ln w="9525">
                  <a:solidFill>
                    <a:schemeClr val="bg1"/>
                  </a:solidFill>
                  <a:prstDash val="solid"/>
                </a:ln>
                <a:solidFill>
                  <a:schemeClr val="accent5"/>
                </a:solidFill>
                <a:effectLst>
                  <a:glow rad="139700">
                    <a:schemeClr val="accent4">
                      <a:satMod val="175000"/>
                      <a:alpha val="40000"/>
                    </a:schemeClr>
                  </a:glow>
                  <a:outerShdw blurRad="12700" dist="38100" dir="2700000" algn="tl" rotWithShape="0">
                    <a:schemeClr val="accent5">
                      <a:lumMod val="60000"/>
                      <a:lumOff val="40000"/>
                    </a:schemeClr>
                  </a:outerShdw>
                </a:effectLst>
                <a:latin typeface="Micra" pitchFamily="2" charset="0"/>
              </a:rPr>
              <a:t>Интересные факты о городе</a:t>
            </a:r>
            <a:r>
              <a:rPr lang="ru-RU" b="1" dirty="0" smtClean="0">
                <a:ln w="9525">
                  <a:solidFill>
                    <a:schemeClr val="bg1"/>
                  </a:solidFill>
                  <a:prstDash val="solid"/>
                </a:ln>
                <a:solidFill>
                  <a:schemeClr val="accent5"/>
                </a:solidFill>
                <a:effectLst>
                  <a:glow rad="139700">
                    <a:schemeClr val="accent4">
                      <a:satMod val="175000"/>
                      <a:alpha val="40000"/>
                    </a:schemeClr>
                  </a:glow>
                  <a:outerShdw blurRad="12700" dist="38100" dir="2700000" algn="tl" rotWithShape="0">
                    <a:schemeClr val="accent5">
                      <a:lumMod val="60000"/>
                      <a:lumOff val="40000"/>
                    </a:schemeClr>
                  </a:outerShdw>
                </a:effectLst>
                <a:latin typeface="Micra" pitchFamily="2" charset="0"/>
              </a:rPr>
              <a:t>:</a:t>
            </a:r>
            <a:endParaRPr lang="ru-RU" b="1" dirty="0">
              <a:ln w="9525">
                <a:solidFill>
                  <a:schemeClr val="bg1"/>
                </a:solidFill>
                <a:prstDash val="solid"/>
              </a:ln>
              <a:solidFill>
                <a:schemeClr val="accent5"/>
              </a:solidFill>
              <a:effectLst>
                <a:glow rad="139700">
                  <a:schemeClr val="accent4">
                    <a:satMod val="175000"/>
                    <a:alpha val="40000"/>
                  </a:schemeClr>
                </a:glow>
                <a:outerShdw blurRad="12700" dist="38100" dir="2700000" algn="tl" rotWithShape="0">
                  <a:schemeClr val="accent5">
                    <a:lumMod val="60000"/>
                    <a:lumOff val="40000"/>
                  </a:schemeClr>
                </a:outerShdw>
              </a:effectLst>
              <a:latin typeface="Micra" pitchFamily="2" charset="0"/>
            </a:endParaRPr>
          </a:p>
        </p:txBody>
      </p:sp>
      <p:sp>
        <p:nvSpPr>
          <p:cNvPr id="5" name="Объект 4"/>
          <p:cNvSpPr>
            <a:spLocks noGrp="1"/>
          </p:cNvSpPr>
          <p:nvPr>
            <p:ph idx="1"/>
          </p:nvPr>
        </p:nvSpPr>
        <p:spPr>
          <a:xfrm>
            <a:off x="1661731" y="3390330"/>
            <a:ext cx="10018713" cy="3124201"/>
          </a:xfrm>
        </p:spPr>
        <p:txBody>
          <a:bodyPr>
            <a:normAutofit/>
          </a:bodyPr>
          <a:lstStyle/>
          <a:p>
            <a:r>
              <a:rPr lang="ru-RU" dirty="0"/>
              <a:t>в 2006 году Дербент признан международной общественностью самым толерантным городом на территории современной </a:t>
            </a:r>
            <a:r>
              <a:rPr lang="ru-RU" dirty="0" smtClean="0"/>
              <a:t>России</a:t>
            </a:r>
            <a:r>
              <a:rPr lang="en-US" dirty="0" smtClean="0"/>
              <a:t>.</a:t>
            </a:r>
            <a:endParaRPr lang="ru-RU" dirty="0" smtClean="0"/>
          </a:p>
          <a:p>
            <a:r>
              <a:rPr lang="ru-RU" dirty="0"/>
              <a:t>на его территории проживают представители 60 национальностей; </a:t>
            </a:r>
            <a:r>
              <a:rPr lang="ru-RU" dirty="0" smtClean="0"/>
              <a:t>-</a:t>
            </a:r>
          </a:p>
          <a:p>
            <a:r>
              <a:rPr lang="ru-RU" dirty="0"/>
              <a:t>площадь территории музея-заповедника составляет более 140 </a:t>
            </a:r>
            <a:r>
              <a:rPr lang="ru-RU" dirty="0" smtClean="0"/>
              <a:t>га</a:t>
            </a:r>
            <a:r>
              <a:rPr lang="en-US" dirty="0" smtClean="0"/>
              <a:t>.</a:t>
            </a:r>
            <a:endParaRPr lang="ru-RU" dirty="0" smtClean="0"/>
          </a:p>
          <a:p>
            <a:r>
              <a:rPr lang="ru-RU" dirty="0"/>
              <a:t>это самый южный город </a:t>
            </a:r>
            <a:r>
              <a:rPr lang="ru-RU" dirty="0" smtClean="0"/>
              <a:t>России</a:t>
            </a:r>
            <a:r>
              <a:rPr lang="en-US" dirty="0" smtClean="0"/>
              <a:t>.</a:t>
            </a:r>
          </a:p>
          <a:p>
            <a:r>
              <a:rPr lang="ru-RU" dirty="0"/>
              <a:t>население Дербента превышает 100 тыс. человек</a:t>
            </a:r>
            <a:r>
              <a:rPr lang="ru-RU" dirty="0" smtClean="0"/>
              <a:t>.</a:t>
            </a:r>
            <a:endParaRPr lang="ru-RU" dirty="0"/>
          </a:p>
        </p:txBody>
      </p:sp>
    </p:spTree>
    <p:extLst>
      <p:ext uri="{BB962C8B-B14F-4D97-AF65-F5344CB8AC3E}">
        <p14:creationId xmlns:p14="http://schemas.microsoft.com/office/powerpoint/2010/main" val="4989908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78675" y="1598698"/>
            <a:ext cx="11373134" cy="2800767"/>
          </a:xfrm>
          <a:prstGeom prst="rect">
            <a:avLst/>
          </a:prstGeom>
        </p:spPr>
        <p:txBody>
          <a:bodyPr wrap="square">
            <a:spAutoFit/>
          </a:bodyPr>
          <a:lstStyle/>
          <a:p>
            <a:r>
              <a:rPr lang="ru-RU" sz="44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glow rad="228600">
                    <a:schemeClr val="accent1">
                      <a:satMod val="175000"/>
                      <a:alpha val="40000"/>
                    </a:schemeClr>
                  </a:glow>
                </a:effectLst>
                <a:latin typeface="Micra" pitchFamily="2" charset="0"/>
              </a:rPr>
              <a:t>И на последок список вещей, которые обязательно следует сделать в Дербенте -</a:t>
            </a:r>
            <a:endParaRPr lang="ru-RU" sz="44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glow rad="228600">
                  <a:schemeClr val="accent1">
                    <a:satMod val="175000"/>
                    <a:alpha val="40000"/>
                  </a:schemeClr>
                </a:glow>
              </a:effectLst>
              <a:latin typeface="Micra" pitchFamily="2" charset="0"/>
            </a:endParaRPr>
          </a:p>
        </p:txBody>
      </p:sp>
    </p:spTree>
    <p:extLst>
      <p:ext uri="{BB962C8B-B14F-4D97-AF65-F5344CB8AC3E}">
        <p14:creationId xmlns:p14="http://schemas.microsoft.com/office/powerpoint/2010/main" val="4018069928"/>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2002925" y="1752599"/>
            <a:ext cx="10018713" cy="3124201"/>
          </a:xfrm>
        </p:spPr>
        <p:txBody>
          <a:bodyPr>
            <a:noAutofit/>
          </a:bodyPr>
          <a:lstStyle/>
          <a:p>
            <a:r>
              <a:rPr lang="ru-RU" sz="2800" dirty="0">
                <a:latin typeface="Arial Black" panose="020B0A04020102020204" pitchFamily="34" charset="0"/>
              </a:rPr>
              <a:t>Осмотреть древние достопримечательности </a:t>
            </a:r>
            <a:r>
              <a:rPr lang="ru-RU" sz="2800" dirty="0" smtClean="0">
                <a:latin typeface="Arial Black" panose="020B0A04020102020204" pitchFamily="34" charset="0"/>
              </a:rPr>
              <a:t>Дербента</a:t>
            </a:r>
          </a:p>
          <a:p>
            <a:r>
              <a:rPr lang="ru-RU" sz="2800" dirty="0">
                <a:latin typeface="Arial Black" panose="020B0A04020102020204" pitchFamily="34" charset="0"/>
              </a:rPr>
              <a:t>Увидеть как можно больше мечетей</a:t>
            </a:r>
            <a:r>
              <a:rPr lang="ru-RU" sz="2800" dirty="0" smtClean="0">
                <a:latin typeface="Arial Black" panose="020B0A04020102020204" pitchFamily="34" charset="0"/>
              </a:rPr>
              <a:t>.</a:t>
            </a:r>
          </a:p>
          <a:p>
            <a:r>
              <a:rPr lang="ru-RU" sz="2800" dirty="0">
                <a:latin typeface="Arial Black" panose="020B0A04020102020204" pitchFamily="34" charset="0"/>
              </a:rPr>
              <a:t>Попробовать блюда местной кухни. </a:t>
            </a:r>
            <a:endParaRPr lang="ru-RU" sz="2800" dirty="0" smtClean="0">
              <a:latin typeface="Arial Black" panose="020B0A04020102020204" pitchFamily="34" charset="0"/>
            </a:endParaRPr>
          </a:p>
          <a:p>
            <a:r>
              <a:rPr lang="ru-RU" sz="2800" dirty="0">
                <a:latin typeface="Arial Black" panose="020B0A04020102020204" pitchFamily="34" charset="0"/>
              </a:rPr>
              <a:t>Посетить музей прикладного </a:t>
            </a:r>
            <a:r>
              <a:rPr lang="ru-RU" sz="2800" dirty="0" smtClean="0">
                <a:latin typeface="Arial Black" panose="020B0A04020102020204" pitchFamily="34" charset="0"/>
              </a:rPr>
              <a:t>искусства</a:t>
            </a:r>
            <a:r>
              <a:rPr lang="en-US" sz="2800" dirty="0" smtClean="0">
                <a:latin typeface="Arial Black" panose="020B0A04020102020204" pitchFamily="34" charset="0"/>
              </a:rPr>
              <a:t>.</a:t>
            </a:r>
          </a:p>
          <a:p>
            <a:r>
              <a:rPr lang="ru-RU" sz="2800" dirty="0">
                <a:latin typeface="Arial Black" panose="020B0A04020102020204" pitchFamily="34" charset="0"/>
              </a:rPr>
              <a:t>Продегустировать знаменитый </a:t>
            </a:r>
            <a:r>
              <a:rPr lang="ru-RU" sz="2800" dirty="0" err="1">
                <a:latin typeface="Arial Black" panose="020B0A04020102020204" pitchFamily="34" charset="0"/>
              </a:rPr>
              <a:t>д</a:t>
            </a:r>
            <a:r>
              <a:rPr lang="ru-RU" sz="2800" dirty="0" err="1" smtClean="0">
                <a:latin typeface="Arial Black" panose="020B0A04020102020204" pitchFamily="34" charset="0"/>
              </a:rPr>
              <a:t>ербентский</a:t>
            </a:r>
            <a:r>
              <a:rPr lang="ru-RU" sz="2800" dirty="0" smtClean="0">
                <a:latin typeface="Arial Black" panose="020B0A04020102020204" pitchFamily="34" charset="0"/>
              </a:rPr>
              <a:t> коньяк</a:t>
            </a:r>
            <a:r>
              <a:rPr lang="en-US" sz="2800" dirty="0" smtClean="0">
                <a:latin typeface="Arial Black" panose="020B0A04020102020204" pitchFamily="34" charset="0"/>
              </a:rPr>
              <a:t>.</a:t>
            </a:r>
            <a:endParaRPr lang="ru-RU" sz="2800" dirty="0" smtClean="0">
              <a:latin typeface="Arial Black" panose="020B0A04020102020204" pitchFamily="34" charset="0"/>
            </a:endParaRPr>
          </a:p>
          <a:p>
            <a:r>
              <a:rPr lang="ru-RU" sz="2800" dirty="0">
                <a:latin typeface="Arial Black" panose="020B0A04020102020204" pitchFamily="34" charset="0"/>
              </a:rPr>
              <a:t>Узнать больше об истории города. </a:t>
            </a:r>
            <a:endParaRPr lang="ru-RU" sz="2800" dirty="0" smtClean="0">
              <a:latin typeface="Arial Black" panose="020B0A04020102020204" pitchFamily="34" charset="0"/>
            </a:endParaRPr>
          </a:p>
          <a:p>
            <a:r>
              <a:rPr lang="ru-RU" sz="2800" dirty="0">
                <a:latin typeface="Arial Black" panose="020B0A04020102020204" pitchFamily="34" charset="0"/>
              </a:rPr>
              <a:t>Посетить единственный в России (а возможно, и во всей Европе) лиановый лес в окрестностях Дербента. </a:t>
            </a:r>
            <a:endParaRPr lang="ru-RU" sz="2800" dirty="0" smtClean="0">
              <a:latin typeface="Arial Black" panose="020B0A04020102020204" pitchFamily="34" charset="0"/>
            </a:endParaRPr>
          </a:p>
          <a:p>
            <a:r>
              <a:rPr lang="ru-RU" sz="2800" dirty="0">
                <a:latin typeface="Arial Black" panose="020B0A04020102020204" pitchFamily="34" charset="0"/>
              </a:rPr>
              <a:t>Полюбоваться удивительными пейзажами. </a:t>
            </a:r>
            <a:endParaRPr lang="ru-RU" sz="2800" dirty="0">
              <a:latin typeface="Arial Black" panose="020B0A04020102020204" pitchFamily="34" charset="0"/>
            </a:endParaRPr>
          </a:p>
        </p:txBody>
      </p:sp>
    </p:spTree>
    <p:extLst>
      <p:ext uri="{BB962C8B-B14F-4D97-AF65-F5344CB8AC3E}">
        <p14:creationId xmlns:p14="http://schemas.microsoft.com/office/powerpoint/2010/main" val="410440279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84311" y="685800"/>
            <a:ext cx="10018713" cy="4200099"/>
          </a:xfrm>
        </p:spPr>
        <p:txBody>
          <a:bodyPr/>
          <a:lstStyle/>
          <a:p>
            <a:r>
              <a:rPr lang="ru-RU" b="1" i="1" dirty="0" smtClean="0">
                <a:ln w="9525">
                  <a:solidFill>
                    <a:schemeClr val="bg1"/>
                  </a:solidFill>
                  <a:prstDash val="solid"/>
                </a:ln>
                <a:solidFill>
                  <a:schemeClr val="accent5"/>
                </a:solidFill>
                <a:effectLst>
                  <a:glow rad="228600">
                    <a:schemeClr val="accent5">
                      <a:satMod val="175000"/>
                      <a:alpha val="40000"/>
                    </a:schemeClr>
                  </a:glow>
                  <a:outerShdw blurRad="12700" dist="38100" dir="2700000" algn="tl" rotWithShape="0">
                    <a:schemeClr val="accent5">
                      <a:lumMod val="60000"/>
                      <a:lumOff val="40000"/>
                    </a:schemeClr>
                  </a:outerShdw>
                </a:effectLst>
                <a:latin typeface="Micra" pitchFamily="2" charset="0"/>
              </a:rPr>
              <a:t>Спасибо за внимание</a:t>
            </a:r>
            <a:endParaRPr lang="ru-RU" b="1" i="1" dirty="0">
              <a:ln w="9525">
                <a:solidFill>
                  <a:schemeClr val="bg1"/>
                </a:solidFill>
                <a:prstDash val="solid"/>
              </a:ln>
              <a:solidFill>
                <a:schemeClr val="accent5"/>
              </a:solidFill>
              <a:effectLst>
                <a:glow rad="228600">
                  <a:schemeClr val="accent5">
                    <a:satMod val="175000"/>
                    <a:alpha val="40000"/>
                  </a:schemeClr>
                </a:glow>
                <a:outerShdw blurRad="12700" dist="38100" dir="2700000" algn="tl" rotWithShape="0">
                  <a:schemeClr val="accent5">
                    <a:lumMod val="60000"/>
                    <a:lumOff val="40000"/>
                  </a:schemeClr>
                </a:outerShdw>
              </a:effectLst>
              <a:latin typeface="Micra" pitchFamily="2" charset="0"/>
            </a:endParaRPr>
          </a:p>
        </p:txBody>
      </p:sp>
    </p:spTree>
    <p:extLst>
      <p:ext uri="{BB962C8B-B14F-4D97-AF65-F5344CB8AC3E}">
        <p14:creationId xmlns:p14="http://schemas.microsoft.com/office/powerpoint/2010/main" val="330142889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араллакс">
  <a:themeElements>
    <a:clrScheme name="Параллакс">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Параллакс">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Параллакс">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Параллакс</Template>
  <TotalTime>139</TotalTime>
  <Words>765</Words>
  <Application>Microsoft Office PowerPoint</Application>
  <PresentationFormat>Широкоэкранный</PresentationFormat>
  <Paragraphs>42</Paragraphs>
  <Slides>18</Slides>
  <Notes>0</Notes>
  <HiddenSlides>0</HiddenSlides>
  <MMClips>1</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18</vt:i4>
      </vt:variant>
    </vt:vector>
  </HeadingPairs>
  <TitlesOfParts>
    <vt:vector size="28" baseType="lpstr">
      <vt:lpstr>Arial Unicode MS</vt:lpstr>
      <vt:lpstr>Arial</vt:lpstr>
      <vt:lpstr>Arial Black</vt:lpstr>
      <vt:lpstr>Bookman Old Style</vt:lpstr>
      <vt:lpstr>Century Schoolbook</vt:lpstr>
      <vt:lpstr>Corbel</vt:lpstr>
      <vt:lpstr>Enigmatic Unicode</vt:lpstr>
      <vt:lpstr>Micra</vt:lpstr>
      <vt:lpstr>Segoe Print</vt:lpstr>
      <vt:lpstr>Параллакс</vt:lpstr>
      <vt:lpstr>Дербент 2000 лет</vt:lpstr>
      <vt:lpstr>История Дербента</vt:lpstr>
      <vt:lpstr>Презентация PowerPoint</vt:lpstr>
      <vt:lpstr>Название Дербента</vt:lpstr>
      <vt:lpstr>Презентация PowerPoint</vt:lpstr>
      <vt:lpstr>Герб Дербента</vt:lpstr>
      <vt:lpstr>Презентация PowerPoint</vt:lpstr>
      <vt:lpstr>Достопримечательности </vt:lpstr>
      <vt:lpstr>Монументальный свидетель эпохи Великого переселения народов и выдающийся памятник оборонительной архитектуры, Дербентский крепостной комплекс выполнял оборонительные функции на протяжении 1500 лет. Он включает в себя крепость Нарын-кала, куда ведут две длинные городские стены, которые полностью перекрывали проход и уходили в море, образуя порт. В 2003 году ЮНЕСКО признало Всемирным наследием человечества старую часть Дербента с традиционной застройкой, особо выделив следующие памятники:</vt:lpstr>
      <vt:lpstr>Презентация PowerPoint</vt:lpstr>
      <vt:lpstr>Дербентская стена</vt:lpstr>
      <vt:lpstr>Нарын-Кала</vt:lpstr>
      <vt:lpstr>Мечеть Джума</vt:lpstr>
      <vt:lpstr>Современный Дербент</vt:lpstr>
      <vt:lpstr>Сегодня Дербент – это самый настоящий город-музей под открытым небом. Это важный историко-археологический заповедник и культурный центр Дагестана. Достопримечательности Дербента впечатляют своим величием. Это место хранит в себе многовековую историю и культурную традицию. Ежегодно Дербент (Дагестан) посещают тысячи туристов со всего мира.  Интересные факты о городе:</vt:lpstr>
      <vt:lpstr>Презентация PowerPoint</vt:lpstr>
      <vt:lpstr>Презентация PowerPoint</vt:lpstr>
      <vt:lpstr>Спасибо за внимание</vt:lpstr>
    </vt:vector>
  </TitlesOfParts>
  <Company>diakov.net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RePack by Diakov</dc:creator>
  <cp:lastModifiedBy>RePack by Diakov</cp:lastModifiedBy>
  <cp:revision>13</cp:revision>
  <dcterms:created xsi:type="dcterms:W3CDTF">2016-03-18T14:20:08Z</dcterms:created>
  <dcterms:modified xsi:type="dcterms:W3CDTF">2016-03-21T09:49:07Z</dcterms:modified>
</cp:coreProperties>
</file>