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16.10.2013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16.10.2013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Простейшая НТ</a:t>
            </a:r>
            <a:r>
              <a:rPr lang="en-US" dirty="0" smtClean="0"/>
              <a:t>ML-</a:t>
            </a:r>
            <a:r>
              <a:rPr lang="ru-RU" dirty="0" smtClean="0"/>
              <a:t>страница</a:t>
            </a:r>
            <a:endParaRPr lang="ru-RU" dirty="0"/>
          </a:p>
        </p:txBody>
      </p:sp>
      <p:sp>
        <p:nvSpPr>
          <p:cNvPr id="3" name="Подзаголовок 2"/>
          <p:cNvSpPr>
            <a:spLocks noGrp="1"/>
          </p:cNvSpPr>
          <p:nvPr>
            <p:ph type="subTitle" idx="1"/>
          </p:nvPr>
        </p:nvSpPr>
        <p:spPr/>
        <p:txBody>
          <a:bodyPr/>
          <a:lstStyle/>
          <a:p>
            <a:pPr algn="ctr"/>
            <a:r>
              <a:rPr lang="ru-RU" dirty="0" smtClean="0"/>
              <a:t>Работа с шрифтами, линии, цвета, спецсимволы , создание списков (нумерованные, маркированные, многоуровневые)</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pPr algn="ctr"/>
            <a:r>
              <a:rPr lang="ru-RU" sz="2400" dirty="0" smtClean="0"/>
              <a:t>Цвета</a:t>
            </a:r>
            <a:endParaRPr lang="ru-RU" sz="2400" dirty="0"/>
          </a:p>
        </p:txBody>
      </p:sp>
      <p:sp>
        <p:nvSpPr>
          <p:cNvPr id="3" name="Содержимое 2"/>
          <p:cNvSpPr>
            <a:spLocks noGrp="1"/>
          </p:cNvSpPr>
          <p:nvPr>
            <p:ph idx="1"/>
          </p:nvPr>
        </p:nvSpPr>
        <p:spPr>
          <a:xfrm>
            <a:off x="971600" y="548680"/>
            <a:ext cx="8172400" cy="6309320"/>
          </a:xfrm>
        </p:spPr>
        <p:txBody>
          <a:bodyPr>
            <a:normAutofit fontScale="92500" lnSpcReduction="20000"/>
          </a:bodyPr>
          <a:lstStyle/>
          <a:p>
            <a:pPr marL="0" lvl="0" indent="180975" algn="just" fontAlgn="base">
              <a:spcBef>
                <a:spcPct val="0"/>
              </a:spcBef>
              <a:spcAft>
                <a:spcPct val="0"/>
              </a:spcAft>
              <a:buClrTx/>
              <a:buSzTx/>
              <a:buNone/>
            </a:pPr>
            <a:r>
              <a:rPr lang="ru-RU" dirty="0" smtClean="0">
                <a:latin typeface="Times New Roman" pitchFamily="18" charset="0"/>
                <a:ea typeface="Times New Roman" pitchFamily="18" charset="0"/>
                <a:cs typeface="Times New Roman" pitchFamily="18" charset="0"/>
              </a:rPr>
              <a:t>При создании </a:t>
            </a:r>
            <a:r>
              <a:rPr lang="en-US" dirty="0" smtClean="0">
                <a:latin typeface="Times New Roman" pitchFamily="18" charset="0"/>
                <a:ea typeface="Times New Roman" pitchFamily="18" charset="0"/>
                <a:cs typeface="Times New Roman" pitchFamily="18" charset="0"/>
              </a:rPr>
              <a:t>web</a:t>
            </a:r>
            <a:r>
              <a:rPr lang="ru-RU" dirty="0" smtClean="0">
                <a:latin typeface="Times New Roman" pitchFamily="18" charset="0"/>
                <a:ea typeface="Times New Roman" pitchFamily="18" charset="0"/>
                <a:cs typeface="Times New Roman" pitchFamily="18" charset="0"/>
              </a:rPr>
              <a:t> – страницы большое значение имеет правильный выбор цветовой гаммы. Он может сделать вашу страницу более привлекательной и удобочитаемой, но нужно иметь в виду, что изобилие разных оттенков на одной странице утомляет глаза.</a:t>
            </a:r>
          </a:p>
          <a:p>
            <a:pPr marL="0" lvl="0" indent="180975" algn="just" fontAlgn="base">
              <a:spcBef>
                <a:spcPct val="0"/>
              </a:spcBef>
              <a:spcAft>
                <a:spcPct val="0"/>
              </a:spcAft>
              <a:buClrTx/>
              <a:buSzTx/>
              <a:buNone/>
            </a:pPr>
            <a:r>
              <a:rPr lang="ru-RU" dirty="0" smtClean="0">
                <a:latin typeface="Times New Roman" pitchFamily="18" charset="0"/>
                <a:cs typeface="Times New Roman" pitchFamily="18" charset="0"/>
              </a:rPr>
              <a:t>Для задания цветов в </a:t>
            </a:r>
            <a:r>
              <a:rPr lang="en-US" dirty="0" smtClean="0">
                <a:latin typeface="Times New Roman" pitchFamily="18" charset="0"/>
                <a:cs typeface="Times New Roman" pitchFamily="18" charset="0"/>
              </a:rPr>
              <a:t>HTML</a:t>
            </a:r>
            <a:r>
              <a:rPr lang="ru-RU" dirty="0" smtClean="0">
                <a:latin typeface="Times New Roman" pitchFamily="18" charset="0"/>
                <a:cs typeface="Times New Roman" pitchFamily="18" charset="0"/>
              </a:rPr>
              <a:t> используется шестнадцатеричные числа. </a:t>
            </a:r>
          </a:p>
          <a:p>
            <a:pPr marL="0" lvl="0" indent="180975" algn="ctr" fontAlgn="base">
              <a:spcBef>
                <a:spcPct val="0"/>
              </a:spcBef>
              <a:spcAft>
                <a:spcPct val="0"/>
              </a:spcAft>
              <a:buClrTx/>
              <a:buSzTx/>
              <a:buNone/>
            </a:pPr>
            <a:r>
              <a:rPr lang="ru-RU" dirty="0" smtClean="0">
                <a:latin typeface="Times New Roman" pitchFamily="18" charset="0"/>
                <a:cs typeface="Times New Roman" pitchFamily="18" charset="0"/>
              </a:rPr>
              <a:t>Примеры:</a:t>
            </a:r>
          </a:p>
          <a:p>
            <a:pPr marL="0" algn="just">
              <a:buNone/>
            </a:pPr>
            <a:r>
              <a:rPr lang="ru-RU" dirty="0" smtClean="0">
                <a:latin typeface="Times New Roman" pitchFamily="18" charset="0"/>
                <a:cs typeface="Times New Roman" pitchFamily="18" charset="0"/>
              </a:rPr>
              <a:t>&lt;</a:t>
            </a:r>
            <a:r>
              <a:rPr lang="en-US" dirty="0" smtClean="0">
                <a:latin typeface="Times New Roman" pitchFamily="18" charset="0"/>
                <a:cs typeface="Times New Roman" pitchFamily="18" charset="0"/>
              </a:rPr>
              <a:t>BODY BGCOLOR</a:t>
            </a:r>
            <a:r>
              <a:rPr lang="ru-RU"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FA</a:t>
            </a:r>
            <a:r>
              <a:rPr lang="ru-RU"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E</a:t>
            </a:r>
            <a:r>
              <a:rPr lang="ru-RU" dirty="0" smtClean="0">
                <a:latin typeface="Times New Roman" pitchFamily="18" charset="0"/>
                <a:cs typeface="Times New Roman" pitchFamily="18" charset="0"/>
              </a:rPr>
              <a:t>47&gt; - задание цвета фона </a:t>
            </a:r>
            <a:r>
              <a:rPr lang="en-US" dirty="0" smtClean="0">
                <a:latin typeface="Times New Roman" pitchFamily="18" charset="0"/>
                <a:cs typeface="Times New Roman" pitchFamily="18" charset="0"/>
              </a:rPr>
              <a:t>web</a:t>
            </a:r>
            <a:r>
              <a:rPr lang="ru-RU" dirty="0" smtClean="0">
                <a:latin typeface="Times New Roman" pitchFamily="18" charset="0"/>
                <a:cs typeface="Times New Roman" pitchFamily="18" charset="0"/>
              </a:rPr>
              <a:t> – страницы; </a:t>
            </a:r>
          </a:p>
          <a:p>
            <a:pPr marL="0" algn="just">
              <a:buNone/>
            </a:pPr>
            <a:r>
              <a:rPr lang="en-US" dirty="0" smtClean="0">
                <a:latin typeface="Times New Roman" pitchFamily="18" charset="0"/>
                <a:cs typeface="Times New Roman" pitchFamily="18" charset="0"/>
              </a:rPr>
              <a:t>COLOR</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INDIGO</a:t>
            </a:r>
            <a:r>
              <a:rPr lang="ru-RU" dirty="0" smtClean="0">
                <a:latin typeface="Times New Roman" pitchFamily="18" charset="0"/>
                <a:cs typeface="Times New Roman" pitchFamily="18" charset="0"/>
              </a:rPr>
              <a:t> – горизонтальная линия фиолетового цвета;</a:t>
            </a:r>
          </a:p>
          <a:p>
            <a:pPr marL="0" algn="just">
              <a:buNone/>
            </a:pPr>
            <a:r>
              <a:rPr lang="en-US" dirty="0" smtClean="0">
                <a:latin typeface="Times New Roman" pitchFamily="18" charset="0"/>
                <a:cs typeface="Times New Roman" pitchFamily="18" charset="0"/>
              </a:rPr>
              <a:t>COLOR</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BLUE</a:t>
            </a:r>
            <a:r>
              <a:rPr lang="ru-RU" dirty="0" smtClean="0">
                <a:latin typeface="Times New Roman" pitchFamily="18" charset="0"/>
                <a:cs typeface="Times New Roman" pitchFamily="18" charset="0"/>
              </a:rPr>
              <a:t> – включение для текста синего цвета.</a:t>
            </a:r>
          </a:p>
          <a:p>
            <a:pPr marL="0" lvl="0" indent="180975" algn="just" fontAlgn="base">
              <a:spcBef>
                <a:spcPct val="0"/>
              </a:spcBef>
              <a:spcAft>
                <a:spcPct val="0"/>
              </a:spcAft>
              <a:buClrTx/>
              <a:buSzTx/>
              <a:buNone/>
            </a:pPr>
            <a:endParaRPr lang="ru-RU" dirty="0" smtClean="0">
              <a:latin typeface="Times New Roman" pitchFamily="18" charset="0"/>
              <a:cs typeface="Times New Roman" pitchFamily="18" charset="0"/>
            </a:endParaRPr>
          </a:p>
          <a:p>
            <a:pPr marL="0" indent="324000">
              <a:lnSpc>
                <a:spcPct val="120000"/>
              </a:lnSpc>
              <a:buNone/>
            </a:pPr>
            <a:endParaRPr lang="ru-RU"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pPr algn="ctr"/>
            <a:r>
              <a:rPr lang="ru-RU" sz="2400" dirty="0" smtClean="0"/>
              <a:t>Кодирование спецсимволов</a:t>
            </a:r>
            <a:endParaRPr lang="ru-RU" sz="2400" dirty="0"/>
          </a:p>
        </p:txBody>
      </p:sp>
      <p:graphicFrame>
        <p:nvGraphicFramePr>
          <p:cNvPr id="4" name="Содержимое 3"/>
          <p:cNvGraphicFramePr>
            <a:graphicFrameLocks noGrp="1"/>
          </p:cNvGraphicFramePr>
          <p:nvPr>
            <p:ph idx="1"/>
          </p:nvPr>
        </p:nvGraphicFramePr>
        <p:xfrm>
          <a:off x="1043608" y="548680"/>
          <a:ext cx="7992939" cy="6165306"/>
        </p:xfrm>
        <a:graphic>
          <a:graphicData uri="http://schemas.openxmlformats.org/drawingml/2006/table">
            <a:tbl>
              <a:tblPr firstRow="1" bandRow="1">
                <a:tableStyleId>{5C22544A-7EE6-4342-B048-85BDC9FD1C3A}</a:tableStyleId>
              </a:tblPr>
              <a:tblGrid>
                <a:gridCol w="2664313"/>
                <a:gridCol w="2664313"/>
                <a:gridCol w="2664313"/>
              </a:tblGrid>
              <a:tr h="342517">
                <a:tc>
                  <a:txBody>
                    <a:bodyPr/>
                    <a:lstStyle/>
                    <a:p>
                      <a:pPr algn="ctr">
                        <a:spcAft>
                          <a:spcPts val="0"/>
                        </a:spcAft>
                      </a:pPr>
                      <a:r>
                        <a:rPr lang="ru-RU" sz="2000" b="1" dirty="0">
                          <a:latin typeface="Times New Roman"/>
                          <a:ea typeface="Times New Roman"/>
                          <a:cs typeface="Times New Roman"/>
                        </a:rPr>
                        <a:t>Числовой код</a:t>
                      </a:r>
                      <a:endParaRPr lang="ru-RU" sz="2000" dirty="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000" b="1">
                          <a:latin typeface="Times New Roman"/>
                          <a:ea typeface="Times New Roman"/>
                          <a:cs typeface="Times New Roman"/>
                        </a:rPr>
                        <a:t>Название</a:t>
                      </a:r>
                      <a:endParaRPr lang="ru-RU" sz="200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000" b="1">
                          <a:latin typeface="Times New Roman"/>
                          <a:ea typeface="Times New Roman"/>
                          <a:cs typeface="Times New Roman"/>
                        </a:rPr>
                        <a:t>Символ</a:t>
                      </a:r>
                      <a:endParaRPr lang="ru-RU" sz="2000">
                        <a:latin typeface="Times New Roman"/>
                        <a:ea typeface="Times New Roman"/>
                        <a:cs typeface="Times New Roman"/>
                      </a:endParaRPr>
                    </a:p>
                  </a:txBody>
                  <a:tcPr marL="68580" marR="68580" marT="0" marB="0">
                    <a:solidFill>
                      <a:schemeClr val="accent2">
                        <a:lumMod val="40000"/>
                        <a:lumOff val="60000"/>
                      </a:schemeClr>
                    </a:solidFill>
                  </a:tcPr>
                </a:tc>
              </a:tr>
              <a:tr h="342517">
                <a:tc>
                  <a:txBody>
                    <a:bodyPr/>
                    <a:lstStyle/>
                    <a:p>
                      <a:pPr algn="ctr">
                        <a:spcAft>
                          <a:spcPts val="0"/>
                        </a:spcAft>
                      </a:pPr>
                      <a:r>
                        <a:rPr lang="ru-RU" sz="2000" dirty="0">
                          <a:latin typeface="Times New Roman"/>
                          <a:ea typeface="Times New Roman"/>
                          <a:cs typeface="Times New Roman"/>
                        </a:rPr>
                        <a:t>&amp;#34</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Прямая кавычка</a:t>
                      </a:r>
                    </a:p>
                  </a:txBody>
                  <a:tcPr marL="68580" marR="68580" marT="0" marB="0" anchor="ctr">
                    <a:solidFill>
                      <a:schemeClr val="accent2">
                        <a:lumMod val="40000"/>
                        <a:lumOff val="60000"/>
                      </a:schemeClr>
                    </a:solidFill>
                  </a:tcPr>
                </a:tc>
                <a:tc>
                  <a:txBody>
                    <a:bodyPr/>
                    <a:lstStyle/>
                    <a:p>
                      <a:pPr algn="ctr">
                        <a:spcAft>
                          <a:spcPts val="0"/>
                        </a:spcAft>
                      </a:pPr>
                      <a:r>
                        <a:rPr lang="en-US" sz="2000" dirty="0">
                          <a:latin typeface="Times New Roman"/>
                          <a:ea typeface="Times New Roman"/>
                          <a:cs typeface="Times New Roman"/>
                        </a:rPr>
                        <a:t>"</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dirty="0">
                          <a:latin typeface="Times New Roman"/>
                          <a:ea typeface="Times New Roman"/>
                          <a:cs typeface="Times New Roman"/>
                        </a:rPr>
                        <a:t>&amp;#38</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Амперсенд</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&amp;</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dirty="0">
                          <a:latin typeface="Times New Roman"/>
                          <a:ea typeface="Times New Roman"/>
                          <a:cs typeface="Times New Roman"/>
                        </a:rPr>
                        <a:t>&amp;#60</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Знак </a:t>
                      </a:r>
                      <a:r>
                        <a:rPr lang="en-US" sz="2000" dirty="0">
                          <a:latin typeface="Times New Roman"/>
                          <a:ea typeface="Times New Roman"/>
                          <a:cs typeface="Times New Roman"/>
                        </a:rPr>
                        <a:t>“</a:t>
                      </a:r>
                      <a:r>
                        <a:rPr lang="ru-RU" sz="2000" dirty="0">
                          <a:latin typeface="Times New Roman"/>
                          <a:ea typeface="Times New Roman"/>
                          <a:cs typeface="Times New Roman"/>
                        </a:rPr>
                        <a:t>меньше</a:t>
                      </a:r>
                      <a:r>
                        <a:rPr lang="en-US" sz="2000" dirty="0">
                          <a:latin typeface="Times New Roman"/>
                          <a:ea typeface="Times New Roman"/>
                          <a:cs typeface="Times New Roman"/>
                        </a:rPr>
                        <a:t>”</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&lt;</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dirty="0">
                          <a:latin typeface="Times New Roman"/>
                          <a:ea typeface="Times New Roman"/>
                          <a:cs typeface="Times New Roman"/>
                        </a:rPr>
                        <a:t>&amp;#62</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Знак </a:t>
                      </a:r>
                      <a:r>
                        <a:rPr lang="en-US" sz="2000" dirty="0">
                          <a:latin typeface="Times New Roman"/>
                          <a:ea typeface="Times New Roman"/>
                          <a:cs typeface="Times New Roman"/>
                        </a:rPr>
                        <a:t>“</a:t>
                      </a:r>
                      <a:r>
                        <a:rPr lang="ru-RU" sz="2000" dirty="0">
                          <a:latin typeface="Times New Roman"/>
                          <a:ea typeface="Times New Roman"/>
                          <a:cs typeface="Times New Roman"/>
                        </a:rPr>
                        <a:t>больше</a:t>
                      </a:r>
                      <a:r>
                        <a:rPr lang="en-US" sz="2000" dirty="0">
                          <a:latin typeface="Times New Roman"/>
                          <a:ea typeface="Times New Roman"/>
                          <a:cs typeface="Times New Roman"/>
                        </a:rPr>
                        <a:t>”</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&gt;</a:t>
                      </a:r>
                    </a:p>
                  </a:txBody>
                  <a:tcPr marL="68580" marR="68580" marT="0" marB="0" anchor="ctr">
                    <a:solidFill>
                      <a:schemeClr val="accent2">
                        <a:lumMod val="40000"/>
                        <a:lumOff val="60000"/>
                      </a:schemeClr>
                    </a:solidFill>
                  </a:tcPr>
                </a:tc>
              </a:tr>
              <a:tr h="685034">
                <a:tc>
                  <a:txBody>
                    <a:bodyPr/>
                    <a:lstStyle/>
                    <a:p>
                      <a:pPr algn="ctr">
                        <a:spcAft>
                          <a:spcPts val="0"/>
                        </a:spcAft>
                      </a:pPr>
                      <a:r>
                        <a:rPr lang="ru-RU" sz="2000">
                          <a:latin typeface="Times New Roman"/>
                          <a:ea typeface="Times New Roman"/>
                          <a:cs typeface="Times New Roman"/>
                        </a:rPr>
                        <a:t>&amp;#160</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Неразрывный пробел</a:t>
                      </a:r>
                    </a:p>
                  </a:txBody>
                  <a:tcPr marL="68580" marR="68580" marT="0" marB="0" anchor="ctr">
                    <a:solidFill>
                      <a:schemeClr val="accent2">
                        <a:lumMod val="40000"/>
                        <a:lumOff val="60000"/>
                      </a:schemeClr>
                    </a:solidFill>
                  </a:tcPr>
                </a:tc>
                <a:tc>
                  <a:txBody>
                    <a:bodyPr/>
                    <a:lstStyle/>
                    <a:p>
                      <a:pPr algn="ctr">
                        <a:spcAft>
                          <a:spcPts val="0"/>
                        </a:spcAft>
                      </a:pP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a:latin typeface="Times New Roman"/>
                          <a:ea typeface="Times New Roman"/>
                          <a:cs typeface="Times New Roman"/>
                        </a:rPr>
                        <a:t>&amp;#162</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Цент </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a:latin typeface="Times New Roman"/>
                          <a:ea typeface="Times New Roman"/>
                          <a:cs typeface="Times New Roman"/>
                        </a:rPr>
                        <a:t>&amp;#163</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Фунт</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a:latin typeface="Times New Roman"/>
                          <a:ea typeface="Times New Roman"/>
                          <a:cs typeface="Times New Roman"/>
                        </a:rPr>
                        <a:t>&amp;#164</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Знак валюты</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a:latin typeface="Times New Roman"/>
                          <a:ea typeface="Times New Roman"/>
                          <a:cs typeface="Times New Roman"/>
                        </a:rPr>
                        <a:t>&amp;#165</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Йена</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685034">
                <a:tc>
                  <a:txBody>
                    <a:bodyPr/>
                    <a:lstStyle/>
                    <a:p>
                      <a:pPr algn="ctr">
                        <a:spcAft>
                          <a:spcPts val="0"/>
                        </a:spcAft>
                      </a:pPr>
                      <a:r>
                        <a:rPr lang="ru-RU" sz="2000">
                          <a:latin typeface="Times New Roman"/>
                          <a:ea typeface="Times New Roman"/>
                          <a:cs typeface="Times New Roman"/>
                        </a:rPr>
                        <a:t>&amp;#166</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Вертикальная черта</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a:latin typeface="Times New Roman"/>
                          <a:ea typeface="Times New Roman"/>
                          <a:cs typeface="Times New Roman"/>
                        </a:rPr>
                        <a:t>&amp;#167</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Знак параграфа</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342517">
                <a:tc>
                  <a:txBody>
                    <a:bodyPr/>
                    <a:lstStyle/>
                    <a:p>
                      <a:pPr algn="ctr">
                        <a:spcAft>
                          <a:spcPts val="0"/>
                        </a:spcAft>
                      </a:pPr>
                      <a:r>
                        <a:rPr lang="ru-RU" sz="2000">
                          <a:latin typeface="Times New Roman"/>
                          <a:ea typeface="Times New Roman"/>
                          <a:cs typeface="Times New Roman"/>
                        </a:rPr>
                        <a:t>&amp;#169</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Знак копирайта</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r h="1027551">
                <a:tc>
                  <a:txBody>
                    <a:bodyPr/>
                    <a:lstStyle/>
                    <a:p>
                      <a:pPr algn="ctr">
                        <a:spcAft>
                          <a:spcPts val="0"/>
                        </a:spcAft>
                      </a:pPr>
                      <a:r>
                        <a:rPr lang="ru-RU" sz="2000">
                          <a:latin typeface="Times New Roman"/>
                          <a:ea typeface="Times New Roman"/>
                          <a:cs typeface="Times New Roman"/>
                        </a:rPr>
                        <a:t>&amp;#171</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Левая типографская кавычка</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a:t>
                      </a:r>
                    </a:p>
                  </a:txBody>
                  <a:tcPr marL="68580" marR="68580" marT="0" marB="0" anchor="ctr">
                    <a:solidFill>
                      <a:schemeClr val="accent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pPr algn="ctr"/>
            <a:r>
              <a:rPr lang="ru-RU" sz="2400" dirty="0" smtClean="0"/>
              <a:t>Кодирование спецсимволов</a:t>
            </a:r>
            <a:endParaRPr lang="ru-RU" sz="2400" dirty="0"/>
          </a:p>
        </p:txBody>
      </p:sp>
      <p:graphicFrame>
        <p:nvGraphicFramePr>
          <p:cNvPr id="5" name="Содержимое 3"/>
          <p:cNvGraphicFramePr>
            <a:graphicFrameLocks/>
          </p:cNvGraphicFramePr>
          <p:nvPr/>
        </p:nvGraphicFramePr>
        <p:xfrm>
          <a:off x="1043608" y="548678"/>
          <a:ext cx="8100393" cy="6192690"/>
        </p:xfrm>
        <a:graphic>
          <a:graphicData uri="http://schemas.openxmlformats.org/drawingml/2006/table">
            <a:tbl>
              <a:tblPr firstRow="1" bandRow="1">
                <a:tableStyleId>{5C22544A-7EE6-4342-B048-85BDC9FD1C3A}</a:tableStyleId>
              </a:tblPr>
              <a:tblGrid>
                <a:gridCol w="2700131"/>
                <a:gridCol w="2700131"/>
                <a:gridCol w="2700131"/>
              </a:tblGrid>
              <a:tr h="383053">
                <a:tc>
                  <a:txBody>
                    <a:bodyPr/>
                    <a:lstStyle/>
                    <a:p>
                      <a:pPr algn="ctr">
                        <a:spcAft>
                          <a:spcPts val="0"/>
                        </a:spcAft>
                      </a:pPr>
                      <a:r>
                        <a:rPr lang="ru-RU" sz="2400" b="1" dirty="0">
                          <a:latin typeface="Times New Roman"/>
                          <a:ea typeface="Times New Roman"/>
                          <a:cs typeface="Times New Roman"/>
                        </a:rPr>
                        <a:t>Числовой код</a:t>
                      </a:r>
                      <a:endParaRPr lang="ru-RU" sz="2400" dirty="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400" b="1">
                          <a:latin typeface="Times New Roman"/>
                          <a:ea typeface="Times New Roman"/>
                          <a:cs typeface="Times New Roman"/>
                        </a:rPr>
                        <a:t>Название</a:t>
                      </a:r>
                      <a:endParaRPr lang="ru-RU" sz="240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400" b="1">
                          <a:latin typeface="Times New Roman"/>
                          <a:ea typeface="Times New Roman"/>
                          <a:cs typeface="Times New Roman"/>
                        </a:rPr>
                        <a:t>Символ</a:t>
                      </a:r>
                      <a:endParaRPr lang="ru-RU" sz="2400">
                        <a:latin typeface="Times New Roman"/>
                        <a:ea typeface="Times New Roman"/>
                        <a:cs typeface="Times New Roman"/>
                      </a:endParaRPr>
                    </a:p>
                  </a:txBody>
                  <a:tcPr marL="68580" marR="68580" marT="0" marB="0">
                    <a:solidFill>
                      <a:schemeClr val="accent2">
                        <a:lumMod val="40000"/>
                        <a:lumOff val="60000"/>
                      </a:schemeClr>
                    </a:solidFill>
                  </a:tcPr>
                </a:tc>
              </a:tr>
              <a:tr h="1340686">
                <a:tc>
                  <a:txBody>
                    <a:bodyPr/>
                    <a:lstStyle/>
                    <a:p>
                      <a:pPr algn="ctr">
                        <a:spcAft>
                          <a:spcPts val="0"/>
                        </a:spcAft>
                      </a:pPr>
                      <a:r>
                        <a:rPr lang="ru-RU" sz="2800" dirty="0">
                          <a:latin typeface="Times New Roman"/>
                          <a:ea typeface="Times New Roman"/>
                          <a:cs typeface="Times New Roman"/>
                        </a:rPr>
                        <a:t>&amp;#174</a:t>
                      </a:r>
                    </a:p>
                  </a:txBody>
                  <a:tcPr marL="68580" marR="68580" marT="0" marB="0">
                    <a:solidFill>
                      <a:schemeClr val="accent2">
                        <a:lumMod val="40000"/>
                        <a:lumOff val="60000"/>
                      </a:schemeClr>
                    </a:solidFill>
                  </a:tcPr>
                </a:tc>
                <a:tc>
                  <a:txBody>
                    <a:bodyPr/>
                    <a:lstStyle/>
                    <a:p>
                      <a:pPr algn="ctr">
                        <a:spcAft>
                          <a:spcPts val="0"/>
                        </a:spcAft>
                      </a:pPr>
                      <a:r>
                        <a:rPr lang="ru-RU" sz="2800" dirty="0">
                          <a:latin typeface="Times New Roman"/>
                          <a:ea typeface="Times New Roman"/>
                          <a:cs typeface="Times New Roman"/>
                        </a:rPr>
                        <a:t>Знак </a:t>
                      </a:r>
                      <a:r>
                        <a:rPr lang="en-US" sz="2800" dirty="0">
                          <a:latin typeface="Times New Roman"/>
                          <a:ea typeface="Times New Roman"/>
                          <a:cs typeface="Times New Roman"/>
                        </a:rPr>
                        <a:t>“</a:t>
                      </a:r>
                      <a:r>
                        <a:rPr lang="ru-RU" sz="2800" dirty="0">
                          <a:latin typeface="Times New Roman"/>
                          <a:ea typeface="Times New Roman"/>
                          <a:cs typeface="Times New Roman"/>
                        </a:rPr>
                        <a:t>зарегистрировано</a:t>
                      </a:r>
                      <a:r>
                        <a:rPr lang="en-US" sz="2800" dirty="0">
                          <a:latin typeface="Times New Roman"/>
                          <a:ea typeface="Times New Roman"/>
                          <a:cs typeface="Times New Roman"/>
                        </a:rPr>
                        <a:t>”</a:t>
                      </a:r>
                      <a:r>
                        <a:rPr lang="ru-RU" sz="2800" dirty="0">
                          <a:latin typeface="Times New Roman"/>
                          <a:ea typeface="Times New Roman"/>
                          <a:cs typeface="Times New Roman"/>
                        </a:rPr>
                        <a:t> </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a:t>
                      </a:r>
                    </a:p>
                  </a:txBody>
                  <a:tcPr marL="68580" marR="68580" marT="0" marB="0">
                    <a:solidFill>
                      <a:schemeClr val="accent2">
                        <a:lumMod val="40000"/>
                        <a:lumOff val="60000"/>
                      </a:schemeClr>
                    </a:solidFill>
                  </a:tcPr>
                </a:tc>
              </a:tr>
              <a:tr h="446895">
                <a:tc>
                  <a:txBody>
                    <a:bodyPr/>
                    <a:lstStyle/>
                    <a:p>
                      <a:pPr algn="ctr">
                        <a:spcAft>
                          <a:spcPts val="0"/>
                        </a:spcAft>
                      </a:pPr>
                      <a:r>
                        <a:rPr lang="ru-RU" sz="2800">
                          <a:latin typeface="Times New Roman"/>
                          <a:ea typeface="Times New Roman"/>
                          <a:cs typeface="Times New Roman"/>
                        </a:rPr>
                        <a:t>&amp;#176</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Знак градуса</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a:t>
                      </a:r>
                    </a:p>
                  </a:txBody>
                  <a:tcPr marL="68580" marR="68580" marT="0" marB="0">
                    <a:solidFill>
                      <a:schemeClr val="accent2">
                        <a:lumMod val="40000"/>
                        <a:lumOff val="60000"/>
                      </a:schemeClr>
                    </a:solidFill>
                  </a:tcPr>
                </a:tc>
              </a:tr>
              <a:tr h="893790">
                <a:tc>
                  <a:txBody>
                    <a:bodyPr/>
                    <a:lstStyle/>
                    <a:p>
                      <a:pPr algn="ctr">
                        <a:spcAft>
                          <a:spcPts val="0"/>
                        </a:spcAft>
                      </a:pPr>
                      <a:r>
                        <a:rPr lang="ru-RU" sz="2800">
                          <a:latin typeface="Times New Roman"/>
                          <a:ea typeface="Times New Roman"/>
                          <a:cs typeface="Times New Roman"/>
                        </a:rPr>
                        <a:t>&amp;#177</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Знак </a:t>
                      </a:r>
                      <a:r>
                        <a:rPr lang="en-US" sz="2800">
                          <a:latin typeface="Times New Roman"/>
                          <a:ea typeface="Times New Roman"/>
                          <a:cs typeface="Times New Roman"/>
                        </a:rPr>
                        <a:t>“</a:t>
                      </a:r>
                      <a:r>
                        <a:rPr lang="ru-RU" sz="2800">
                          <a:latin typeface="Times New Roman"/>
                          <a:ea typeface="Times New Roman"/>
                          <a:cs typeface="Times New Roman"/>
                        </a:rPr>
                        <a:t>плюс-минус</a:t>
                      </a:r>
                      <a:r>
                        <a:rPr lang="en-US" sz="2800">
                          <a:latin typeface="Times New Roman"/>
                          <a:ea typeface="Times New Roman"/>
                          <a:cs typeface="Times New Roman"/>
                        </a:rPr>
                        <a:t>”</a:t>
                      </a:r>
                      <a:endParaRPr lang="ru-RU" sz="280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a:t>
                      </a:r>
                    </a:p>
                  </a:txBody>
                  <a:tcPr marL="68580" marR="68580" marT="0" marB="0">
                    <a:solidFill>
                      <a:schemeClr val="accent2">
                        <a:lumMod val="40000"/>
                        <a:lumOff val="60000"/>
                      </a:schemeClr>
                    </a:solidFill>
                  </a:tcPr>
                </a:tc>
              </a:tr>
              <a:tr h="446895">
                <a:tc>
                  <a:txBody>
                    <a:bodyPr/>
                    <a:lstStyle/>
                    <a:p>
                      <a:pPr algn="ctr">
                        <a:spcAft>
                          <a:spcPts val="0"/>
                        </a:spcAft>
                      </a:pPr>
                      <a:r>
                        <a:rPr lang="ru-RU" sz="2800">
                          <a:latin typeface="Times New Roman"/>
                          <a:ea typeface="Times New Roman"/>
                          <a:cs typeface="Times New Roman"/>
                        </a:rPr>
                        <a:t>&amp;#182</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Знак абзаца</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a:t>
                      </a:r>
                    </a:p>
                  </a:txBody>
                  <a:tcPr marL="68580" marR="68580" marT="0" marB="0">
                    <a:solidFill>
                      <a:schemeClr val="accent2">
                        <a:lumMod val="40000"/>
                        <a:lumOff val="60000"/>
                      </a:schemeClr>
                    </a:solidFill>
                  </a:tcPr>
                </a:tc>
              </a:tr>
              <a:tr h="1340686">
                <a:tc>
                  <a:txBody>
                    <a:bodyPr/>
                    <a:lstStyle/>
                    <a:p>
                      <a:pPr algn="ctr">
                        <a:spcAft>
                          <a:spcPts val="0"/>
                        </a:spcAft>
                      </a:pPr>
                      <a:r>
                        <a:rPr lang="ru-RU" sz="2800">
                          <a:latin typeface="Times New Roman"/>
                          <a:ea typeface="Times New Roman"/>
                          <a:cs typeface="Times New Roman"/>
                        </a:rPr>
                        <a:t>&amp;#187</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Правая типографическая кавычка</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a:t>
                      </a:r>
                    </a:p>
                  </a:txBody>
                  <a:tcPr marL="68580" marR="68580" marT="0" marB="0">
                    <a:solidFill>
                      <a:schemeClr val="accent2">
                        <a:lumMod val="40000"/>
                        <a:lumOff val="60000"/>
                      </a:schemeClr>
                    </a:solidFill>
                  </a:tcPr>
                </a:tc>
              </a:tr>
              <a:tr h="893790">
                <a:tc>
                  <a:txBody>
                    <a:bodyPr/>
                    <a:lstStyle/>
                    <a:p>
                      <a:pPr algn="ctr">
                        <a:spcAft>
                          <a:spcPts val="0"/>
                        </a:spcAft>
                      </a:pPr>
                      <a:r>
                        <a:rPr lang="ru-RU" sz="2800">
                          <a:latin typeface="Times New Roman"/>
                          <a:ea typeface="Times New Roman"/>
                          <a:cs typeface="Times New Roman"/>
                        </a:rPr>
                        <a:t>&amp;#215</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Знак умножения (</a:t>
                      </a:r>
                      <a:r>
                        <a:rPr lang="en-US" sz="2800">
                          <a:latin typeface="Times New Roman"/>
                          <a:ea typeface="Times New Roman"/>
                          <a:cs typeface="Times New Roman"/>
                        </a:rPr>
                        <a:t>“</a:t>
                      </a:r>
                      <a:r>
                        <a:rPr lang="ru-RU" sz="2800">
                          <a:latin typeface="Times New Roman"/>
                          <a:ea typeface="Times New Roman"/>
                          <a:cs typeface="Times New Roman"/>
                        </a:rPr>
                        <a:t>крестик</a:t>
                      </a:r>
                      <a:r>
                        <a:rPr lang="en-US" sz="2800">
                          <a:latin typeface="Times New Roman"/>
                          <a:ea typeface="Times New Roman"/>
                          <a:cs typeface="Times New Roman"/>
                        </a:rPr>
                        <a:t>”</a:t>
                      </a:r>
                      <a:r>
                        <a:rPr lang="ru-RU" sz="2800">
                          <a:latin typeface="Times New Roman"/>
                          <a:ea typeface="Times New Roman"/>
                          <a:cs typeface="Times New Roman"/>
                        </a:rPr>
                        <a:t>)</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sym typeface="Symbol"/>
                        </a:rPr>
                        <a:t></a:t>
                      </a:r>
                      <a:endParaRPr lang="ru-RU" sz="2800">
                        <a:latin typeface="Times New Roman"/>
                        <a:ea typeface="Times New Roman"/>
                        <a:cs typeface="Times New Roman"/>
                      </a:endParaRPr>
                    </a:p>
                  </a:txBody>
                  <a:tcPr marL="68580" marR="68580" marT="0" marB="0">
                    <a:solidFill>
                      <a:schemeClr val="accent2">
                        <a:lumMod val="40000"/>
                        <a:lumOff val="60000"/>
                      </a:schemeClr>
                    </a:solidFill>
                  </a:tcPr>
                </a:tc>
              </a:tr>
              <a:tr h="446895">
                <a:tc>
                  <a:txBody>
                    <a:bodyPr/>
                    <a:lstStyle/>
                    <a:p>
                      <a:pPr algn="ctr">
                        <a:spcAft>
                          <a:spcPts val="0"/>
                        </a:spcAft>
                      </a:pPr>
                      <a:r>
                        <a:rPr lang="ru-RU" sz="2800">
                          <a:latin typeface="Times New Roman"/>
                          <a:ea typeface="Times New Roman"/>
                          <a:cs typeface="Times New Roman"/>
                        </a:rPr>
                        <a:t>&amp;#247</a:t>
                      </a:r>
                    </a:p>
                  </a:txBody>
                  <a:tcPr marL="68580" marR="68580" marT="0" marB="0">
                    <a:solidFill>
                      <a:schemeClr val="accent2">
                        <a:lumMod val="40000"/>
                        <a:lumOff val="60000"/>
                      </a:schemeClr>
                    </a:solidFill>
                  </a:tcPr>
                </a:tc>
                <a:tc>
                  <a:txBody>
                    <a:bodyPr/>
                    <a:lstStyle/>
                    <a:p>
                      <a:pPr algn="ctr">
                        <a:spcAft>
                          <a:spcPts val="0"/>
                        </a:spcAft>
                      </a:pPr>
                      <a:r>
                        <a:rPr lang="ru-RU" sz="2800">
                          <a:latin typeface="Times New Roman"/>
                          <a:ea typeface="Times New Roman"/>
                          <a:cs typeface="Times New Roman"/>
                        </a:rPr>
                        <a:t>Знак деления</a:t>
                      </a:r>
                    </a:p>
                  </a:txBody>
                  <a:tcPr marL="68580" marR="68580" marT="0" marB="0">
                    <a:solidFill>
                      <a:schemeClr val="accent2">
                        <a:lumMod val="40000"/>
                        <a:lumOff val="60000"/>
                      </a:schemeClr>
                    </a:solidFill>
                  </a:tcPr>
                </a:tc>
                <a:tc>
                  <a:txBody>
                    <a:bodyPr/>
                    <a:lstStyle/>
                    <a:p>
                      <a:pPr algn="ctr">
                        <a:spcAft>
                          <a:spcPts val="0"/>
                        </a:spcAft>
                      </a:pPr>
                      <a:r>
                        <a:rPr lang="ru-RU" sz="2800" dirty="0">
                          <a:latin typeface="Times New Roman"/>
                          <a:ea typeface="Times New Roman"/>
                          <a:cs typeface="Times New Roman"/>
                        </a:rPr>
                        <a:t>÷</a:t>
                      </a:r>
                    </a:p>
                  </a:txBody>
                  <a:tcPr marL="68580" marR="68580" marT="0" marB="0">
                    <a:solidFill>
                      <a:schemeClr val="accent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
            <a:ext cx="8100392" cy="7048083"/>
          </a:xfrm>
          <a:prstGeom prst="rect">
            <a:avLst/>
          </a:prstGeom>
          <a:noFill/>
        </p:spPr>
        <p:txBody>
          <a:bodyPr wrap="square" rtlCol="0">
            <a:spAutoFit/>
          </a:bodyPr>
          <a:lstStyle/>
          <a:p>
            <a:pPr algn="ctr"/>
            <a:r>
              <a:rPr lang="ru-RU" sz="2800" b="1" dirty="0" smtClean="0">
                <a:latin typeface="Arial" pitchFamily="34" charset="0"/>
                <a:cs typeface="Arial" pitchFamily="34" charset="0"/>
              </a:rPr>
              <a:t>Фон </a:t>
            </a:r>
            <a:r>
              <a:rPr lang="en-US" sz="2800" b="1" dirty="0" smtClean="0">
                <a:latin typeface="Arial" pitchFamily="34" charset="0"/>
                <a:cs typeface="Arial" pitchFamily="34" charset="0"/>
              </a:rPr>
              <a:t>web – </a:t>
            </a:r>
            <a:r>
              <a:rPr lang="ru-RU" sz="2800" b="1" dirty="0" smtClean="0">
                <a:latin typeface="Arial" pitchFamily="34" charset="0"/>
                <a:cs typeface="Arial" pitchFamily="34" charset="0"/>
              </a:rPr>
              <a:t>страницы</a:t>
            </a:r>
          </a:p>
          <a:p>
            <a:pPr indent="468000" algn="just"/>
            <a:r>
              <a:rPr lang="ru-RU" sz="2400" dirty="0" smtClean="0"/>
              <a:t>Цвет фона </a:t>
            </a:r>
            <a:r>
              <a:rPr lang="en-US" sz="2400" dirty="0" smtClean="0"/>
              <a:t>web </a:t>
            </a:r>
            <a:r>
              <a:rPr lang="ru-RU" sz="2400" dirty="0" smtClean="0"/>
              <a:t>– страницы задается с помощью параметра </a:t>
            </a:r>
            <a:r>
              <a:rPr lang="en-US" sz="2400" dirty="0" smtClean="0"/>
              <a:t>BGCOLOR</a:t>
            </a:r>
            <a:r>
              <a:rPr lang="ru-RU" sz="2400" dirty="0" smtClean="0"/>
              <a:t> тега &lt;</a:t>
            </a:r>
            <a:r>
              <a:rPr lang="en-US" sz="2400" dirty="0" smtClean="0"/>
              <a:t>BODY</a:t>
            </a:r>
            <a:r>
              <a:rPr lang="ru-RU" sz="2400" dirty="0" smtClean="0"/>
              <a:t>&gt; в виде шестнадцатеричного числа или словесного названия оттенка</a:t>
            </a:r>
            <a:endParaRPr lang="ru-RU" sz="2400" dirty="0" smtClean="0">
              <a:solidFill>
                <a:srgbClr val="FF0000"/>
              </a:solidFill>
            </a:endParaRPr>
          </a:p>
          <a:p>
            <a:pPr algn="ctr"/>
            <a:r>
              <a:rPr lang="ru-RU" sz="2800" dirty="0" smtClean="0">
                <a:solidFill>
                  <a:srgbClr val="FF0000"/>
                </a:solidFill>
              </a:rPr>
              <a:t>Пример</a:t>
            </a:r>
            <a:r>
              <a:rPr lang="en-US" sz="2800" dirty="0" smtClean="0"/>
              <a:t>:</a:t>
            </a:r>
            <a:endParaRPr lang="ru-RU" sz="2800" dirty="0" smtClean="0"/>
          </a:p>
          <a:p>
            <a:r>
              <a:rPr lang="en-US" sz="2800" dirty="0" smtClean="0"/>
              <a:t>&lt;HTML&gt;</a:t>
            </a:r>
            <a:endParaRPr lang="ru-RU" sz="2800" dirty="0" smtClean="0"/>
          </a:p>
          <a:p>
            <a:r>
              <a:rPr lang="en-US" sz="2800" dirty="0" smtClean="0"/>
              <a:t>&lt;HEAD&gt;…&lt;/HEAD&gt;</a:t>
            </a:r>
            <a:endParaRPr lang="ru-RU" sz="2800" dirty="0" smtClean="0"/>
          </a:p>
          <a:p>
            <a:r>
              <a:rPr lang="en-US" sz="2800" dirty="0" smtClean="0"/>
              <a:t>&lt;BODY BGCOLOR = #DCDCDC&gt;…&lt;/BODY&gt;</a:t>
            </a:r>
            <a:endParaRPr lang="ru-RU" sz="2800" dirty="0" smtClean="0"/>
          </a:p>
          <a:p>
            <a:r>
              <a:rPr lang="ru-RU" sz="2800" dirty="0" smtClean="0"/>
              <a:t>&lt;/</a:t>
            </a:r>
            <a:r>
              <a:rPr lang="en-US" sz="2800" dirty="0" smtClean="0"/>
              <a:t>HTML</a:t>
            </a:r>
            <a:r>
              <a:rPr lang="ru-RU" sz="2800" dirty="0" smtClean="0"/>
              <a:t>&gt;</a:t>
            </a:r>
          </a:p>
          <a:p>
            <a:pPr indent="468000" algn="just"/>
            <a:r>
              <a:rPr lang="ru-RU" sz="2400" dirty="0" smtClean="0"/>
              <a:t>Для добавления фонового рисунка на </a:t>
            </a:r>
            <a:r>
              <a:rPr lang="en-US" sz="2400" dirty="0" smtClean="0"/>
              <a:t>web</a:t>
            </a:r>
            <a:r>
              <a:rPr lang="ru-RU" sz="2400" dirty="0" smtClean="0"/>
              <a:t> – страницу используется параметр </a:t>
            </a:r>
            <a:r>
              <a:rPr lang="en-US" sz="2400" dirty="0" smtClean="0"/>
              <a:t>BACKGROUND </a:t>
            </a:r>
            <a:r>
              <a:rPr lang="ru-RU" sz="2400" dirty="0" smtClean="0"/>
              <a:t>тега &lt;</a:t>
            </a:r>
            <a:r>
              <a:rPr lang="en-US" sz="2400" dirty="0" smtClean="0"/>
              <a:t>BODY</a:t>
            </a:r>
            <a:r>
              <a:rPr lang="ru-RU" sz="2400" dirty="0" smtClean="0"/>
              <a:t>&gt;.</a:t>
            </a:r>
          </a:p>
          <a:p>
            <a:pPr algn="ctr"/>
            <a:r>
              <a:rPr lang="ru-RU" sz="2800" dirty="0" smtClean="0">
                <a:solidFill>
                  <a:srgbClr val="FF0000"/>
                </a:solidFill>
              </a:rPr>
              <a:t>Пример</a:t>
            </a:r>
            <a:r>
              <a:rPr lang="en-US" sz="2800" dirty="0" smtClean="0">
                <a:solidFill>
                  <a:srgbClr val="FF0000"/>
                </a:solidFill>
              </a:rPr>
              <a:t>:</a:t>
            </a:r>
            <a:endParaRPr lang="ru-RU" sz="2800" dirty="0" smtClean="0">
              <a:solidFill>
                <a:srgbClr val="FF0000"/>
              </a:solidFill>
            </a:endParaRPr>
          </a:p>
          <a:p>
            <a:r>
              <a:rPr lang="en-US" sz="2800" dirty="0" smtClean="0"/>
              <a:t>&lt;HTML&gt;</a:t>
            </a:r>
            <a:endParaRPr lang="ru-RU" sz="2800" dirty="0" smtClean="0"/>
          </a:p>
          <a:p>
            <a:r>
              <a:rPr lang="en-US" sz="2800" dirty="0" smtClean="0"/>
              <a:t>&lt;HEAD&gt;…&lt;/HEAD&gt;</a:t>
            </a:r>
            <a:endParaRPr lang="ru-RU" sz="2800" dirty="0" smtClean="0"/>
          </a:p>
          <a:p>
            <a:r>
              <a:rPr lang="en-US" sz="2800" dirty="0" smtClean="0"/>
              <a:t>&lt;BODY BACKGROUND=yabloko.gif”&gt;…&lt;/BODY&gt;</a:t>
            </a:r>
            <a:endParaRPr lang="ru-RU" sz="2800" dirty="0" smtClean="0"/>
          </a:p>
          <a:p>
            <a:r>
              <a:rPr lang="ru-RU" sz="2800" dirty="0" smtClean="0"/>
              <a:t>&lt;/</a:t>
            </a:r>
            <a:r>
              <a:rPr lang="en-US" sz="2800" dirty="0" smtClean="0"/>
              <a:t>HTML</a:t>
            </a:r>
            <a:r>
              <a:rPr lang="ru-RU" sz="2800" dirty="0" smtClean="0"/>
              <a:t>&gt;</a:t>
            </a:r>
            <a:r>
              <a:rPr lang="en-US" sz="2800" b="1" dirty="0" smtClean="0">
                <a:latin typeface="Arial" pitchFamily="34" charset="0"/>
                <a:cs typeface="Arial" pitchFamily="34" charset="0"/>
              </a:rPr>
              <a:t> </a:t>
            </a:r>
            <a:endParaRPr lang="ru-RU"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600" y="0"/>
            <a:ext cx="8172400" cy="6309420"/>
          </a:xfrm>
          <a:prstGeom prst="rect">
            <a:avLst/>
          </a:prstGeom>
          <a:noFill/>
        </p:spPr>
        <p:txBody>
          <a:bodyPr wrap="square" rtlCol="0">
            <a:spAutoFit/>
          </a:bodyPr>
          <a:lstStyle/>
          <a:p>
            <a:pPr algn="ctr"/>
            <a:r>
              <a:rPr lang="ru-RU" sz="2800" b="1" dirty="0" smtClean="0">
                <a:latin typeface="Arial" pitchFamily="34" charset="0"/>
                <a:cs typeface="Arial" pitchFamily="34" charset="0"/>
              </a:rPr>
              <a:t>Фиксированный фон</a:t>
            </a:r>
          </a:p>
          <a:p>
            <a:pPr algn="just"/>
            <a:r>
              <a:rPr lang="ru-RU" sz="2000" dirty="0" smtClean="0"/>
              <a:t>Браузер </a:t>
            </a:r>
            <a:r>
              <a:rPr lang="en-US" sz="2000" dirty="0" smtClean="0"/>
              <a:t>Internet Explorer </a:t>
            </a:r>
            <a:r>
              <a:rPr lang="ru-RU" sz="2000" dirty="0" smtClean="0"/>
              <a:t> позволяет сделать фон неподвижным с помощью параметра </a:t>
            </a:r>
            <a:r>
              <a:rPr lang="en-US" sz="2000" dirty="0" smtClean="0"/>
              <a:t>BGPROPERTIES</a:t>
            </a:r>
            <a:r>
              <a:rPr lang="ru-RU" sz="2000" dirty="0" smtClean="0"/>
              <a:t> = </a:t>
            </a:r>
            <a:r>
              <a:rPr lang="en-US" sz="2000" dirty="0" smtClean="0"/>
              <a:t>fixed</a:t>
            </a:r>
            <a:r>
              <a:rPr lang="ru-RU" sz="2000" dirty="0" smtClean="0"/>
              <a:t> тега  &lt;</a:t>
            </a:r>
            <a:r>
              <a:rPr lang="en-US" sz="2000" dirty="0" smtClean="0"/>
              <a:t>BODY</a:t>
            </a:r>
            <a:r>
              <a:rPr lang="ru-RU" sz="2000" dirty="0" smtClean="0"/>
              <a:t>&gt;. При этом фоновый рисунок остается неподвижным, а текст, рисунки и другие элементы </a:t>
            </a:r>
            <a:r>
              <a:rPr lang="en-US" sz="2000" dirty="0" smtClean="0"/>
              <a:t>web</a:t>
            </a:r>
            <a:r>
              <a:rPr lang="ru-RU" sz="2000" dirty="0" smtClean="0"/>
              <a:t> – страницы перемещаются вместе с полосой прокрутки. </a:t>
            </a:r>
          </a:p>
          <a:p>
            <a:r>
              <a:rPr lang="ru-RU" sz="2000" dirty="0" smtClean="0"/>
              <a:t>Пример:</a:t>
            </a:r>
          </a:p>
          <a:p>
            <a:r>
              <a:rPr lang="en-US" sz="3200" dirty="0" smtClean="0"/>
              <a:t>&lt;HTML&gt;</a:t>
            </a:r>
            <a:endParaRPr lang="ru-RU" sz="3200" dirty="0" smtClean="0"/>
          </a:p>
          <a:p>
            <a:r>
              <a:rPr lang="en-US" sz="3200" dirty="0" smtClean="0"/>
              <a:t>&lt;HEAD&gt;…&lt;/HEAD&gt;</a:t>
            </a:r>
            <a:endParaRPr lang="ru-RU" sz="3200" dirty="0" smtClean="0"/>
          </a:p>
          <a:p>
            <a:r>
              <a:rPr lang="en-US" sz="3200" dirty="0" smtClean="0">
                <a:solidFill>
                  <a:srgbClr val="FF0000"/>
                </a:solidFill>
              </a:rPr>
              <a:t>&lt;BODY BGCOLOR = #DCDCDC BACKGROUND = “yabloko.gif” BGPROPERTIES = “fixed”&gt;</a:t>
            </a:r>
            <a:endParaRPr lang="ru-RU" sz="3200" dirty="0" smtClean="0">
              <a:solidFill>
                <a:srgbClr val="FF0000"/>
              </a:solidFill>
            </a:endParaRPr>
          </a:p>
          <a:p>
            <a:r>
              <a:rPr lang="en-US" sz="3200" dirty="0" smtClean="0"/>
              <a:t>…</a:t>
            </a:r>
            <a:endParaRPr lang="ru-RU" sz="3200" dirty="0" smtClean="0"/>
          </a:p>
          <a:p>
            <a:r>
              <a:rPr lang="en-US" sz="3200" dirty="0" smtClean="0"/>
              <a:t>&lt;/BODY&gt;</a:t>
            </a:r>
            <a:endParaRPr lang="ru-RU" sz="3200" dirty="0" smtClean="0"/>
          </a:p>
          <a:p>
            <a:r>
              <a:rPr lang="en-US" sz="3200" dirty="0" smtClean="0"/>
              <a:t>&lt;/HTML&gt;</a:t>
            </a:r>
            <a:endParaRPr lang="ru-RU" sz="3200" dirty="0" smtClean="0"/>
          </a:p>
          <a:p>
            <a:pPr algn="just"/>
            <a:endParaRPr lang="ru-RU"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71600" y="343386"/>
            <a:ext cx="8172400" cy="5447597"/>
          </a:xfrm>
          <a:prstGeom prst="rect">
            <a:avLst/>
          </a:prstGeom>
          <a:noFill/>
          <a:ln w="9525">
            <a:noFill/>
            <a:miter lim="800000"/>
            <a:headEnd/>
            <a:tailEnd/>
          </a:ln>
          <a:effectLst/>
        </p:spPr>
        <p:txBody>
          <a:bodyPr vert="horz" wrap="square" lIns="91440" tIns="76176" rIns="91440" bIns="76176" numCol="1" anchor="ctr" anchorCtr="0" compatLnSpc="1">
            <a:prstTxWarp prst="textNoShape">
              <a:avLst/>
            </a:prstTxWarp>
            <a:spAutoFit/>
          </a:bodyPr>
          <a:lstStyle/>
          <a:p>
            <a:pPr marL="0" marR="0" lvl="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cs typeface="Times New Roman" pitchFamily="18" charset="0"/>
              </a:rPr>
              <a:t>Абзац. Разрыв строки</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Обособленный абзац текста в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HTML</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-документе нужно заключать в контейнер &lt;</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&gt;…&lt;/</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 В этом случае абзацы разделяются небольшим промежутком. Если же нужно начать какой-либо текст с новой строки (тем самым создавая новый абзац без отступа от предыдущего), необходимо использовать в требуемом месте разрыва строки одиночный тег &lt;</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BR</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a:t>
            </a:r>
          </a:p>
          <a:p>
            <a:pPr lvl="0" indent="180975" algn="just" eaLnBrk="0" fontAlgn="base" hangingPunct="0">
              <a:spcBef>
                <a:spcPct val="0"/>
              </a:spcBef>
              <a:spcAft>
                <a:spcPct val="0"/>
              </a:spcAft>
            </a:pPr>
            <a:r>
              <a:rPr lang="ru-RU" sz="2800" dirty="0" smtClean="0"/>
              <a:t>Выравнивание абзацев задается с помощью атрибута </a:t>
            </a:r>
            <a:r>
              <a:rPr lang="en-US" sz="2800" dirty="0" smtClean="0"/>
              <a:t>ALIGN</a:t>
            </a:r>
            <a:r>
              <a:rPr lang="ru-RU" sz="2800" dirty="0" smtClean="0"/>
              <a:t>, записываемого в составе открывающего тега абзаца &lt;</a:t>
            </a:r>
            <a:r>
              <a:rPr lang="en-US" sz="2800" dirty="0" smtClean="0"/>
              <a:t>P</a:t>
            </a:r>
            <a:r>
              <a:rPr lang="ru-RU" sz="2800" dirty="0" smtClean="0"/>
              <a:t>&gt;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043608" y="548680"/>
          <a:ext cx="8100392" cy="6073155"/>
        </p:xfrm>
        <a:graphic>
          <a:graphicData uri="http://schemas.openxmlformats.org/drawingml/2006/table">
            <a:tbl>
              <a:tblPr/>
              <a:tblGrid>
                <a:gridCol w="3816424"/>
                <a:gridCol w="4283968"/>
              </a:tblGrid>
              <a:tr h="365593">
                <a:tc>
                  <a:txBody>
                    <a:bodyPr/>
                    <a:lstStyle/>
                    <a:p>
                      <a:pPr algn="ctr">
                        <a:spcAft>
                          <a:spcPts val="0"/>
                        </a:spcAft>
                      </a:pPr>
                      <a:r>
                        <a:rPr lang="ru-RU" sz="2000" b="1" dirty="0">
                          <a:latin typeface="Times New Roman"/>
                          <a:ea typeface="Times New Roman"/>
                          <a:cs typeface="Times New Roman"/>
                        </a:rPr>
                        <a:t>Тег </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a:latin typeface="Times New Roman"/>
                          <a:ea typeface="Times New Roman"/>
                          <a:cs typeface="Times New Roman"/>
                        </a:rPr>
                        <a:t>Описание </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187">
                <a:tc>
                  <a:txBody>
                    <a:bodyPr/>
                    <a:lstStyle/>
                    <a:p>
                      <a:pPr algn="ctr">
                        <a:spcAft>
                          <a:spcPts val="0"/>
                        </a:spcAft>
                      </a:pPr>
                      <a:r>
                        <a:rPr lang="en-US" sz="2000" dirty="0">
                          <a:latin typeface="Times New Roman"/>
                          <a:ea typeface="Times New Roman"/>
                          <a:cs typeface="Times New Roman"/>
                        </a:rPr>
                        <a:t>&lt;P&gt;</a:t>
                      </a:r>
                      <a:r>
                        <a:rPr lang="ru-RU" sz="2000" dirty="0">
                          <a:latin typeface="Times New Roman"/>
                          <a:ea typeface="Times New Roman"/>
                          <a:cs typeface="Times New Roman"/>
                        </a:rPr>
                        <a:t>Текст абзаца</a:t>
                      </a:r>
                      <a:r>
                        <a:rPr lang="en-US" sz="2000" dirty="0">
                          <a:latin typeface="Times New Roman"/>
                          <a:ea typeface="Times New Roman"/>
                          <a:cs typeface="Times New Roman"/>
                        </a:rPr>
                        <a:t>&lt;/P&gt;</a:t>
                      </a:r>
                      <a:endParaRPr lang="ru-RU"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Контейнер абзаца. Перед новым абзацем автоматически добавляется небольшой отступ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6779">
                <a:tc>
                  <a:txBody>
                    <a:bodyPr/>
                    <a:lstStyle/>
                    <a:p>
                      <a:pPr algn="ctr">
                        <a:spcAft>
                          <a:spcPts val="0"/>
                        </a:spcAft>
                      </a:pPr>
                      <a:r>
                        <a:rPr lang="en-US" sz="2000" dirty="0">
                          <a:latin typeface="Times New Roman"/>
                          <a:ea typeface="Times New Roman"/>
                          <a:cs typeface="Times New Roman"/>
                        </a:rPr>
                        <a:t>&lt;P ALIGN=LEFT&gt;</a:t>
                      </a:r>
                      <a:r>
                        <a:rPr lang="ru-RU" sz="2000" dirty="0">
                          <a:latin typeface="Times New Roman"/>
                          <a:ea typeface="Times New Roman"/>
                          <a:cs typeface="Times New Roman"/>
                        </a:rPr>
                        <a:t>Текст</a:t>
                      </a:r>
                      <a:r>
                        <a:rPr lang="en-US" sz="2000" dirty="0">
                          <a:latin typeface="Times New Roman"/>
                          <a:ea typeface="Times New Roman"/>
                          <a:cs typeface="Times New Roman"/>
                        </a:rPr>
                        <a:t>&lt;/P&gt;</a:t>
                      </a:r>
                      <a:endParaRPr lang="ru-RU"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Выравнивание абзаца по левому краю (подразумевается по умолчанию, поэтому указывать его в явном виде нет необходимости)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593">
                <a:tc>
                  <a:txBody>
                    <a:bodyPr/>
                    <a:lstStyle/>
                    <a:p>
                      <a:pPr algn="ctr">
                        <a:spcAft>
                          <a:spcPts val="0"/>
                        </a:spcAft>
                      </a:pPr>
                      <a:r>
                        <a:rPr lang="en-US" sz="2000" dirty="0">
                          <a:latin typeface="Times New Roman"/>
                          <a:ea typeface="Times New Roman"/>
                          <a:cs typeface="Times New Roman"/>
                        </a:rPr>
                        <a:t>&lt;P ALIGN=RIGHT&gt;</a:t>
                      </a:r>
                      <a:r>
                        <a:rPr lang="ru-RU" sz="2000" dirty="0">
                          <a:latin typeface="Times New Roman"/>
                          <a:ea typeface="Times New Roman"/>
                          <a:cs typeface="Times New Roman"/>
                        </a:rPr>
                        <a:t>Текст</a:t>
                      </a:r>
                      <a:r>
                        <a:rPr lang="en-US" sz="2000" dirty="0">
                          <a:latin typeface="Times New Roman"/>
                          <a:ea typeface="Times New Roman"/>
                          <a:cs typeface="Times New Roman"/>
                        </a:rPr>
                        <a:t>&lt;/P&gt;</a:t>
                      </a:r>
                      <a:endParaRPr lang="ru-RU"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Выравнивание абзаца по правому краю</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593">
                <a:tc>
                  <a:txBody>
                    <a:bodyPr/>
                    <a:lstStyle/>
                    <a:p>
                      <a:pPr algn="ctr">
                        <a:spcAft>
                          <a:spcPts val="0"/>
                        </a:spcAft>
                      </a:pPr>
                      <a:r>
                        <a:rPr lang="en-US" sz="2000" dirty="0">
                          <a:latin typeface="Times New Roman"/>
                          <a:ea typeface="Times New Roman"/>
                          <a:cs typeface="Times New Roman"/>
                        </a:rPr>
                        <a:t>&lt;P ALIGN=CENTER&gt;</a:t>
                      </a:r>
                      <a:r>
                        <a:rPr lang="ru-RU" sz="2000" dirty="0">
                          <a:latin typeface="Times New Roman"/>
                          <a:ea typeface="Times New Roman"/>
                          <a:cs typeface="Times New Roman"/>
                        </a:rPr>
                        <a:t>Текст</a:t>
                      </a:r>
                      <a:r>
                        <a:rPr lang="en-US" sz="2000" dirty="0">
                          <a:latin typeface="Times New Roman"/>
                          <a:ea typeface="Times New Roman"/>
                          <a:cs typeface="Times New Roman"/>
                        </a:rPr>
                        <a:t>&lt;/P&gt;</a:t>
                      </a:r>
                      <a:endParaRPr lang="ru-RU"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Выравнивание абзаца по центру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593">
                <a:tc>
                  <a:txBody>
                    <a:bodyPr/>
                    <a:lstStyle/>
                    <a:p>
                      <a:pPr algn="ctr">
                        <a:spcAft>
                          <a:spcPts val="0"/>
                        </a:spcAft>
                      </a:pPr>
                      <a:r>
                        <a:rPr lang="en-US" sz="2000" dirty="0">
                          <a:latin typeface="Times New Roman"/>
                          <a:ea typeface="Times New Roman"/>
                          <a:cs typeface="Times New Roman"/>
                        </a:rPr>
                        <a:t>&lt;P ALIGN=JUSTIFY&gt;</a:t>
                      </a:r>
                      <a:r>
                        <a:rPr lang="ru-RU" sz="2000" dirty="0">
                          <a:latin typeface="Times New Roman"/>
                          <a:ea typeface="Times New Roman"/>
                          <a:cs typeface="Times New Roman"/>
                        </a:rPr>
                        <a:t>Текст</a:t>
                      </a:r>
                      <a:r>
                        <a:rPr lang="en-US" sz="2000" dirty="0">
                          <a:latin typeface="Times New Roman"/>
                          <a:ea typeface="Times New Roman"/>
                          <a:cs typeface="Times New Roman"/>
                        </a:rPr>
                        <a:t>&lt;/P&gt;</a:t>
                      </a:r>
                      <a:endParaRPr lang="ru-RU"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Выравнивание абзаца по ширине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187">
                <a:tc>
                  <a:txBody>
                    <a:bodyPr/>
                    <a:lstStyle/>
                    <a:p>
                      <a:pPr algn="ctr">
                        <a:spcAft>
                          <a:spcPts val="0"/>
                        </a:spcAft>
                      </a:pPr>
                      <a:r>
                        <a:rPr lang="ru-RU" sz="2000" dirty="0">
                          <a:latin typeface="Times New Roman"/>
                          <a:ea typeface="Times New Roman"/>
                          <a:cs typeface="Times New Roman"/>
                        </a:rPr>
                        <a:t>Текст 1&lt;BR&gt; Текст2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Тег разрыва строки (принудительного перехода на новую строку)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2577">
                <a:tc>
                  <a:txBody>
                    <a:bodyPr/>
                    <a:lstStyle/>
                    <a:p>
                      <a:pPr algn="ctr">
                        <a:spcAft>
                          <a:spcPts val="0"/>
                        </a:spcAft>
                      </a:pPr>
                      <a:r>
                        <a:rPr lang="ru-RU" sz="2000" dirty="0">
                          <a:latin typeface="Times New Roman"/>
                          <a:ea typeface="Times New Roman"/>
                          <a:cs typeface="Times New Roman"/>
                        </a:rPr>
                        <a:t>&lt;NOBR&gt;Текст&lt;/NOBR&gt;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Запрет разрывов и переносов слов. Текст, заключенный в этот контейнер, будет выведен в одну строку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6779">
                <a:tc>
                  <a:txBody>
                    <a:bodyPr/>
                    <a:lstStyle/>
                    <a:p>
                      <a:pPr algn="ctr">
                        <a:spcAft>
                          <a:spcPts val="0"/>
                        </a:spcAft>
                      </a:pPr>
                      <a:r>
                        <a:rPr lang="ru-RU" sz="2000" dirty="0">
                          <a:latin typeface="Times New Roman"/>
                          <a:ea typeface="Times New Roman"/>
                          <a:cs typeface="Times New Roman"/>
                        </a:rPr>
                        <a:t>Текст 1&lt;WBR&gt;Текст 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cs typeface="Times New Roman"/>
                        </a:rPr>
                        <a:t>Разрешает браузеру делать перенос строки в указанном месте, даже если используется контейнер &lt;</a:t>
                      </a:r>
                      <a:r>
                        <a:rPr lang="en-US" sz="1800" dirty="0">
                          <a:latin typeface="Times New Roman"/>
                          <a:ea typeface="Times New Roman"/>
                          <a:cs typeface="Times New Roman"/>
                        </a:rPr>
                        <a:t>NOBR</a:t>
                      </a:r>
                      <a:r>
                        <a:rPr lang="ru-RU" sz="1800" dirty="0">
                          <a:latin typeface="Times New Roman"/>
                          <a:ea typeface="Times New Roman"/>
                          <a:cs typeface="Times New Roman"/>
                        </a:rPr>
                        <a:t>&gt;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29" name="Rectangle 1"/>
          <p:cNvSpPr>
            <a:spLocks noChangeArrowheads="1"/>
          </p:cNvSpPr>
          <p:nvPr/>
        </p:nvSpPr>
        <p:spPr bwMode="auto">
          <a:xfrm>
            <a:off x="1043608" y="0"/>
            <a:ext cx="8100392" cy="69249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cs typeface="Times New Roman" pitchFamily="18" charset="0"/>
              </a:rPr>
              <a:t>Теги форматирования абзацев</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971600" y="0"/>
            <a:ext cx="81724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0" eaLnBrk="1" fontAlgn="base" latinLnBrk="0" hangingPunct="1">
              <a:lnSpc>
                <a:spcPct val="100000"/>
              </a:lnSpc>
              <a:spcBef>
                <a:spcPct val="0"/>
              </a:spcBef>
              <a:spcAft>
                <a:spcPct val="0"/>
              </a:spcAft>
              <a:buClrTx/>
              <a:buSzTx/>
              <a:buFontTx/>
              <a:buNone/>
              <a:tabLst/>
            </a:pPr>
            <a:r>
              <a:rPr kumimoji="0" lang="ru-RU" sz="27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Задание шрифта (контейнер &lt;</a:t>
            </a:r>
            <a:r>
              <a:rPr kumimoji="0" lang="en-US" sz="27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FONT</a:t>
            </a:r>
            <a:r>
              <a:rPr kumimoji="0" lang="ru-RU" sz="27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&gt;…&lt;/</a:t>
            </a:r>
            <a:r>
              <a:rPr kumimoji="0" lang="en-US" sz="27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FONT</a:t>
            </a:r>
            <a:r>
              <a:rPr kumimoji="0" lang="ru-RU" sz="27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a:t>
            </a:r>
            <a:endParaRPr kumimoji="0" lang="ru-RU" sz="2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 помощью контейнера &lt;</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FONT</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&gt;…&lt;/</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FONT</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 можно менять такие параметры шрифта, как гарнитура, размер и цвет. Для этого используются, соответственно, атрибуты </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FACE</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SIZE </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COLOR</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Атрибуты </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FACE</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служит для задания гарнитуры </a:t>
            </a:r>
            <a:r>
              <a:rPr kumimoji="0" lang="ru-RU" sz="27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шрифта текста. </a:t>
            </a:r>
            <a:r>
              <a:rPr kumimoji="0" lang="ru-RU"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Названий гарнитур шрифтов можно указать несколько (через запятую) ,тогда если не будет найден первый указанный шрифт, то используется следующий по списку. Если название шрифта состоит из нескольких слоев, то его нужно заключать в кавычки, например:</a:t>
            </a:r>
          </a:p>
          <a:p>
            <a:pPr indent="180975" algn="just" eaLnBrk="0" fontAlgn="base" hangingPunct="0">
              <a:spcBef>
                <a:spcPct val="0"/>
              </a:spcBef>
              <a:spcAft>
                <a:spcPct val="0"/>
              </a:spcAft>
            </a:pPr>
            <a:r>
              <a:rPr lang="en-US" sz="2700" b="1" dirty="0" smtClean="0">
                <a:latin typeface="Times New Roman" pitchFamily="18" charset="0"/>
                <a:ea typeface="Times New Roman" pitchFamily="18" charset="0"/>
                <a:cs typeface="Times New Roman" pitchFamily="18" charset="0"/>
              </a:rPr>
              <a:t>&lt;FONT FACE = “Monotype </a:t>
            </a:r>
            <a:r>
              <a:rPr lang="en-US" sz="2700" b="1" dirty="0" err="1" smtClean="0">
                <a:latin typeface="Times New Roman" pitchFamily="18" charset="0"/>
                <a:ea typeface="Times New Roman" pitchFamily="18" charset="0"/>
                <a:cs typeface="Times New Roman" pitchFamily="18" charset="0"/>
              </a:rPr>
              <a:t>Corsiva</a:t>
            </a:r>
            <a:r>
              <a:rPr lang="en-US" sz="2700" b="1" dirty="0" smtClean="0">
                <a:latin typeface="Times New Roman" pitchFamily="18" charset="0"/>
                <a:ea typeface="Times New Roman" pitchFamily="18" charset="0"/>
                <a:cs typeface="Times New Roman" pitchFamily="18" charset="0"/>
              </a:rPr>
              <a:t>”&gt;</a:t>
            </a:r>
            <a:r>
              <a:rPr lang="ru-RU" sz="2700" b="1" dirty="0" smtClean="0">
                <a:latin typeface="Times New Roman" pitchFamily="18" charset="0"/>
                <a:ea typeface="Times New Roman" pitchFamily="18" charset="0"/>
                <a:cs typeface="Times New Roman" pitchFamily="18" charset="0"/>
              </a:rPr>
              <a:t>Текст</a:t>
            </a:r>
            <a:r>
              <a:rPr lang="en-US" sz="2700" b="1" dirty="0" smtClean="0">
                <a:latin typeface="Times New Roman" pitchFamily="18" charset="0"/>
                <a:ea typeface="Times New Roman" pitchFamily="18" charset="0"/>
                <a:cs typeface="Times New Roman" pitchFamily="18" charset="0"/>
              </a:rPr>
              <a:t>&lt;/FONT&gt; </a:t>
            </a:r>
            <a:endParaRPr lang="ru-RU" sz="2700" b="1" dirty="0" smtClean="0">
              <a:latin typeface="Times New Roman" pitchFamily="18" charset="0"/>
              <a:ea typeface="Times New Roman" pitchFamily="18" charset="0"/>
              <a:cs typeface="Times New Roman" pitchFamily="18" charset="0"/>
            </a:endParaRPr>
          </a:p>
          <a:p>
            <a:pPr indent="180975" algn="just" eaLnBrk="0" fontAlgn="base" hangingPunct="0">
              <a:spcBef>
                <a:spcPct val="0"/>
              </a:spcBef>
              <a:spcAft>
                <a:spcPct val="0"/>
              </a:spcAft>
            </a:pPr>
            <a:r>
              <a:rPr lang="en-US" sz="2700" dirty="0" smtClean="0">
                <a:solidFill>
                  <a:srgbClr val="FF0000"/>
                </a:solidFill>
              </a:rPr>
              <a:t>&lt;FONT FACE=Arial, Helvetica, sans-serif&gt;</a:t>
            </a:r>
            <a:r>
              <a:rPr lang="ru-RU" sz="2700" dirty="0" smtClean="0">
                <a:solidFill>
                  <a:srgbClr val="FF0000"/>
                </a:solidFill>
              </a:rPr>
              <a:t>Текст будет написан шрифтом</a:t>
            </a:r>
            <a:r>
              <a:rPr lang="en-US" sz="2700" dirty="0" smtClean="0">
                <a:solidFill>
                  <a:srgbClr val="FF0000"/>
                </a:solidFill>
              </a:rPr>
              <a:t> Arial </a:t>
            </a:r>
            <a:r>
              <a:rPr lang="ru-RU" sz="2700" dirty="0" smtClean="0">
                <a:solidFill>
                  <a:srgbClr val="FF0000"/>
                </a:solidFill>
              </a:rPr>
              <a:t>или</a:t>
            </a:r>
            <a:r>
              <a:rPr lang="en-US" sz="2700" dirty="0" smtClean="0">
                <a:solidFill>
                  <a:srgbClr val="FF0000"/>
                </a:solidFill>
              </a:rPr>
              <a:t> Helvetica &lt;/FONT&gt; </a:t>
            </a:r>
            <a:endParaRPr kumimoji="0" lang="ru-RU" sz="27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971600" y="0"/>
            <a:ext cx="81724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Параметр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задает размер шрифта в условных единицах (от 1 до 7). Размер шрифта можно указывать как абсолютный величиной (например,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так и относительной (например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Средний размер называется базовым и равен 3; при задании относительной величины размер шрифта определяется относительно базового.</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Пример.</a:t>
            </a:r>
            <a:endParaRPr kumimoji="0" lang="ru-RU"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Задание размера шрифта в виде абсолютной величины:</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=1&gt; Шрифт размера 1&lt;/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=2&gt; Шрифт размера 2&lt;/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=3&gt; Шрифт размера 3&lt;/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=4&gt; Шрифт размера 4&lt;/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=5&gt; Шрифт размера 5&lt;/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=6&gt; Шрифт размера 6&lt;/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 SIZE</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=7&gt; Шрифт размера 7&lt;/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971600" y="469746"/>
            <a:ext cx="795811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Атрибут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COLOR</a:t>
            </a: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определяет цвет текста, который можно задавать с помощью названий цветов или в шестнадцатеричном формате.</a:t>
            </a:r>
          </a:p>
          <a:p>
            <a:r>
              <a:rPr lang="ru-RU" sz="2400" dirty="0" smtClean="0"/>
              <a:t>Пример :</a:t>
            </a:r>
          </a:p>
          <a:p>
            <a:r>
              <a:rPr lang="ru-RU" sz="2400" dirty="0" smtClean="0">
                <a:solidFill>
                  <a:srgbClr val="FF0000"/>
                </a:solidFill>
              </a:rPr>
              <a:t>&lt;FONT SIZE=6 </a:t>
            </a:r>
            <a:r>
              <a:rPr lang="ru-RU" sz="2400" dirty="0" err="1" smtClean="0">
                <a:solidFill>
                  <a:srgbClr val="FF0000"/>
                </a:solidFill>
              </a:rPr>
              <a:t>COLOR=red</a:t>
            </a:r>
            <a:r>
              <a:rPr lang="ru-RU" sz="2400" dirty="0" smtClean="0">
                <a:solidFill>
                  <a:srgbClr val="FF0000"/>
                </a:solidFill>
              </a:rPr>
              <a:t> </a:t>
            </a:r>
            <a:r>
              <a:rPr lang="ru-RU" sz="2400" dirty="0" err="1" smtClean="0">
                <a:solidFill>
                  <a:srgbClr val="FF0000"/>
                </a:solidFill>
              </a:rPr>
              <a:t>FACE=Verdana</a:t>
            </a:r>
            <a:r>
              <a:rPr lang="ru-RU" sz="2400" dirty="0" smtClean="0">
                <a:solidFill>
                  <a:srgbClr val="FF0000"/>
                </a:solidFill>
              </a:rPr>
              <a:t>&gt;П&lt;/FONT&gt;&lt;FONT </a:t>
            </a:r>
            <a:r>
              <a:rPr lang="ru-RU" sz="2400" dirty="0" err="1" smtClean="0">
                <a:solidFill>
                  <a:srgbClr val="FF0000"/>
                </a:solidFill>
              </a:rPr>
              <a:t>COLOR=blue</a:t>
            </a:r>
            <a:r>
              <a:rPr lang="ru-RU" sz="2400" dirty="0" smtClean="0">
                <a:solidFill>
                  <a:srgbClr val="FF0000"/>
                </a:solidFill>
              </a:rPr>
              <a:t>&gt; </a:t>
            </a:r>
          </a:p>
          <a:p>
            <a:pPr algn="just"/>
            <a:r>
              <a:rPr lang="ru-RU" sz="2400" dirty="0" smtClean="0"/>
              <a:t>первая буква этого предложения написана шрифтом </a:t>
            </a:r>
            <a:r>
              <a:rPr lang="ru-RU" sz="2400" dirty="0" err="1" smtClean="0"/>
              <a:t>Verdana</a:t>
            </a:r>
            <a:r>
              <a:rPr lang="ru-RU" sz="2400" dirty="0" smtClean="0"/>
              <a:t> с размером 6 пунктов, красного цвета, а сам текст – синего цвета&lt;/FONT&gt;</a:t>
            </a:r>
          </a:p>
          <a:p>
            <a:pPr marL="0" marR="0" lvl="0" indent="180975" algn="just"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rmAutofit fontScale="90000"/>
          </a:bodyPr>
          <a:lstStyle/>
          <a:p>
            <a:pPr algn="ctr"/>
            <a:r>
              <a:rPr lang="ru-RU" b="1" dirty="0" smtClean="0"/>
              <a:t>Что такое </a:t>
            </a:r>
            <a:r>
              <a:rPr lang="en-US" b="1" dirty="0" smtClean="0"/>
              <a:t>HTML</a:t>
            </a:r>
            <a:endParaRPr lang="ru-RU" dirty="0"/>
          </a:p>
        </p:txBody>
      </p:sp>
      <p:sp>
        <p:nvSpPr>
          <p:cNvPr id="3" name="Содержимое 2"/>
          <p:cNvSpPr>
            <a:spLocks noGrp="1"/>
          </p:cNvSpPr>
          <p:nvPr>
            <p:ph idx="1"/>
          </p:nvPr>
        </p:nvSpPr>
        <p:spPr>
          <a:xfrm>
            <a:off x="971600" y="548680"/>
            <a:ext cx="8172400" cy="6309320"/>
          </a:xfrm>
        </p:spPr>
        <p:txBody>
          <a:bodyPr>
            <a:normAutofit fontScale="77500" lnSpcReduction="20000"/>
          </a:bodyPr>
          <a:lstStyle/>
          <a:p>
            <a:pPr marL="0" indent="324000" algn="just">
              <a:buNone/>
            </a:pPr>
            <a:r>
              <a:rPr lang="ru-RU" dirty="0" smtClean="0"/>
              <a:t>В основном </a:t>
            </a:r>
            <a:r>
              <a:rPr lang="en-US" dirty="0" smtClean="0"/>
              <a:t>HTML</a:t>
            </a:r>
            <a:r>
              <a:rPr lang="ru-RU" dirty="0" smtClean="0"/>
              <a:t>-документ является простым текстовым файлом, который содержит текст и текстовые же </a:t>
            </a:r>
            <a:r>
              <a:rPr lang="en-US" dirty="0" smtClean="0"/>
              <a:t>HTML</a:t>
            </a:r>
            <a:r>
              <a:rPr lang="ru-RU" dirty="0" smtClean="0"/>
              <a:t>-теги. </a:t>
            </a:r>
          </a:p>
          <a:p>
            <a:pPr marL="0" indent="324000" algn="just">
              <a:buNone/>
            </a:pPr>
            <a:r>
              <a:rPr lang="ru-RU" dirty="0" smtClean="0"/>
              <a:t>Когда </a:t>
            </a:r>
            <a:r>
              <a:rPr lang="en-US" dirty="0" smtClean="0"/>
              <a:t>web</a:t>
            </a:r>
            <a:r>
              <a:rPr lang="ru-RU" dirty="0" smtClean="0"/>
              <a:t>-страница открывается в браузере, он просматривает </a:t>
            </a:r>
            <a:r>
              <a:rPr lang="en-US" dirty="0" smtClean="0"/>
              <a:t>HTML</a:t>
            </a:r>
            <a:r>
              <a:rPr lang="ru-RU" dirty="0" smtClean="0"/>
              <a:t>-код, находит в нём специальные команды, называемые тегами, и использует их для вставки изображений, изменения вида текста, создания ссылок на другие страницы и др.</a:t>
            </a:r>
          </a:p>
          <a:p>
            <a:pPr marL="0" indent="324000" algn="just">
              <a:buNone/>
            </a:pPr>
            <a:r>
              <a:rPr lang="ru-RU" dirty="0" smtClean="0"/>
              <a:t>Для обозначения тегов используется «уголковые скобки» из знаков «больше» («&lt;») и «меньше» («&gt;»). </a:t>
            </a:r>
          </a:p>
          <a:p>
            <a:pPr marL="0" indent="324000" algn="just">
              <a:buNone/>
            </a:pPr>
            <a:r>
              <a:rPr lang="ru-RU" dirty="0" smtClean="0"/>
              <a:t>Теги бывают </a:t>
            </a:r>
            <a:r>
              <a:rPr lang="ru-RU" dirty="0" smtClean="0">
                <a:solidFill>
                  <a:srgbClr val="FF0000"/>
                </a:solidFill>
              </a:rPr>
              <a:t>парные (контейнеры), </a:t>
            </a:r>
            <a:r>
              <a:rPr lang="ru-RU" dirty="0" smtClean="0"/>
              <a:t>которые обрамляют некоторый фрагмент текста, и </a:t>
            </a:r>
            <a:r>
              <a:rPr lang="ru-RU" dirty="0" smtClean="0">
                <a:solidFill>
                  <a:srgbClr val="FF0000"/>
                </a:solidFill>
              </a:rPr>
              <a:t>одиночные</a:t>
            </a:r>
            <a:r>
              <a:rPr lang="ru-RU" dirty="0" smtClean="0"/>
              <a:t>. Контейнер всегда требует наличия закрывающего тега, перед записью которого в угловых скобках ставится косая черта (например, открывающему тегу &lt;</a:t>
            </a:r>
            <a:r>
              <a:rPr lang="en-US" dirty="0" smtClean="0"/>
              <a:t>B</a:t>
            </a:r>
            <a:r>
              <a:rPr lang="ru-RU" dirty="0" smtClean="0"/>
              <a:t>&gt; соответствует закрывающий тег &lt;/</a:t>
            </a:r>
            <a:r>
              <a:rPr lang="en-US" dirty="0" smtClean="0"/>
              <a:t>B</a:t>
            </a:r>
            <a:r>
              <a:rPr lang="ru-RU" dirty="0" smtClean="0"/>
              <a:t>&gt;). Теги нечувствительны к регистру клавиш, поэтому, например, запись &lt;</a:t>
            </a:r>
            <a:r>
              <a:rPr lang="en-US" dirty="0" smtClean="0"/>
              <a:t>B</a:t>
            </a:r>
            <a:r>
              <a:rPr lang="ru-RU" dirty="0" smtClean="0"/>
              <a:t>&gt; эквивалента &lt;</a:t>
            </a:r>
            <a:r>
              <a:rPr lang="en-US" dirty="0" smtClean="0"/>
              <a:t>b</a:t>
            </a:r>
            <a:r>
              <a:rPr lang="ru-RU" dirty="0" smtClean="0"/>
              <a:t>&gt;.</a:t>
            </a:r>
          </a:p>
          <a:p>
            <a:pPr marL="0" indent="324000" algn="just">
              <a:buNone/>
            </a:pP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71600" y="285728"/>
            <a:ext cx="81724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Контейнеры увеличения (&lt;BIG&gt;…&lt;/BIG&gt;) и уменьшения (&lt;SMALL&gt;…&lt;/SMALL&gt;) размера шрифта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8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 </a:t>
            </a:r>
            <a:r>
              <a:rPr kumimoji="0" lang="ru-RU"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контейнере &lt;</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&gt;…&lt;/</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a:t>
            </a:r>
            <a:r>
              <a:rPr kumimoji="0" lang="ru-RU"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&gt; можно использовать специальные контейнеры увеличения и уменьшения размера шрифта. Контейнеры &lt;BIG&gt;…&lt;/BIG&gt; и &lt;SMALL&gt;…&lt;/SMALL&gt; могут быть многократно вложенными друг в друга, чтобы увеличить или уменьшить текст до нужных размеров.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Примеры</a:t>
            </a:r>
            <a:r>
              <a:rPr kumimoji="0" lang="en-US"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kumimoji="0" lang="ru-RU"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&lt;BIG&gt;&lt;BIG&gt;</a:t>
            </a:r>
            <a:r>
              <a:rPr kumimoji="0" lang="ru-RU"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Текст</a:t>
            </a:r>
            <a:r>
              <a:rPr kumimoji="0" lang="en-US"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&lt;/BIG&gt;&lt;/BIG&gt;</a:t>
            </a:r>
            <a:endParaRPr kumimoji="0" lang="ru-RU"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&lt;SMALL&gt;&lt;SMALL&gt;</a:t>
            </a:r>
            <a:r>
              <a:rPr kumimoji="0" lang="ru-RU"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Текст</a:t>
            </a:r>
            <a:r>
              <a:rPr kumimoji="0" lang="en-US"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&lt;/SMALL&gt;&lt;/SMALL&gt;</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0"/>
            <a:ext cx="8172400" cy="2000548"/>
          </a:xfrm>
          <a:prstGeom prst="rect">
            <a:avLst/>
          </a:prstGeom>
        </p:spPr>
        <p:txBody>
          <a:bodyPr wrap="square">
            <a:spAutoFit/>
          </a:bodyPr>
          <a:lstStyle/>
          <a:p>
            <a:pPr algn="ctr"/>
            <a:r>
              <a:rPr lang="ru-RU" sz="2400" b="1" dirty="0" smtClean="0"/>
              <a:t>Контейнеры для шрифтового выделения </a:t>
            </a:r>
          </a:p>
          <a:p>
            <a:pPr indent="468000" algn="just"/>
            <a:r>
              <a:rPr lang="ru-RU" dirty="0" smtClean="0"/>
              <a:t>Кроме распространенных в </a:t>
            </a:r>
            <a:r>
              <a:rPr lang="en-US" dirty="0" smtClean="0"/>
              <a:t>HTML</a:t>
            </a:r>
            <a:r>
              <a:rPr lang="ru-RU" dirty="0" smtClean="0"/>
              <a:t> существуют также специальные контейнеры, предназначенные для шрифтового выделения: изменения начертания фрагмента текста на курсивное, полужирное и другие, преобразование его в верхние либо нижние индексы и др.</a:t>
            </a:r>
          </a:p>
          <a:p>
            <a:pPr lvl="0" algn="ctr"/>
            <a:r>
              <a:rPr lang="ru-RU" sz="2400" b="1" dirty="0" smtClean="0">
                <a:latin typeface="Times New Roman" pitchFamily="18" charset="0"/>
                <a:cs typeface="Times New Roman" pitchFamily="18" charset="0"/>
              </a:rPr>
              <a:t>Теги шрифтового выделения</a:t>
            </a:r>
            <a:r>
              <a:rPr lang="ru-RU" dirty="0" smtClean="0"/>
              <a:t> </a:t>
            </a:r>
            <a:endParaRPr lang="ru-RU" dirty="0"/>
          </a:p>
        </p:txBody>
      </p:sp>
      <p:graphicFrame>
        <p:nvGraphicFramePr>
          <p:cNvPr id="3" name="Таблица 2"/>
          <p:cNvGraphicFramePr>
            <a:graphicFrameLocks noGrp="1"/>
          </p:cNvGraphicFramePr>
          <p:nvPr/>
        </p:nvGraphicFramePr>
        <p:xfrm>
          <a:off x="971599" y="1832252"/>
          <a:ext cx="7920880" cy="4888935"/>
        </p:xfrm>
        <a:graphic>
          <a:graphicData uri="http://schemas.openxmlformats.org/drawingml/2006/table">
            <a:tbl>
              <a:tblPr/>
              <a:tblGrid>
                <a:gridCol w="3489592"/>
                <a:gridCol w="2608852"/>
                <a:gridCol w="1822436"/>
              </a:tblGrid>
              <a:tr h="441615">
                <a:tc>
                  <a:txBody>
                    <a:bodyPr/>
                    <a:lstStyle/>
                    <a:p>
                      <a:pPr algn="ctr">
                        <a:spcAft>
                          <a:spcPts val="0"/>
                        </a:spcAft>
                      </a:pPr>
                      <a:r>
                        <a:rPr lang="ru-RU" sz="2000" b="1" dirty="0">
                          <a:latin typeface="Calibri"/>
                          <a:ea typeface="Times New Roman"/>
                          <a:cs typeface="Times New Roman"/>
                        </a:rPr>
                        <a:t>Тег </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a:latin typeface="Times New Roman"/>
                          <a:ea typeface="Times New Roman"/>
                          <a:cs typeface="Times New Roman"/>
                        </a:rPr>
                        <a:t>Описание </a:t>
                      </a:r>
                      <a:endParaRPr lang="ru-RU" sz="2000">
                        <a:latin typeface="Times New Roman"/>
                        <a:ea typeface="Times New Roman"/>
                        <a:cs typeface="Times New Roman"/>
                      </a:endParaRP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a:latin typeface="Times New Roman"/>
                          <a:ea typeface="Times New Roman"/>
                          <a:cs typeface="Times New Roman"/>
                        </a:rPr>
                        <a:t>Пример </a:t>
                      </a:r>
                      <a:endParaRPr lang="ru-RU" sz="2000" dirty="0">
                        <a:latin typeface="Times New Roman"/>
                        <a:ea typeface="Times New Roman"/>
                        <a:cs typeface="Times New Roman"/>
                      </a:endParaRP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en-US" sz="2000" dirty="0">
                          <a:latin typeface="Times New Roman"/>
                          <a:ea typeface="Times New Roman"/>
                          <a:cs typeface="Times New Roman"/>
                        </a:rPr>
                        <a:t>&lt;B&gt;</a:t>
                      </a:r>
                      <a:r>
                        <a:rPr lang="ru-RU" sz="2000" dirty="0">
                          <a:latin typeface="Times New Roman"/>
                          <a:ea typeface="Times New Roman"/>
                          <a:cs typeface="Times New Roman"/>
                        </a:rPr>
                        <a:t>Текст</a:t>
                      </a:r>
                      <a:r>
                        <a:rPr lang="en-US" sz="2000" dirty="0">
                          <a:latin typeface="Times New Roman"/>
                          <a:ea typeface="Times New Roman"/>
                          <a:cs typeface="Times New Roman"/>
                        </a:rPr>
                        <a:t>&lt;/B&gt;</a:t>
                      </a:r>
                      <a:endParaRPr lang="ru-RU" sz="2000" dirty="0">
                        <a:latin typeface="Times New Roman"/>
                        <a:ea typeface="Times New Roman"/>
                        <a:cs typeface="Times New Roman"/>
                      </a:endParaRP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Полужирный текст</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a:latin typeface="Calibri"/>
                          <a:ea typeface="Times New Roman"/>
                          <a:cs typeface="Times New Roman"/>
                        </a:rPr>
                        <a:t>Текст</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a:latin typeface="Times New Roman"/>
                          <a:ea typeface="Times New Roman"/>
                          <a:cs typeface="Times New Roman"/>
                        </a:rPr>
                        <a:t>&lt;I&gt;Текст&lt;/I&gt;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Курсивный текст</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i="1" dirty="0">
                          <a:latin typeface="Calibri"/>
                          <a:ea typeface="Times New Roman"/>
                          <a:cs typeface="Times New Roman"/>
                        </a:rPr>
                        <a:t>Текст </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a:latin typeface="Times New Roman"/>
                          <a:ea typeface="Times New Roman"/>
                          <a:cs typeface="Times New Roman"/>
                        </a:rPr>
                        <a:t>&lt;U&gt;Текст&lt;/U&gt;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Подчеркнутый текст</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u="sng" dirty="0">
                          <a:latin typeface="Calibri"/>
                          <a:ea typeface="Times New Roman"/>
                          <a:cs typeface="Times New Roman"/>
                        </a:rPr>
                        <a:t>Текст </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err="1">
                          <a:latin typeface="Times New Roman"/>
                          <a:ea typeface="Times New Roman"/>
                          <a:cs typeface="Times New Roman"/>
                        </a:rPr>
                        <a:t>E=mc</a:t>
                      </a:r>
                      <a:r>
                        <a:rPr lang="ru-RU" sz="2000" dirty="0">
                          <a:latin typeface="Times New Roman"/>
                          <a:ea typeface="Times New Roman"/>
                          <a:cs typeface="Times New Roman"/>
                        </a:rPr>
                        <a:t>&lt;SUP&gt;2&lt;/SUP&gt;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Верхний индекс</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latin typeface="Times New Roman"/>
                          <a:ea typeface="Times New Roman"/>
                          <a:cs typeface="Times New Roman"/>
                        </a:rPr>
                        <a:t>E=mc</a:t>
                      </a:r>
                      <a:r>
                        <a:rPr lang="en-US" sz="2000" baseline="30000" dirty="0">
                          <a:latin typeface="Times New Roman"/>
                          <a:ea typeface="Times New Roman"/>
                          <a:cs typeface="Times New Roman"/>
                        </a:rPr>
                        <a:t>2</a:t>
                      </a:r>
                      <a:endParaRPr lang="ru-RU" sz="2000" dirty="0">
                        <a:latin typeface="Times New Roman"/>
                        <a:ea typeface="Times New Roman"/>
                        <a:cs typeface="Times New Roman"/>
                      </a:endParaRP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a:latin typeface="Times New Roman"/>
                          <a:ea typeface="Times New Roman"/>
                          <a:cs typeface="Times New Roman"/>
                        </a:rPr>
                        <a:t>H&lt;SUB&gt;2&lt;/SUB&gt;О</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Нижний индекс</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a:latin typeface="Times New Roman"/>
                          <a:ea typeface="Times New Roman"/>
                          <a:cs typeface="Times New Roman"/>
                        </a:rPr>
                        <a:t>H</a:t>
                      </a:r>
                      <a:r>
                        <a:rPr lang="ru-RU" sz="2000" baseline="-25000" dirty="0">
                          <a:latin typeface="Times New Roman"/>
                          <a:ea typeface="Times New Roman"/>
                          <a:cs typeface="Times New Roman"/>
                        </a:rPr>
                        <a:t>2</a:t>
                      </a:r>
                      <a:r>
                        <a:rPr lang="ru-RU" sz="2000" dirty="0">
                          <a:latin typeface="Times New Roman"/>
                          <a:ea typeface="Times New Roman"/>
                          <a:cs typeface="Times New Roman"/>
                        </a:rPr>
                        <a:t>O</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a:latin typeface="Times New Roman"/>
                          <a:ea typeface="Times New Roman"/>
                          <a:cs typeface="Times New Roman"/>
                        </a:rPr>
                        <a:t>&lt;STRIKE&gt;Текст&lt;/STRIKE&gt;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Зачеркнутый текст</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strike="sngStrike" dirty="0">
                          <a:latin typeface="Times New Roman"/>
                          <a:ea typeface="Times New Roman"/>
                          <a:cs typeface="Times New Roman"/>
                        </a:rPr>
                        <a:t>Текст </a:t>
                      </a:r>
                      <a:endParaRPr lang="ru-RU" sz="2000" dirty="0">
                        <a:latin typeface="Times New Roman"/>
                        <a:ea typeface="Times New Roman"/>
                        <a:cs typeface="Times New Roman"/>
                      </a:endParaRP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5683">
                <a:tc>
                  <a:txBody>
                    <a:bodyPr/>
                    <a:lstStyle/>
                    <a:p>
                      <a:pPr algn="just">
                        <a:spcAft>
                          <a:spcPts val="0"/>
                        </a:spcAft>
                      </a:pPr>
                      <a:r>
                        <a:rPr lang="ru-RU" sz="2000" dirty="0">
                          <a:latin typeface="Times New Roman"/>
                          <a:ea typeface="Times New Roman"/>
                          <a:cs typeface="Times New Roman"/>
                        </a:rPr>
                        <a:t>&lt;PRE&gt;Текст&lt;/PRE&gt;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Текст пишется как есть, включая все пробелы</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a:latin typeface="Times New Roman"/>
                          <a:ea typeface="Times New Roman"/>
                          <a:cs typeface="Times New Roman"/>
                        </a:rPr>
                        <a:t>Текст </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a:latin typeface="Times New Roman"/>
                          <a:ea typeface="Times New Roman"/>
                          <a:cs typeface="Times New Roman"/>
                        </a:rPr>
                        <a:t>&lt;EM&gt;Текст&lt;/EM&gt;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Курсивный текст</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i="1" dirty="0">
                          <a:latin typeface="Calibri"/>
                          <a:ea typeface="Times New Roman"/>
                          <a:cs typeface="Times New Roman"/>
                        </a:rPr>
                        <a:t>Текст </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15">
                <a:tc>
                  <a:txBody>
                    <a:bodyPr/>
                    <a:lstStyle/>
                    <a:p>
                      <a:pPr algn="just">
                        <a:spcAft>
                          <a:spcPts val="0"/>
                        </a:spcAft>
                      </a:pPr>
                      <a:r>
                        <a:rPr lang="ru-RU" sz="2000" dirty="0">
                          <a:latin typeface="Times New Roman"/>
                          <a:ea typeface="Times New Roman"/>
                          <a:cs typeface="Times New Roman"/>
                        </a:rPr>
                        <a:t>&lt;STRONG&gt;Текст &lt;/STRONG&gt;</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u-RU" sz="2000" dirty="0">
                          <a:latin typeface="Times New Roman"/>
                          <a:ea typeface="Times New Roman"/>
                          <a:cs typeface="Times New Roman"/>
                        </a:rPr>
                        <a:t>Полужирный текст</a:t>
                      </a:r>
                    </a:p>
                  </a:txBody>
                  <a:tcPr marL="68112" marR="68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a:latin typeface="Calibri"/>
                          <a:ea typeface="Times New Roman"/>
                          <a:cs typeface="Times New Roman"/>
                        </a:rPr>
                        <a:t>Текст </a:t>
                      </a:r>
                    </a:p>
                  </a:txBody>
                  <a:tcPr marL="68112" marR="68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404664"/>
          </a:xfrm>
        </p:spPr>
        <p:txBody>
          <a:bodyPr>
            <a:normAutofit fontScale="90000"/>
          </a:bodyPr>
          <a:lstStyle/>
          <a:p>
            <a:pPr algn="ctr"/>
            <a:r>
              <a:rPr lang="ru-RU" b="1" dirty="0" smtClean="0"/>
              <a:t>Списки</a:t>
            </a:r>
            <a:endParaRPr lang="ru-RU" dirty="0"/>
          </a:p>
        </p:txBody>
      </p:sp>
      <p:sp>
        <p:nvSpPr>
          <p:cNvPr id="3" name="TextBox 2"/>
          <p:cNvSpPr txBox="1"/>
          <p:nvPr/>
        </p:nvSpPr>
        <p:spPr>
          <a:xfrm>
            <a:off x="1043608" y="476672"/>
            <a:ext cx="8100392" cy="6186309"/>
          </a:xfrm>
          <a:prstGeom prst="rect">
            <a:avLst/>
          </a:prstGeom>
          <a:noFill/>
        </p:spPr>
        <p:txBody>
          <a:bodyPr wrap="square" rtlCol="0">
            <a:spAutoFit/>
          </a:bodyPr>
          <a:lstStyle/>
          <a:p>
            <a:pPr indent="324000" algn="just"/>
            <a:r>
              <a:rPr lang="ru-RU" dirty="0" smtClean="0">
                <a:latin typeface="Times New Roman" pitchFamily="18" charset="0"/>
                <a:cs typeface="Times New Roman" pitchFamily="18" charset="0"/>
              </a:rPr>
              <a:t>Списки в </a:t>
            </a:r>
            <a:r>
              <a:rPr lang="en-US" dirty="0" smtClean="0">
                <a:latin typeface="Times New Roman" pitchFamily="18" charset="0"/>
                <a:cs typeface="Times New Roman" pitchFamily="18" charset="0"/>
              </a:rPr>
              <a:t>HTML</a:t>
            </a:r>
            <a:r>
              <a:rPr lang="ru-RU" dirty="0" smtClean="0">
                <a:latin typeface="Times New Roman" pitchFamily="18" charset="0"/>
                <a:cs typeface="Times New Roman" pitchFamily="18" charset="0"/>
              </a:rPr>
              <a:t>, аналогично их реализации в текстовых редакторах (например, в </a:t>
            </a:r>
            <a:r>
              <a:rPr lang="en-US" dirty="0" smtClean="0">
                <a:latin typeface="Times New Roman" pitchFamily="18" charset="0"/>
                <a:cs typeface="Times New Roman" pitchFamily="18" charset="0"/>
              </a:rPr>
              <a:t>Microsoft Word</a:t>
            </a:r>
            <a:r>
              <a:rPr lang="ru-RU" dirty="0" smtClean="0">
                <a:latin typeface="Times New Roman" pitchFamily="18" charset="0"/>
                <a:cs typeface="Times New Roman" pitchFamily="18" charset="0"/>
              </a:rPr>
              <a:t>), бывают нумерованными и маркированными. Кроме того, комбинируя эти два типа, можно создавать вложенные многоуровневые списки.</a:t>
            </a:r>
          </a:p>
          <a:p>
            <a:pPr algn="ctr"/>
            <a:r>
              <a:rPr lang="ru-RU" b="1" dirty="0" smtClean="0">
                <a:latin typeface="Times New Roman" pitchFamily="18" charset="0"/>
                <a:cs typeface="Times New Roman" pitchFamily="18" charset="0"/>
              </a:rPr>
              <a:t>Нумерованные списки (теги &lt;</a:t>
            </a:r>
            <a:r>
              <a:rPr lang="en-US" b="1" dirty="0" smtClean="0">
                <a:latin typeface="Times New Roman" pitchFamily="18" charset="0"/>
                <a:cs typeface="Times New Roman" pitchFamily="18" charset="0"/>
              </a:rPr>
              <a:t>OL</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LI</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OL</a:t>
            </a:r>
            <a:r>
              <a:rPr lang="ru-RU" b="1" dirty="0" smtClean="0">
                <a:latin typeface="Times New Roman" pitchFamily="18" charset="0"/>
                <a:cs typeface="Times New Roman" pitchFamily="18" charset="0"/>
              </a:rPr>
              <a:t>&gt;)</a:t>
            </a:r>
            <a:r>
              <a:rPr lang="en-US"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indent="324000" algn="just"/>
            <a:r>
              <a:rPr lang="ru-RU" dirty="0" smtClean="0">
                <a:latin typeface="Times New Roman" pitchFamily="18" charset="0"/>
                <a:cs typeface="Times New Roman" pitchFamily="18" charset="0"/>
              </a:rPr>
              <a:t>Нумерованный список представляет собой набор элементов (абзацев) с порядковыми номерами и формируется с помощью контейнера </a:t>
            </a: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OL</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OL</a:t>
            </a:r>
            <a:r>
              <a:rPr lang="ru-RU" b="1" dirty="0" smtClean="0">
                <a:latin typeface="Times New Roman" pitchFamily="18" charset="0"/>
                <a:cs typeface="Times New Roman" pitchFamily="18" charset="0"/>
              </a:rPr>
              <a:t>&gt;</a:t>
            </a:r>
            <a:r>
              <a:rPr lang="ru-RU" dirty="0" smtClean="0">
                <a:latin typeface="Times New Roman" pitchFamily="18" charset="0"/>
                <a:cs typeface="Times New Roman" pitchFamily="18" charset="0"/>
              </a:rPr>
              <a:t>, а каждый элемент списка начинается с одиночного тега </a:t>
            </a: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LI</a:t>
            </a:r>
            <a:r>
              <a:rPr lang="ru-RU" b="1" dirty="0" smtClean="0">
                <a:latin typeface="Times New Roman" pitchFamily="18" charset="0"/>
                <a:cs typeface="Times New Roman" pitchFamily="18" charset="0"/>
              </a:rPr>
              <a:t>&gt;. </a:t>
            </a:r>
            <a:r>
              <a:rPr lang="ru-RU" dirty="0" smtClean="0">
                <a:latin typeface="Times New Roman" pitchFamily="18" charset="0"/>
                <a:cs typeface="Times New Roman" pitchFamily="18" charset="0"/>
              </a:rPr>
              <a:t>Вид и тип нумерации при этом зависят от параметров тега &lt;</a:t>
            </a:r>
            <a:r>
              <a:rPr lang="en-US" dirty="0" smtClean="0">
                <a:latin typeface="Times New Roman" pitchFamily="18" charset="0"/>
                <a:cs typeface="Times New Roman" pitchFamily="18" charset="0"/>
              </a:rPr>
              <a:t>OL</a:t>
            </a:r>
            <a:r>
              <a:rPr lang="ru-RU" dirty="0" smtClean="0">
                <a:latin typeface="Times New Roman" pitchFamily="18" charset="0"/>
                <a:cs typeface="Times New Roman" pitchFamily="18" charset="0"/>
              </a:rPr>
              <a:t>&gt;: возможна нумерация арабскими цифрами, прописными и строчными латинскими буквами, а также прописными и строчными римскими цифрами. Соответствующие параметры тега </a:t>
            </a: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OL</a:t>
            </a:r>
            <a:r>
              <a:rPr lang="ru-RU" b="1" dirty="0" smtClean="0">
                <a:latin typeface="Times New Roman" pitchFamily="18" charset="0"/>
                <a:cs typeface="Times New Roman" pitchFamily="18" charset="0"/>
              </a:rPr>
              <a:t>&gt;</a:t>
            </a:r>
            <a:r>
              <a:rPr lang="ru-RU" dirty="0" smtClean="0">
                <a:latin typeface="Times New Roman" pitchFamily="18" charset="0"/>
                <a:cs typeface="Times New Roman" pitchFamily="18" charset="0"/>
              </a:rPr>
              <a:t> и результаты их применения показаны в таблице 1 на следующем слайде</a:t>
            </a:r>
          </a:p>
          <a:p>
            <a:pPr algn="ctr"/>
            <a:r>
              <a:rPr lang="ru-RU" b="1" dirty="0" smtClean="0">
                <a:latin typeface="Times New Roman" pitchFamily="18" charset="0"/>
                <a:cs typeface="Times New Roman" pitchFamily="18" charset="0"/>
              </a:rPr>
              <a:t>Маркированные списки (теги &lt;</a:t>
            </a:r>
            <a:r>
              <a:rPr lang="en-US" b="1" dirty="0" smtClean="0">
                <a:latin typeface="Times New Roman" pitchFamily="18" charset="0"/>
                <a:cs typeface="Times New Roman" pitchFamily="18" charset="0"/>
              </a:rPr>
              <a:t>UL</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LI</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UL</a:t>
            </a:r>
            <a:r>
              <a:rPr lang="ru-RU" b="1" dirty="0" smtClean="0">
                <a:latin typeface="Times New Roman" pitchFamily="18" charset="0"/>
                <a:cs typeface="Times New Roman" pitchFamily="18" charset="0"/>
              </a:rPr>
              <a:t>&gt;)</a:t>
            </a:r>
            <a:endParaRPr lang="ru-RU" dirty="0" smtClean="0">
              <a:latin typeface="Times New Roman" pitchFamily="18" charset="0"/>
              <a:cs typeface="Times New Roman" pitchFamily="18" charset="0"/>
            </a:endParaRPr>
          </a:p>
          <a:p>
            <a:pPr indent="324000" algn="just"/>
            <a:r>
              <a:rPr lang="ru-RU" dirty="0" smtClean="0">
                <a:latin typeface="Times New Roman" pitchFamily="18" charset="0"/>
                <a:cs typeface="Times New Roman" pitchFamily="18" charset="0"/>
              </a:rPr>
              <a:t>Маркированный список представляет собой набор элементов (абзацев), предваряемых тем или иным специально выбранными символом – </a:t>
            </a:r>
            <a:r>
              <a:rPr lang="ru-RU" i="1" dirty="0" smtClean="0">
                <a:latin typeface="Times New Roman" pitchFamily="18" charset="0"/>
                <a:cs typeface="Times New Roman" pitchFamily="18" charset="0"/>
              </a:rPr>
              <a:t>маркером</a:t>
            </a:r>
            <a:r>
              <a:rPr lang="ru-RU" dirty="0" smtClean="0">
                <a:latin typeface="Times New Roman" pitchFamily="18" charset="0"/>
                <a:cs typeface="Times New Roman" pitchFamily="18" charset="0"/>
              </a:rPr>
              <a:t>. Такой список создается при помощи контейнера </a:t>
            </a: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UL</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UL</a:t>
            </a:r>
            <a:r>
              <a:rPr lang="ru-RU" b="1" dirty="0" smtClean="0">
                <a:latin typeface="Times New Roman" pitchFamily="18" charset="0"/>
                <a:cs typeface="Times New Roman" pitchFamily="18" charset="0"/>
              </a:rPr>
              <a:t>&gt;,</a:t>
            </a:r>
            <a:r>
              <a:rPr lang="ru-RU" dirty="0" smtClean="0">
                <a:latin typeface="Times New Roman" pitchFamily="18" charset="0"/>
                <a:cs typeface="Times New Roman" pitchFamily="18" charset="0"/>
              </a:rPr>
              <a:t> а каждый его элемент, так же как и в нумерованном списке, предваряется одиночными тегом </a:t>
            </a: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LI</a:t>
            </a:r>
            <a:r>
              <a:rPr lang="ru-RU" b="1" dirty="0" smtClean="0">
                <a:latin typeface="Times New Roman" pitchFamily="18" charset="0"/>
                <a:cs typeface="Times New Roman" pitchFamily="18" charset="0"/>
              </a:rPr>
              <a:t>&gt;. </a:t>
            </a:r>
            <a:r>
              <a:rPr lang="ru-RU" dirty="0" smtClean="0">
                <a:latin typeface="Times New Roman" pitchFamily="18" charset="0"/>
                <a:cs typeface="Times New Roman" pitchFamily="18" charset="0"/>
              </a:rPr>
              <a:t>Маркеры в списках, реализуемых в </a:t>
            </a:r>
            <a:r>
              <a:rPr lang="en-US" dirty="0" smtClean="0">
                <a:latin typeface="Times New Roman" pitchFamily="18" charset="0"/>
                <a:cs typeface="Times New Roman" pitchFamily="18" charset="0"/>
              </a:rPr>
              <a:t>HTML</a:t>
            </a:r>
            <a:r>
              <a:rPr lang="ru-RU" dirty="0" smtClean="0">
                <a:latin typeface="Times New Roman" pitchFamily="18" charset="0"/>
                <a:cs typeface="Times New Roman" pitchFamily="18" charset="0"/>
              </a:rPr>
              <a:t>, могут иметь один из трех возможных видов: круг (по умолчанию), окружность и квадрат. Для выбора типа маркера используется параметр </a:t>
            </a:r>
            <a:r>
              <a:rPr lang="en-US" b="1" dirty="0" smtClean="0">
                <a:latin typeface="Times New Roman" pitchFamily="18" charset="0"/>
                <a:cs typeface="Times New Roman" pitchFamily="18" charset="0"/>
              </a:rPr>
              <a:t>TYPE </a:t>
            </a:r>
            <a:r>
              <a:rPr lang="ru-RU" dirty="0" smtClean="0">
                <a:latin typeface="Times New Roman" pitchFamily="18" charset="0"/>
                <a:cs typeface="Times New Roman" pitchFamily="18" charset="0"/>
              </a:rPr>
              <a:t>тега </a:t>
            </a: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UL</a:t>
            </a:r>
            <a:r>
              <a:rPr lang="ru-RU" b="1" dirty="0" smtClean="0">
                <a:latin typeface="Times New Roman" pitchFamily="18" charset="0"/>
                <a:cs typeface="Times New Roman" pitchFamily="18" charset="0"/>
              </a:rPr>
              <a:t>&gt;.</a:t>
            </a:r>
            <a:r>
              <a:rPr lang="ru-RU" dirty="0" smtClean="0">
                <a:latin typeface="Times New Roman" pitchFamily="18" charset="0"/>
                <a:cs typeface="Times New Roman" pitchFamily="18" charset="0"/>
              </a:rPr>
              <a:t> Примеры списков, получаемых при различных значениях параметра </a:t>
            </a:r>
            <a:r>
              <a:rPr lang="en-US" b="1" dirty="0" smtClean="0">
                <a:latin typeface="Times New Roman" pitchFamily="18" charset="0"/>
                <a:cs typeface="Times New Roman" pitchFamily="18" charset="0"/>
              </a:rPr>
              <a:t>TYPE</a:t>
            </a:r>
            <a:r>
              <a:rPr lang="ru-RU" dirty="0" smtClean="0">
                <a:latin typeface="Times New Roman" pitchFamily="18" charset="0"/>
                <a:cs typeface="Times New Roman" pitchFamily="18" charset="0"/>
              </a:rPr>
              <a:t>, показаны в   таблице2.</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71600" y="0"/>
            <a:ext cx="8172400" cy="548680"/>
          </a:xfrm>
        </p:spPr>
        <p:txBody>
          <a:bodyPr>
            <a:noAutofit/>
          </a:bodyPr>
          <a:lstStyle/>
          <a:p>
            <a:pPr algn="ctr"/>
            <a:r>
              <a:rPr lang="ru-RU" sz="2000" b="1" dirty="0" smtClean="0"/>
              <a:t>Параметры тега &lt;</a:t>
            </a:r>
            <a:r>
              <a:rPr lang="en-US" sz="2000" b="1" dirty="0" smtClean="0"/>
              <a:t>OL</a:t>
            </a:r>
            <a:r>
              <a:rPr lang="ru-RU" sz="2000" b="1" dirty="0" smtClean="0"/>
              <a:t>&gt; для нумерованного списка. Таблица 1</a:t>
            </a:r>
            <a:endParaRPr lang="ru-RU" sz="2000" dirty="0"/>
          </a:p>
        </p:txBody>
      </p:sp>
      <p:graphicFrame>
        <p:nvGraphicFramePr>
          <p:cNvPr id="6" name="Таблица 5"/>
          <p:cNvGraphicFramePr>
            <a:graphicFrameLocks noGrp="1"/>
          </p:cNvGraphicFramePr>
          <p:nvPr/>
        </p:nvGraphicFramePr>
        <p:xfrm>
          <a:off x="1043609" y="476672"/>
          <a:ext cx="8100391" cy="5730240"/>
        </p:xfrm>
        <a:graphic>
          <a:graphicData uri="http://schemas.openxmlformats.org/drawingml/2006/table">
            <a:tbl>
              <a:tblPr/>
              <a:tblGrid>
                <a:gridCol w="1774702"/>
                <a:gridCol w="6325689"/>
              </a:tblGrid>
              <a:tr h="151937">
                <a:tc>
                  <a:txBody>
                    <a:bodyPr/>
                    <a:lstStyle/>
                    <a:p>
                      <a:pPr algn="ctr">
                        <a:spcAft>
                          <a:spcPts val="0"/>
                        </a:spcAft>
                      </a:pPr>
                      <a:r>
                        <a:rPr lang="ru-RU" sz="1600" b="1" dirty="0">
                          <a:latin typeface="Times New Roman"/>
                          <a:ea typeface="Times New Roman"/>
                        </a:rPr>
                        <a:t>Параметр</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a:latin typeface="Times New Roman"/>
                          <a:ea typeface="Times New Roman"/>
                        </a:rPr>
                        <a:t>Пример</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9682">
                <a:tc>
                  <a:txBody>
                    <a:bodyPr/>
                    <a:lstStyle/>
                    <a:p>
                      <a:pPr algn="just">
                        <a:spcAft>
                          <a:spcPts val="0"/>
                        </a:spcAft>
                      </a:pPr>
                      <a:r>
                        <a:rPr lang="ru-RU" sz="1800" dirty="0">
                          <a:latin typeface="Times New Roman"/>
                          <a:ea typeface="Times New Roman"/>
                        </a:rPr>
                        <a:t>&lt;</a:t>
                      </a:r>
                      <a:r>
                        <a:rPr lang="en-US" sz="1800" dirty="0">
                          <a:latin typeface="Times New Roman"/>
                          <a:ea typeface="Times New Roman"/>
                        </a:rPr>
                        <a:t>OL</a:t>
                      </a:r>
                      <a:r>
                        <a:rPr lang="ru-RU" sz="1800" dirty="0">
                          <a:latin typeface="Times New Roman"/>
                          <a:ea typeface="Times New Roman"/>
                        </a:rPr>
                        <a:t>&gt;</a:t>
                      </a: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en-US" sz="1800" dirty="0">
                          <a:latin typeface="Times New Roman"/>
                          <a:ea typeface="Times New Roman"/>
                        </a:rPr>
                        <a:t>&lt;LI&gt;</a:t>
                      </a:r>
                      <a:r>
                        <a:rPr lang="ru-RU" sz="1800" dirty="0">
                          <a:latin typeface="Times New Roman"/>
                          <a:ea typeface="Times New Roman"/>
                        </a:rPr>
                        <a:t>текст</a:t>
                      </a:r>
                      <a:r>
                        <a:rPr lang="en-US" sz="1800" dirty="0">
                          <a:latin typeface="Times New Roman"/>
                          <a:ea typeface="Times New Roman"/>
                        </a:rPr>
                        <a:t>&lt;/LI&gt;</a:t>
                      </a:r>
                      <a:endParaRPr lang="ru-RU" sz="1800" dirty="0">
                        <a:latin typeface="Times New Roman"/>
                        <a:ea typeface="Times New Roman"/>
                      </a:endParaRPr>
                    </a:p>
                    <a:p>
                      <a:pPr algn="just">
                        <a:spcAft>
                          <a:spcPts val="0"/>
                        </a:spcAft>
                      </a:pPr>
                      <a:r>
                        <a:rPr lang="en-US" sz="1800" dirty="0">
                          <a:latin typeface="Times New Roman"/>
                          <a:ea typeface="Times New Roman"/>
                        </a:rPr>
                        <a:t>&lt;/OL&gt;</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rPr>
                        <a:t>Нумерованный список с параметрами, подразумеваемыми по умолчанию?</a:t>
                      </a:r>
                    </a:p>
                    <a:p>
                      <a:pPr marL="450215" algn="just">
                        <a:spcAft>
                          <a:spcPts val="0"/>
                        </a:spcAft>
                      </a:pPr>
                      <a:r>
                        <a:rPr lang="ru-RU" sz="1800" b="1" dirty="0">
                          <a:latin typeface="Times New Roman"/>
                          <a:ea typeface="Times New Roman"/>
                        </a:rPr>
                        <a:t>1.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2.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3. текст</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9682">
                <a:tc>
                  <a:txBody>
                    <a:bodyPr/>
                    <a:lstStyle/>
                    <a:p>
                      <a:pPr algn="just">
                        <a:spcAft>
                          <a:spcPts val="0"/>
                        </a:spcAft>
                      </a:pPr>
                      <a:r>
                        <a:rPr lang="ru-RU" sz="1800">
                          <a:latin typeface="Times New Roman"/>
                          <a:ea typeface="Times New Roman"/>
                        </a:rPr>
                        <a:t>&lt;</a:t>
                      </a:r>
                      <a:r>
                        <a:rPr lang="en-US" sz="1800">
                          <a:latin typeface="Times New Roman"/>
                          <a:ea typeface="Times New Roman"/>
                        </a:rPr>
                        <a:t>OL TYPE</a:t>
                      </a:r>
                      <a:r>
                        <a:rPr lang="ru-RU" sz="1800">
                          <a:latin typeface="Times New Roman"/>
                          <a:ea typeface="Times New Roman"/>
                        </a:rPr>
                        <a:t>=1&gt;</a:t>
                      </a:r>
                    </a:p>
                    <a:p>
                      <a:pPr algn="just">
                        <a:spcAft>
                          <a:spcPts val="0"/>
                        </a:spcAft>
                      </a:pPr>
                      <a:r>
                        <a:rPr lang="ru-RU" sz="1800">
                          <a:latin typeface="Times New Roman"/>
                          <a:ea typeface="Times New Roman"/>
                        </a:rPr>
                        <a:t>&lt;</a:t>
                      </a:r>
                      <a:r>
                        <a:rPr lang="en-US" sz="1800">
                          <a:latin typeface="Times New Roman"/>
                          <a:ea typeface="Times New Roman"/>
                        </a:rPr>
                        <a:t>LI</a:t>
                      </a:r>
                      <a:r>
                        <a:rPr lang="ru-RU" sz="1800">
                          <a:latin typeface="Times New Roman"/>
                          <a:ea typeface="Times New Roman"/>
                        </a:rPr>
                        <a:t>&gt;текст&lt;/</a:t>
                      </a:r>
                      <a:r>
                        <a:rPr lang="en-US" sz="1800">
                          <a:latin typeface="Times New Roman"/>
                          <a:ea typeface="Times New Roman"/>
                        </a:rPr>
                        <a:t>LI</a:t>
                      </a:r>
                      <a:r>
                        <a:rPr lang="ru-RU" sz="1800">
                          <a:latin typeface="Times New Roman"/>
                          <a:ea typeface="Times New Roman"/>
                        </a:rPr>
                        <a:t>&gt;</a:t>
                      </a:r>
                    </a:p>
                    <a:p>
                      <a:pPr algn="just">
                        <a:spcAft>
                          <a:spcPts val="0"/>
                        </a:spcAft>
                      </a:pPr>
                      <a:r>
                        <a:rPr lang="ru-RU" sz="1800">
                          <a:latin typeface="Times New Roman"/>
                          <a:ea typeface="Times New Roman"/>
                        </a:rPr>
                        <a:t>&lt;</a:t>
                      </a:r>
                      <a:r>
                        <a:rPr lang="en-US" sz="1800">
                          <a:latin typeface="Times New Roman"/>
                          <a:ea typeface="Times New Roman"/>
                        </a:rPr>
                        <a:t>LI</a:t>
                      </a:r>
                      <a:r>
                        <a:rPr lang="ru-RU" sz="1800">
                          <a:latin typeface="Times New Roman"/>
                          <a:ea typeface="Times New Roman"/>
                        </a:rPr>
                        <a:t>&gt;текст&lt;/</a:t>
                      </a:r>
                      <a:r>
                        <a:rPr lang="en-US" sz="1800">
                          <a:latin typeface="Times New Roman"/>
                          <a:ea typeface="Times New Roman"/>
                        </a:rPr>
                        <a:t>LI</a:t>
                      </a:r>
                      <a:r>
                        <a:rPr lang="ru-RU" sz="1800">
                          <a:latin typeface="Times New Roman"/>
                          <a:ea typeface="Times New Roman"/>
                        </a:rPr>
                        <a:t>&gt;</a:t>
                      </a:r>
                    </a:p>
                    <a:p>
                      <a:pPr algn="just">
                        <a:spcAft>
                          <a:spcPts val="0"/>
                        </a:spcAft>
                      </a:pPr>
                      <a:r>
                        <a:rPr lang="ru-RU" sz="1800">
                          <a:latin typeface="Times New Roman"/>
                          <a:ea typeface="Times New Roman"/>
                        </a:rPr>
                        <a:t>&lt;</a:t>
                      </a:r>
                      <a:r>
                        <a:rPr lang="en-US" sz="1800">
                          <a:latin typeface="Times New Roman"/>
                          <a:ea typeface="Times New Roman"/>
                        </a:rPr>
                        <a:t>LI</a:t>
                      </a:r>
                      <a:r>
                        <a:rPr lang="ru-RU" sz="1800">
                          <a:latin typeface="Times New Roman"/>
                          <a:ea typeface="Times New Roman"/>
                        </a:rPr>
                        <a:t>&gt;текст&lt;/</a:t>
                      </a:r>
                      <a:r>
                        <a:rPr lang="en-US" sz="1800">
                          <a:latin typeface="Times New Roman"/>
                          <a:ea typeface="Times New Roman"/>
                        </a:rPr>
                        <a:t>LI</a:t>
                      </a:r>
                      <a:r>
                        <a:rPr lang="ru-RU" sz="1800">
                          <a:latin typeface="Times New Roman"/>
                          <a:ea typeface="Times New Roman"/>
                        </a:rPr>
                        <a:t>&gt;</a:t>
                      </a:r>
                    </a:p>
                    <a:p>
                      <a:pPr algn="just">
                        <a:spcAft>
                          <a:spcPts val="0"/>
                        </a:spcAft>
                      </a:pPr>
                      <a:r>
                        <a:rPr lang="ru-RU" sz="1800">
                          <a:latin typeface="Times New Roman"/>
                          <a:ea typeface="Times New Roman"/>
                        </a:rPr>
                        <a:t>&lt;/</a:t>
                      </a:r>
                      <a:r>
                        <a:rPr lang="en-US" sz="1800">
                          <a:latin typeface="Times New Roman"/>
                          <a:ea typeface="Times New Roman"/>
                        </a:rPr>
                        <a:t>OL</a:t>
                      </a:r>
                      <a:r>
                        <a:rPr lang="ru-RU" sz="1800">
                          <a:latin typeface="Times New Roman"/>
                          <a:ea typeface="Times New Roman"/>
                        </a:rPr>
                        <a:t>&gt;</a:t>
                      </a: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rPr>
                        <a:t>Явное указание нумерации арабскими цифрами:</a:t>
                      </a:r>
                    </a:p>
                    <a:p>
                      <a:pPr marL="450215" algn="just">
                        <a:spcAft>
                          <a:spcPts val="0"/>
                        </a:spcAft>
                      </a:pPr>
                      <a:r>
                        <a:rPr lang="ru-RU" sz="1800" b="1" dirty="0">
                          <a:latin typeface="Times New Roman"/>
                          <a:ea typeface="Times New Roman"/>
                        </a:rPr>
                        <a:t>1.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2.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3. текст</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9682">
                <a:tc>
                  <a:txBody>
                    <a:bodyPr/>
                    <a:lstStyle/>
                    <a:p>
                      <a:pPr algn="just">
                        <a:spcAft>
                          <a:spcPts val="0"/>
                        </a:spcAft>
                      </a:pPr>
                      <a:r>
                        <a:rPr lang="ru-RU" sz="1800" dirty="0">
                          <a:latin typeface="Times New Roman"/>
                          <a:ea typeface="Times New Roman"/>
                        </a:rPr>
                        <a:t>&lt;</a:t>
                      </a:r>
                      <a:r>
                        <a:rPr lang="en-US" sz="1800" dirty="0">
                          <a:latin typeface="Times New Roman"/>
                          <a:ea typeface="Times New Roman"/>
                        </a:rPr>
                        <a:t>OL START</a:t>
                      </a:r>
                      <a:r>
                        <a:rPr lang="ru-RU" sz="1800" dirty="0">
                          <a:latin typeface="Times New Roman"/>
                          <a:ea typeface="Times New Roman"/>
                        </a:rPr>
                        <a:t>=5&gt;</a:t>
                      </a: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ru-RU" sz="1800" dirty="0">
                          <a:latin typeface="Times New Roman"/>
                          <a:ea typeface="Times New Roman"/>
                        </a:rPr>
                        <a:t>&lt;</a:t>
                      </a:r>
                      <a:r>
                        <a:rPr lang="en-US" sz="1800" dirty="0">
                          <a:latin typeface="Times New Roman"/>
                          <a:ea typeface="Times New Roman"/>
                        </a:rPr>
                        <a:t>/OL&gt;</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rPr>
                        <a:t>Нумерация арабскими цифрами, начало нумерации с пяти:</a:t>
                      </a:r>
                    </a:p>
                    <a:p>
                      <a:pPr marL="450215" algn="just">
                        <a:spcAft>
                          <a:spcPts val="0"/>
                        </a:spcAft>
                      </a:pPr>
                      <a:r>
                        <a:rPr lang="ru-RU" sz="1800" b="1" dirty="0">
                          <a:latin typeface="Times New Roman"/>
                          <a:ea typeface="Times New Roman"/>
                        </a:rPr>
                        <a:t>5.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6.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7. текст</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9682">
                <a:tc>
                  <a:txBody>
                    <a:bodyPr/>
                    <a:lstStyle/>
                    <a:p>
                      <a:pPr algn="just">
                        <a:spcAft>
                          <a:spcPts val="0"/>
                        </a:spcAft>
                      </a:pPr>
                      <a:r>
                        <a:rPr lang="en-US" sz="1800" dirty="0">
                          <a:latin typeface="Times New Roman"/>
                          <a:ea typeface="Times New Roman"/>
                        </a:rPr>
                        <a:t>&lt;OL TYPE=A&gt;</a:t>
                      </a:r>
                      <a:endParaRPr lang="ru-RU" sz="1800" dirty="0">
                        <a:latin typeface="Times New Roman"/>
                        <a:ea typeface="Times New Roman"/>
                      </a:endParaRPr>
                    </a:p>
                    <a:p>
                      <a:pPr algn="just">
                        <a:spcAft>
                          <a:spcPts val="0"/>
                        </a:spcAft>
                      </a:pPr>
                      <a:r>
                        <a:rPr lang="en-US" sz="1800" dirty="0">
                          <a:latin typeface="Times New Roman"/>
                          <a:ea typeface="Times New Roman"/>
                        </a:rPr>
                        <a:t>&lt;LI&gt;</a:t>
                      </a:r>
                      <a:r>
                        <a:rPr lang="ru-RU" sz="1800" dirty="0">
                          <a:latin typeface="Times New Roman"/>
                          <a:ea typeface="Times New Roman"/>
                        </a:rPr>
                        <a:t>текст</a:t>
                      </a:r>
                      <a:r>
                        <a:rPr lang="en-US" sz="1800" dirty="0">
                          <a:latin typeface="Times New Roman"/>
                          <a:ea typeface="Times New Roman"/>
                        </a:rPr>
                        <a:t>&lt;/LI&gt;</a:t>
                      </a:r>
                      <a:endParaRPr lang="ru-RU" sz="1800" dirty="0">
                        <a:latin typeface="Times New Roman"/>
                        <a:ea typeface="Times New Roman"/>
                      </a:endParaRP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ru-RU" sz="1800" dirty="0">
                          <a:latin typeface="Times New Roman"/>
                          <a:ea typeface="Times New Roman"/>
                        </a:rPr>
                        <a:t>&lt;</a:t>
                      </a:r>
                      <a:r>
                        <a:rPr lang="en-US" sz="1800" dirty="0">
                          <a:latin typeface="Times New Roman"/>
                          <a:ea typeface="Times New Roman"/>
                        </a:rPr>
                        <a:t>LI</a:t>
                      </a:r>
                      <a:r>
                        <a:rPr lang="ru-RU" sz="1800" dirty="0">
                          <a:latin typeface="Times New Roman"/>
                          <a:ea typeface="Times New Roman"/>
                        </a:rPr>
                        <a:t>&gt;текст&lt;/</a:t>
                      </a:r>
                      <a:r>
                        <a:rPr lang="en-US" sz="1800" dirty="0">
                          <a:latin typeface="Times New Roman"/>
                          <a:ea typeface="Times New Roman"/>
                        </a:rPr>
                        <a:t>LI</a:t>
                      </a:r>
                      <a:r>
                        <a:rPr lang="ru-RU" sz="1800" dirty="0">
                          <a:latin typeface="Times New Roman"/>
                          <a:ea typeface="Times New Roman"/>
                        </a:rPr>
                        <a:t>&gt;</a:t>
                      </a:r>
                    </a:p>
                    <a:p>
                      <a:pPr algn="just">
                        <a:spcAft>
                          <a:spcPts val="0"/>
                        </a:spcAft>
                      </a:pPr>
                      <a:r>
                        <a:rPr lang="en-US" sz="1800" dirty="0">
                          <a:latin typeface="Times New Roman"/>
                          <a:ea typeface="Times New Roman"/>
                        </a:rPr>
                        <a:t>&lt;/OL&gt;</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latin typeface="Times New Roman"/>
                          <a:ea typeface="Times New Roman"/>
                        </a:rPr>
                        <a:t>Нумерация прописными латинскими буквами:</a:t>
                      </a:r>
                    </a:p>
                    <a:p>
                      <a:pPr marL="450215" algn="just">
                        <a:spcAft>
                          <a:spcPts val="0"/>
                        </a:spcAft>
                      </a:pPr>
                      <a:r>
                        <a:rPr lang="ru-RU" sz="1800" b="1" dirty="0">
                          <a:latin typeface="Times New Roman"/>
                          <a:ea typeface="Times New Roman"/>
                        </a:rPr>
                        <a:t>А.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В. текст</a:t>
                      </a:r>
                      <a:endParaRPr lang="ru-RU" sz="1800" dirty="0">
                        <a:latin typeface="Times New Roman"/>
                        <a:ea typeface="Times New Roman"/>
                      </a:endParaRPr>
                    </a:p>
                    <a:p>
                      <a:pPr marL="450215" algn="just">
                        <a:spcAft>
                          <a:spcPts val="0"/>
                        </a:spcAft>
                      </a:pPr>
                      <a:r>
                        <a:rPr lang="ru-RU" sz="1800" b="1" dirty="0">
                          <a:latin typeface="Times New Roman"/>
                          <a:ea typeface="Times New Roman"/>
                        </a:rPr>
                        <a:t>С. текст</a:t>
                      </a:r>
                      <a:endParaRPr lang="ru-RU" sz="18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71600" y="0"/>
            <a:ext cx="8172400" cy="548680"/>
          </a:xfrm>
        </p:spPr>
        <p:txBody>
          <a:bodyPr>
            <a:normAutofit/>
          </a:bodyPr>
          <a:lstStyle/>
          <a:p>
            <a:pPr algn="ctr"/>
            <a:r>
              <a:rPr lang="ru-RU" sz="2000" b="1" dirty="0" smtClean="0"/>
              <a:t>Параметры тега &lt;</a:t>
            </a:r>
            <a:r>
              <a:rPr lang="en-US" sz="2000" b="1" dirty="0" smtClean="0"/>
              <a:t>OL</a:t>
            </a:r>
            <a:r>
              <a:rPr lang="ru-RU" sz="2000" b="1" dirty="0" smtClean="0"/>
              <a:t>&gt; для нумерованного списка. Таблица 1</a:t>
            </a:r>
            <a:endParaRPr lang="ru-RU" sz="2000" dirty="0"/>
          </a:p>
        </p:txBody>
      </p:sp>
      <p:graphicFrame>
        <p:nvGraphicFramePr>
          <p:cNvPr id="6" name="Таблица 5"/>
          <p:cNvGraphicFramePr>
            <a:graphicFrameLocks noGrp="1"/>
          </p:cNvGraphicFramePr>
          <p:nvPr/>
        </p:nvGraphicFramePr>
        <p:xfrm>
          <a:off x="1043609" y="548681"/>
          <a:ext cx="8100391" cy="6120678"/>
        </p:xfrm>
        <a:graphic>
          <a:graphicData uri="http://schemas.openxmlformats.org/drawingml/2006/table">
            <a:tbl>
              <a:tblPr/>
              <a:tblGrid>
                <a:gridCol w="1774702"/>
                <a:gridCol w="6325689"/>
              </a:tblGrid>
              <a:tr h="278212">
                <a:tc>
                  <a:txBody>
                    <a:bodyPr/>
                    <a:lstStyle/>
                    <a:p>
                      <a:pPr algn="ctr">
                        <a:spcAft>
                          <a:spcPts val="0"/>
                        </a:spcAft>
                      </a:pPr>
                      <a:r>
                        <a:rPr lang="ru-RU" sz="1600" b="1" dirty="0">
                          <a:latin typeface="Times New Roman"/>
                          <a:ea typeface="Times New Roman"/>
                        </a:rPr>
                        <a:t>Параметр</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a:latin typeface="Times New Roman"/>
                          <a:ea typeface="Times New Roman"/>
                        </a:rPr>
                        <a:t>Пример</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1063">
                <a:tc>
                  <a:txBody>
                    <a:bodyPr/>
                    <a:lstStyle/>
                    <a:p>
                      <a:pPr algn="just">
                        <a:spcAft>
                          <a:spcPts val="0"/>
                        </a:spcAft>
                      </a:pPr>
                      <a:r>
                        <a:rPr lang="en-US" sz="1600" dirty="0">
                          <a:latin typeface="Times New Roman"/>
                          <a:ea typeface="Times New Roman"/>
                        </a:rPr>
                        <a:t>&lt;OL TYPE=a&gt;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ru-RU" sz="1600" dirty="0">
                          <a:latin typeface="Times New Roman"/>
                          <a:ea typeface="Times New Roman"/>
                        </a:rPr>
                        <a:t>&lt;</a:t>
                      </a:r>
                      <a:r>
                        <a:rPr lang="en-US" sz="1600" dirty="0">
                          <a:latin typeface="Times New Roman"/>
                          <a:ea typeface="Times New Roman"/>
                        </a:rPr>
                        <a:t>LI</a:t>
                      </a:r>
                      <a:r>
                        <a:rPr lang="ru-RU" sz="1600" dirty="0">
                          <a:latin typeface="Times New Roman"/>
                          <a:ea typeface="Times New Roman"/>
                        </a:rPr>
                        <a:t>&gt;текст&lt;/</a:t>
                      </a:r>
                      <a:r>
                        <a:rPr lang="en-US" sz="1600" dirty="0">
                          <a:latin typeface="Times New Roman"/>
                          <a:ea typeface="Times New Roman"/>
                        </a:rPr>
                        <a:t>LI</a:t>
                      </a:r>
                      <a:r>
                        <a:rPr lang="ru-RU" sz="1600" dirty="0">
                          <a:latin typeface="Times New Roman"/>
                          <a:ea typeface="Times New Roman"/>
                        </a:rPr>
                        <a:t>&gt;</a:t>
                      </a:r>
                    </a:p>
                    <a:p>
                      <a:pPr algn="just">
                        <a:spcAft>
                          <a:spcPts val="0"/>
                        </a:spcAft>
                      </a:pPr>
                      <a:r>
                        <a:rPr lang="ru-RU" sz="1600" dirty="0">
                          <a:latin typeface="Times New Roman"/>
                          <a:ea typeface="Times New Roman"/>
                        </a:rPr>
                        <a:t>&lt;</a:t>
                      </a:r>
                      <a:r>
                        <a:rPr lang="en-US" sz="1600" dirty="0">
                          <a:latin typeface="Times New Roman"/>
                          <a:ea typeface="Times New Roman"/>
                        </a:rPr>
                        <a:t>LI</a:t>
                      </a:r>
                      <a:r>
                        <a:rPr lang="ru-RU" sz="1600" dirty="0">
                          <a:latin typeface="Times New Roman"/>
                          <a:ea typeface="Times New Roman"/>
                        </a:rPr>
                        <a:t>&gt;текст&lt;/</a:t>
                      </a:r>
                      <a:r>
                        <a:rPr lang="en-US" sz="1600" dirty="0">
                          <a:latin typeface="Times New Roman"/>
                          <a:ea typeface="Times New Roman"/>
                        </a:rPr>
                        <a:t>LI</a:t>
                      </a:r>
                      <a:r>
                        <a:rPr lang="ru-RU" sz="1600" dirty="0">
                          <a:latin typeface="Times New Roman"/>
                          <a:ea typeface="Times New Roman"/>
                        </a:rPr>
                        <a:t>&gt;</a:t>
                      </a:r>
                    </a:p>
                    <a:p>
                      <a:pPr algn="just">
                        <a:spcAft>
                          <a:spcPts val="0"/>
                        </a:spcAft>
                      </a:pPr>
                      <a:r>
                        <a:rPr lang="en-US" sz="1600" dirty="0">
                          <a:latin typeface="Times New Roman"/>
                          <a:ea typeface="Times New Roman"/>
                        </a:rPr>
                        <a:t>&lt;/OL&gt;</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latin typeface="Times New Roman"/>
                          <a:ea typeface="Times New Roman"/>
                        </a:rPr>
                        <a:t>Нумерация строчными латинскими буквами:</a:t>
                      </a:r>
                    </a:p>
                    <a:p>
                      <a:pPr marL="450215" algn="just">
                        <a:spcAft>
                          <a:spcPts val="0"/>
                        </a:spcAft>
                      </a:pPr>
                      <a:r>
                        <a:rPr lang="en-US" sz="1600" b="1" dirty="0">
                          <a:latin typeface="Times New Roman"/>
                          <a:ea typeface="Times New Roman"/>
                        </a:rPr>
                        <a:t>a</a:t>
                      </a:r>
                      <a:r>
                        <a:rPr lang="ru-RU" sz="1600" b="1" dirty="0">
                          <a:latin typeface="Times New Roman"/>
                          <a:ea typeface="Times New Roman"/>
                        </a:rPr>
                        <a:t>. текст</a:t>
                      </a:r>
                      <a:endParaRPr lang="ru-RU" sz="1600" dirty="0">
                        <a:latin typeface="Times New Roman"/>
                        <a:ea typeface="Times New Roman"/>
                      </a:endParaRPr>
                    </a:p>
                    <a:p>
                      <a:pPr marL="450215" algn="just">
                        <a:spcAft>
                          <a:spcPts val="0"/>
                        </a:spcAft>
                      </a:pPr>
                      <a:r>
                        <a:rPr lang="en-US" sz="1600" b="1" dirty="0">
                          <a:latin typeface="Times New Roman"/>
                          <a:ea typeface="Times New Roman"/>
                        </a:rPr>
                        <a:t>b</a:t>
                      </a:r>
                      <a:r>
                        <a:rPr lang="ru-RU" sz="1600" b="1" dirty="0">
                          <a:latin typeface="Times New Roman"/>
                          <a:ea typeface="Times New Roman"/>
                        </a:rPr>
                        <a:t>. текст</a:t>
                      </a:r>
                      <a:endParaRPr lang="ru-RU" sz="1600" dirty="0">
                        <a:latin typeface="Times New Roman"/>
                        <a:ea typeface="Times New Roman"/>
                      </a:endParaRPr>
                    </a:p>
                    <a:p>
                      <a:pPr marL="450215" algn="just">
                        <a:spcAft>
                          <a:spcPts val="0"/>
                        </a:spcAft>
                      </a:pPr>
                      <a:r>
                        <a:rPr lang="en-US" sz="1600" b="1" dirty="0">
                          <a:latin typeface="Times New Roman"/>
                          <a:ea typeface="Times New Roman"/>
                        </a:rPr>
                        <a:t>c</a:t>
                      </a:r>
                      <a:r>
                        <a:rPr lang="ru-RU" sz="1600" b="1" dirty="0">
                          <a:latin typeface="Times New Roman"/>
                          <a:ea typeface="Times New Roman"/>
                        </a:rPr>
                        <a:t>. текст</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1063">
                <a:tc>
                  <a:txBody>
                    <a:bodyPr/>
                    <a:lstStyle/>
                    <a:p>
                      <a:pPr algn="just">
                        <a:spcAft>
                          <a:spcPts val="0"/>
                        </a:spcAft>
                      </a:pPr>
                      <a:r>
                        <a:rPr lang="en-US" sz="1600" dirty="0">
                          <a:latin typeface="Times New Roman"/>
                          <a:ea typeface="Times New Roman"/>
                        </a:rPr>
                        <a:t>&lt;OL TYPE=I&gt;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ru-RU" sz="1600" dirty="0">
                          <a:latin typeface="Times New Roman"/>
                          <a:ea typeface="Times New Roman"/>
                        </a:rPr>
                        <a:t>&lt;</a:t>
                      </a:r>
                      <a:r>
                        <a:rPr lang="en-US" sz="1600" dirty="0">
                          <a:latin typeface="Times New Roman"/>
                          <a:ea typeface="Times New Roman"/>
                        </a:rPr>
                        <a:t>LI</a:t>
                      </a:r>
                      <a:r>
                        <a:rPr lang="ru-RU" sz="1600" dirty="0">
                          <a:latin typeface="Times New Roman"/>
                          <a:ea typeface="Times New Roman"/>
                        </a:rPr>
                        <a:t>&gt;текст&lt;/</a:t>
                      </a:r>
                      <a:r>
                        <a:rPr lang="en-US" sz="1600" dirty="0">
                          <a:latin typeface="Times New Roman"/>
                          <a:ea typeface="Times New Roman"/>
                        </a:rPr>
                        <a:t>LI</a:t>
                      </a:r>
                      <a:r>
                        <a:rPr lang="ru-RU" sz="1600" dirty="0">
                          <a:latin typeface="Times New Roman"/>
                          <a:ea typeface="Times New Roman"/>
                        </a:rPr>
                        <a:t>&gt;</a:t>
                      </a:r>
                    </a:p>
                    <a:p>
                      <a:pPr algn="just">
                        <a:spcAft>
                          <a:spcPts val="0"/>
                        </a:spcAft>
                      </a:pPr>
                      <a:r>
                        <a:rPr lang="ru-RU" sz="1600" dirty="0">
                          <a:latin typeface="Times New Roman"/>
                          <a:ea typeface="Times New Roman"/>
                        </a:rPr>
                        <a:t>&lt;</a:t>
                      </a:r>
                      <a:r>
                        <a:rPr lang="en-US" sz="1600" dirty="0">
                          <a:latin typeface="Times New Roman"/>
                          <a:ea typeface="Times New Roman"/>
                        </a:rPr>
                        <a:t>LI</a:t>
                      </a:r>
                      <a:r>
                        <a:rPr lang="ru-RU" sz="1600" dirty="0">
                          <a:latin typeface="Times New Roman"/>
                          <a:ea typeface="Times New Roman"/>
                        </a:rPr>
                        <a:t>&gt;текст&lt;/</a:t>
                      </a:r>
                      <a:r>
                        <a:rPr lang="en-US" sz="1600" dirty="0">
                          <a:latin typeface="Times New Roman"/>
                          <a:ea typeface="Times New Roman"/>
                        </a:rPr>
                        <a:t>LI</a:t>
                      </a:r>
                      <a:r>
                        <a:rPr lang="ru-RU" sz="1600" dirty="0">
                          <a:latin typeface="Times New Roman"/>
                          <a:ea typeface="Times New Roman"/>
                        </a:rPr>
                        <a:t>&gt;</a:t>
                      </a:r>
                    </a:p>
                    <a:p>
                      <a:pPr algn="just">
                        <a:spcAft>
                          <a:spcPts val="0"/>
                        </a:spcAft>
                      </a:pPr>
                      <a:r>
                        <a:rPr lang="en-US" sz="1600" dirty="0">
                          <a:latin typeface="Times New Roman"/>
                          <a:ea typeface="Times New Roman"/>
                        </a:rPr>
                        <a:t>&lt;/OL&gt;</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latin typeface="Times New Roman"/>
                          <a:ea typeface="Times New Roman"/>
                        </a:rPr>
                        <a:t>Нумерация обычными (прописными) римскими цифрами:</a:t>
                      </a:r>
                    </a:p>
                    <a:p>
                      <a:pPr marL="450215" algn="just">
                        <a:spcAft>
                          <a:spcPts val="0"/>
                        </a:spcAft>
                      </a:pPr>
                      <a:r>
                        <a:rPr lang="ru-RU" sz="1600" b="1" dirty="0">
                          <a:latin typeface="Times New Roman"/>
                          <a:ea typeface="Times New Roman"/>
                        </a:rPr>
                        <a:t>текст</a:t>
                      </a:r>
                      <a:endParaRPr lang="ru-RU" sz="1600" dirty="0">
                        <a:latin typeface="Times New Roman"/>
                        <a:ea typeface="Times New Roman"/>
                      </a:endParaRPr>
                    </a:p>
                    <a:p>
                      <a:pPr algn="just">
                        <a:spcAft>
                          <a:spcPts val="0"/>
                        </a:spcAft>
                      </a:pPr>
                      <a:r>
                        <a:rPr lang="ru-RU" sz="1600" b="1" dirty="0">
                          <a:latin typeface="Times New Roman"/>
                          <a:ea typeface="Times New Roman"/>
                        </a:rPr>
                        <a:t>            </a:t>
                      </a:r>
                      <a:r>
                        <a:rPr lang="en-US" sz="1600" b="1" dirty="0">
                          <a:latin typeface="Times New Roman"/>
                          <a:ea typeface="Times New Roman"/>
                        </a:rPr>
                        <a:t>II</a:t>
                      </a:r>
                      <a:r>
                        <a:rPr lang="ru-RU" sz="1600" b="1" dirty="0">
                          <a:latin typeface="Times New Roman"/>
                          <a:ea typeface="Times New Roman"/>
                        </a:rPr>
                        <a:t>. текст</a:t>
                      </a:r>
                      <a:endParaRPr lang="ru-RU" sz="1600" dirty="0">
                        <a:latin typeface="Times New Roman"/>
                        <a:ea typeface="Times New Roman"/>
                      </a:endParaRPr>
                    </a:p>
                    <a:p>
                      <a:pPr algn="just">
                        <a:spcAft>
                          <a:spcPts val="0"/>
                        </a:spcAft>
                      </a:pPr>
                      <a:r>
                        <a:rPr lang="ru-RU" sz="1600" b="1" dirty="0">
                          <a:latin typeface="Times New Roman"/>
                          <a:ea typeface="Times New Roman"/>
                        </a:rPr>
                        <a:t>           </a:t>
                      </a:r>
                      <a:r>
                        <a:rPr lang="en-US" sz="1600" b="1" dirty="0">
                          <a:latin typeface="Times New Roman"/>
                          <a:ea typeface="Times New Roman"/>
                        </a:rPr>
                        <a:t>III</a:t>
                      </a:r>
                      <a:r>
                        <a:rPr lang="ru-RU" sz="1600" b="1" dirty="0">
                          <a:latin typeface="Times New Roman"/>
                          <a:ea typeface="Times New Roman"/>
                        </a:rPr>
                        <a:t>. текст</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1063">
                <a:tc>
                  <a:txBody>
                    <a:bodyPr/>
                    <a:lstStyle/>
                    <a:p>
                      <a:pPr algn="just">
                        <a:spcAft>
                          <a:spcPts val="0"/>
                        </a:spcAft>
                      </a:pPr>
                      <a:r>
                        <a:rPr lang="en-US" sz="1600" dirty="0">
                          <a:latin typeface="Times New Roman"/>
                          <a:ea typeface="Times New Roman"/>
                        </a:rPr>
                        <a:t>&lt;OL TYPE=</a:t>
                      </a:r>
                      <a:r>
                        <a:rPr lang="en-US" sz="1600" dirty="0" err="1">
                          <a:latin typeface="Times New Roman"/>
                          <a:ea typeface="Times New Roman"/>
                        </a:rPr>
                        <a:t>i</a:t>
                      </a:r>
                      <a:r>
                        <a:rPr lang="en-US" sz="1600" dirty="0">
                          <a:latin typeface="Times New Roman"/>
                          <a:ea typeface="Times New Roman"/>
                        </a:rPr>
                        <a:t>&gt;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en-US" sz="1600" dirty="0">
                          <a:latin typeface="Times New Roman"/>
                          <a:ea typeface="Times New Roman"/>
                        </a:rPr>
                        <a:t>&lt;/OL&gt;</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latin typeface="Times New Roman"/>
                          <a:ea typeface="Times New Roman"/>
                        </a:rPr>
                        <a:t>Нумерация строчными римскими цифрами:</a:t>
                      </a:r>
                    </a:p>
                    <a:p>
                      <a:pPr marL="450215" algn="just">
                        <a:spcAft>
                          <a:spcPts val="0"/>
                        </a:spcAft>
                      </a:pPr>
                      <a:r>
                        <a:rPr lang="en-US" sz="1600" b="1" dirty="0" err="1">
                          <a:latin typeface="Times New Roman"/>
                          <a:ea typeface="Times New Roman"/>
                        </a:rPr>
                        <a:t>i</a:t>
                      </a:r>
                      <a:r>
                        <a:rPr lang="ru-RU" sz="1600" b="1" dirty="0">
                          <a:latin typeface="Times New Roman"/>
                          <a:ea typeface="Times New Roman"/>
                        </a:rPr>
                        <a:t>. текст</a:t>
                      </a:r>
                      <a:endParaRPr lang="ru-RU" sz="1600" dirty="0">
                        <a:latin typeface="Times New Roman"/>
                        <a:ea typeface="Times New Roman"/>
                      </a:endParaRPr>
                    </a:p>
                    <a:p>
                      <a:pPr algn="just">
                        <a:spcAft>
                          <a:spcPts val="0"/>
                        </a:spcAft>
                      </a:pPr>
                      <a:r>
                        <a:rPr lang="en-US" sz="1600" b="1" dirty="0">
                          <a:latin typeface="Times New Roman"/>
                          <a:ea typeface="Times New Roman"/>
                        </a:rPr>
                        <a:t>             ii</a:t>
                      </a:r>
                      <a:r>
                        <a:rPr lang="ru-RU" sz="1600" b="1" dirty="0">
                          <a:latin typeface="Times New Roman"/>
                          <a:ea typeface="Times New Roman"/>
                        </a:rPr>
                        <a:t>. текст</a:t>
                      </a:r>
                      <a:endParaRPr lang="ru-RU" sz="1600" dirty="0">
                        <a:latin typeface="Times New Roman"/>
                        <a:ea typeface="Times New Roman"/>
                      </a:endParaRPr>
                    </a:p>
                    <a:p>
                      <a:pPr algn="just">
                        <a:spcAft>
                          <a:spcPts val="0"/>
                        </a:spcAft>
                      </a:pPr>
                      <a:r>
                        <a:rPr lang="en-US" sz="1600" b="1" dirty="0">
                          <a:latin typeface="Times New Roman"/>
                          <a:ea typeface="Times New Roman"/>
                        </a:rPr>
                        <a:t>            iii</a:t>
                      </a:r>
                      <a:r>
                        <a:rPr lang="ru-RU" sz="1600" b="1" dirty="0">
                          <a:latin typeface="Times New Roman"/>
                          <a:ea typeface="Times New Roman"/>
                        </a:rPr>
                        <a:t>. текст</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277">
                <a:tc>
                  <a:txBody>
                    <a:bodyPr/>
                    <a:lstStyle/>
                    <a:p>
                      <a:pPr algn="just">
                        <a:spcAft>
                          <a:spcPts val="0"/>
                        </a:spcAft>
                      </a:pPr>
                      <a:r>
                        <a:rPr lang="en-US" sz="1600" dirty="0">
                          <a:latin typeface="Times New Roman"/>
                          <a:ea typeface="Times New Roman"/>
                        </a:rPr>
                        <a:t>&lt;OL TYPE=I START=7&gt;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en-US" sz="1600" dirty="0">
                          <a:latin typeface="Times New Roman"/>
                          <a:ea typeface="Times New Roman"/>
                        </a:rPr>
                        <a:t>&lt;LI&gt;</a:t>
                      </a:r>
                      <a:r>
                        <a:rPr lang="ru-RU" sz="1600" dirty="0">
                          <a:latin typeface="Times New Roman"/>
                          <a:ea typeface="Times New Roman"/>
                        </a:rPr>
                        <a:t>текст</a:t>
                      </a:r>
                      <a:r>
                        <a:rPr lang="en-US" sz="1600" dirty="0">
                          <a:latin typeface="Times New Roman"/>
                          <a:ea typeface="Times New Roman"/>
                        </a:rPr>
                        <a:t>&lt;/LI&gt;</a:t>
                      </a:r>
                      <a:endParaRPr lang="ru-RU" sz="1600" dirty="0">
                        <a:latin typeface="Times New Roman"/>
                        <a:ea typeface="Times New Roman"/>
                      </a:endParaRPr>
                    </a:p>
                    <a:p>
                      <a:pPr algn="just">
                        <a:spcAft>
                          <a:spcPts val="0"/>
                        </a:spcAft>
                      </a:pPr>
                      <a:r>
                        <a:rPr lang="en-US" sz="1600" dirty="0">
                          <a:latin typeface="Times New Roman"/>
                          <a:ea typeface="Times New Roman"/>
                        </a:rPr>
                        <a:t>&lt;/OL&gt;</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latin typeface="Times New Roman"/>
                          <a:ea typeface="Times New Roman"/>
                        </a:rPr>
                        <a:t>Нумерация прописными римскими цифрами:</a:t>
                      </a:r>
                    </a:p>
                    <a:p>
                      <a:pPr algn="just">
                        <a:spcAft>
                          <a:spcPts val="0"/>
                        </a:spcAft>
                      </a:pPr>
                      <a:r>
                        <a:rPr lang="ru-RU" sz="1600" b="1" dirty="0">
                          <a:latin typeface="Times New Roman"/>
                          <a:ea typeface="Times New Roman"/>
                        </a:rPr>
                        <a:t>          </a:t>
                      </a:r>
                      <a:r>
                        <a:rPr lang="en-US" sz="1600" b="1" dirty="0">
                          <a:latin typeface="Times New Roman"/>
                          <a:ea typeface="Times New Roman"/>
                        </a:rPr>
                        <a:t>VII</a:t>
                      </a:r>
                      <a:r>
                        <a:rPr lang="ru-RU" sz="1600" b="1" dirty="0">
                          <a:latin typeface="Times New Roman"/>
                          <a:ea typeface="Times New Roman"/>
                        </a:rPr>
                        <a:t>. текст</a:t>
                      </a:r>
                      <a:endParaRPr lang="ru-RU" sz="1600" dirty="0">
                        <a:latin typeface="Times New Roman"/>
                        <a:ea typeface="Times New Roman"/>
                      </a:endParaRPr>
                    </a:p>
                    <a:p>
                      <a:pPr algn="just">
                        <a:spcAft>
                          <a:spcPts val="0"/>
                        </a:spcAft>
                      </a:pPr>
                      <a:r>
                        <a:rPr lang="ru-RU" sz="1600" b="1" dirty="0">
                          <a:latin typeface="Times New Roman"/>
                          <a:ea typeface="Times New Roman"/>
                        </a:rPr>
                        <a:t>           </a:t>
                      </a:r>
                      <a:r>
                        <a:rPr lang="en-US" sz="1600" b="1" dirty="0">
                          <a:latin typeface="Times New Roman"/>
                          <a:ea typeface="Times New Roman"/>
                        </a:rPr>
                        <a:t>III</a:t>
                      </a:r>
                      <a:r>
                        <a:rPr lang="ru-RU" sz="1600" b="1" dirty="0">
                          <a:latin typeface="Times New Roman"/>
                          <a:ea typeface="Times New Roman"/>
                        </a:rPr>
                        <a:t>. текст</a:t>
                      </a:r>
                      <a:endParaRPr lang="ru-RU" sz="1600" dirty="0">
                        <a:latin typeface="Times New Roman"/>
                        <a:ea typeface="Times New Roman"/>
                      </a:endParaRPr>
                    </a:p>
                    <a:p>
                      <a:pPr algn="just">
                        <a:spcAft>
                          <a:spcPts val="0"/>
                        </a:spcAft>
                      </a:pPr>
                      <a:r>
                        <a:rPr lang="ru-RU" sz="1600" b="1" dirty="0">
                          <a:latin typeface="Times New Roman"/>
                          <a:ea typeface="Times New Roman"/>
                        </a:rPr>
                        <a:t>           </a:t>
                      </a:r>
                      <a:r>
                        <a:rPr lang="en-US" sz="1600" b="1" dirty="0">
                          <a:latin typeface="Times New Roman"/>
                          <a:ea typeface="Times New Roman"/>
                        </a:rPr>
                        <a:t>IX</a:t>
                      </a:r>
                      <a:r>
                        <a:rPr lang="ru-RU" sz="1600" b="1" dirty="0">
                          <a:latin typeface="Times New Roman"/>
                          <a:ea typeface="Times New Roman"/>
                        </a:rPr>
                        <a:t>. текст</a:t>
                      </a:r>
                      <a:endParaRPr lang="ru-RU" sz="1600" dirty="0">
                        <a:latin typeface="Times New Roman"/>
                        <a:ea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7890080" cy="908720"/>
          </a:xfrm>
        </p:spPr>
        <p:txBody>
          <a:bodyPr>
            <a:normAutofit/>
          </a:bodyPr>
          <a:lstStyle/>
          <a:p>
            <a:pPr algn="ctr"/>
            <a:r>
              <a:rPr lang="ru-RU" sz="2000" b="1" dirty="0" smtClean="0"/>
              <a:t>Значения параметра </a:t>
            </a:r>
            <a:r>
              <a:rPr lang="en-US" sz="2000" b="1" dirty="0" smtClean="0"/>
              <a:t>TYPE </a:t>
            </a:r>
            <a:r>
              <a:rPr lang="ru-RU" sz="2000" b="1" dirty="0" smtClean="0"/>
              <a:t>для маркированных списков. </a:t>
            </a:r>
            <a:br>
              <a:rPr lang="ru-RU" sz="2000" b="1" dirty="0" smtClean="0"/>
            </a:br>
            <a:r>
              <a:rPr lang="ru-RU" sz="2000" b="1" dirty="0" smtClean="0"/>
              <a:t>Таблица 2</a:t>
            </a:r>
            <a:endParaRPr lang="ru-RU" sz="2000" dirty="0"/>
          </a:p>
        </p:txBody>
      </p:sp>
      <p:graphicFrame>
        <p:nvGraphicFramePr>
          <p:cNvPr id="4" name="Содержимое 3"/>
          <p:cNvGraphicFramePr>
            <a:graphicFrameLocks noGrp="1"/>
          </p:cNvGraphicFramePr>
          <p:nvPr>
            <p:ph idx="1"/>
          </p:nvPr>
        </p:nvGraphicFramePr>
        <p:xfrm>
          <a:off x="1042988" y="1132872"/>
          <a:ext cx="8101012" cy="5725128"/>
        </p:xfrm>
        <a:graphic>
          <a:graphicData uri="http://schemas.openxmlformats.org/drawingml/2006/table">
            <a:tbl>
              <a:tblPr firstRow="1" bandRow="1">
                <a:tableStyleId>{5C22544A-7EE6-4342-B048-85BDC9FD1C3A}</a:tableStyleId>
              </a:tblPr>
              <a:tblGrid>
                <a:gridCol w="4050506"/>
                <a:gridCol w="4050506"/>
              </a:tblGrid>
              <a:tr h="359892">
                <a:tc>
                  <a:txBody>
                    <a:bodyPr/>
                    <a:lstStyle/>
                    <a:p>
                      <a:pPr algn="ctr">
                        <a:spcAft>
                          <a:spcPts val="0"/>
                        </a:spcAft>
                      </a:pPr>
                      <a:r>
                        <a:rPr lang="ru-RU" sz="1600" b="1" dirty="0">
                          <a:solidFill>
                            <a:schemeClr val="tx1">
                              <a:lumMod val="95000"/>
                              <a:lumOff val="5000"/>
                            </a:schemeClr>
                          </a:solidFill>
                          <a:latin typeface="Times New Roman"/>
                          <a:ea typeface="Times New Roman"/>
                        </a:rPr>
                        <a:t>Параметр</a:t>
                      </a:r>
                      <a:endParaRPr lang="ru-RU" sz="1600" dirty="0">
                        <a:solidFill>
                          <a:schemeClr val="tx1">
                            <a:lumMod val="95000"/>
                            <a:lumOff val="5000"/>
                          </a:schemeClr>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latin typeface="Times New Roman"/>
                          <a:ea typeface="Times New Roman"/>
                        </a:rPr>
                        <a:t>Пример</a:t>
                      </a:r>
                      <a:endParaRPr lang="ru-RU" sz="1600" dirty="0">
                        <a:solidFill>
                          <a:schemeClr val="tx1">
                            <a:lumMod val="95000"/>
                            <a:lumOff val="5000"/>
                          </a:schemeClr>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88412">
                <a:tc>
                  <a:txBody>
                    <a:bodyPr/>
                    <a:lstStyle/>
                    <a:p>
                      <a:pPr algn="just">
                        <a:spcAft>
                          <a:spcPts val="0"/>
                        </a:spcAft>
                      </a:pPr>
                      <a:r>
                        <a:rPr lang="en-US" sz="1600" dirty="0">
                          <a:latin typeface="Times New Roman"/>
                          <a:ea typeface="Times New Roman"/>
                        </a:rPr>
                        <a:t>&lt;UL TYPE=circle&gt;</a:t>
                      </a:r>
                      <a:endParaRPr lang="ru-RU" sz="16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ru-RU" sz="1600" dirty="0">
                          <a:latin typeface="Times New Roman"/>
                          <a:ea typeface="Times New Roman"/>
                        </a:rPr>
                        <a:t>При создании сайта необходимо учитывать:</a:t>
                      </a:r>
                    </a:p>
                    <a:p>
                      <a:pPr marL="342900" lvl="0" indent="-342900" algn="just">
                        <a:spcAft>
                          <a:spcPts val="0"/>
                        </a:spcAft>
                        <a:buFont typeface="Courier New"/>
                        <a:buChar char="o"/>
                        <a:tabLst>
                          <a:tab pos="457200" algn="l"/>
                        </a:tabLst>
                      </a:pPr>
                      <a:r>
                        <a:rPr lang="ru-RU" sz="1600" dirty="0">
                          <a:latin typeface="Times New Roman"/>
                          <a:ea typeface="Times New Roman"/>
                        </a:rPr>
                        <a:t>работоспособность всех ссылок;</a:t>
                      </a:r>
                    </a:p>
                    <a:p>
                      <a:pPr marL="342900" lvl="0" indent="-342900" algn="just">
                        <a:spcAft>
                          <a:spcPts val="0"/>
                        </a:spcAft>
                        <a:buFont typeface="Courier New"/>
                        <a:buChar char="o"/>
                        <a:tabLst>
                          <a:tab pos="457200" algn="l"/>
                        </a:tabLst>
                      </a:pPr>
                      <a:r>
                        <a:rPr lang="ru-RU" sz="1600" dirty="0">
                          <a:latin typeface="Times New Roman"/>
                          <a:ea typeface="Times New Roman"/>
                        </a:rPr>
                        <a:t>поддержку разных браузеров;</a:t>
                      </a:r>
                    </a:p>
                    <a:p>
                      <a:pPr marL="342900" lvl="0" indent="-342900" algn="just">
                        <a:spcAft>
                          <a:spcPts val="0"/>
                        </a:spcAft>
                        <a:buFont typeface="Courier New"/>
                        <a:buChar char="o"/>
                        <a:tabLst>
                          <a:tab pos="457200" algn="l"/>
                        </a:tabLst>
                      </a:pPr>
                      <a:r>
                        <a:rPr lang="ru-RU" sz="1600" dirty="0">
                          <a:latin typeface="Times New Roman"/>
                          <a:ea typeface="Times New Roman"/>
                        </a:rPr>
                        <a:t>читаемость текста.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88412">
                <a:tc>
                  <a:txBody>
                    <a:bodyPr/>
                    <a:lstStyle/>
                    <a:p>
                      <a:pPr algn="just">
                        <a:spcAft>
                          <a:spcPts val="0"/>
                        </a:spcAft>
                      </a:pPr>
                      <a:r>
                        <a:rPr lang="en-US" sz="1600" dirty="0">
                          <a:latin typeface="Times New Roman"/>
                          <a:ea typeface="Times New Roman"/>
                        </a:rPr>
                        <a:t>&lt;UL TYPE=disc&gt;</a:t>
                      </a:r>
                      <a:endParaRPr lang="ru-RU" sz="16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ru-RU" sz="1600" dirty="0">
                          <a:latin typeface="Times New Roman"/>
                          <a:ea typeface="Times New Roman"/>
                        </a:rPr>
                        <a:t>При создании сайта необходимо учитывать:</a:t>
                      </a:r>
                    </a:p>
                    <a:p>
                      <a:pPr marL="342900" lvl="0" indent="-342900" algn="just">
                        <a:spcAft>
                          <a:spcPts val="0"/>
                        </a:spcAft>
                        <a:buFont typeface="Wingdings"/>
                        <a:buChar char=""/>
                        <a:tabLst>
                          <a:tab pos="323850" algn="l"/>
                        </a:tabLst>
                      </a:pPr>
                      <a:r>
                        <a:rPr lang="ru-RU" sz="1600" dirty="0">
                          <a:latin typeface="Times New Roman"/>
                          <a:ea typeface="Times New Roman"/>
                        </a:rPr>
                        <a:t>     работоспособность всех ссылок;</a:t>
                      </a:r>
                    </a:p>
                    <a:p>
                      <a:pPr marL="342900" lvl="0" indent="-342900" algn="just">
                        <a:spcAft>
                          <a:spcPts val="0"/>
                        </a:spcAft>
                        <a:buFont typeface="Wingdings"/>
                        <a:buChar char=""/>
                        <a:tabLst>
                          <a:tab pos="323850" algn="l"/>
                        </a:tabLst>
                      </a:pPr>
                      <a:r>
                        <a:rPr lang="ru-RU" sz="1600" dirty="0">
                          <a:latin typeface="Times New Roman"/>
                          <a:ea typeface="Times New Roman"/>
                        </a:rPr>
                        <a:t>     поддержку разных браузеров;</a:t>
                      </a:r>
                    </a:p>
                    <a:p>
                      <a:pPr marL="342900" lvl="0" indent="-342900" algn="just">
                        <a:spcAft>
                          <a:spcPts val="0"/>
                        </a:spcAft>
                        <a:buFont typeface="Wingdings"/>
                        <a:buChar char=""/>
                        <a:tabLst>
                          <a:tab pos="323850" algn="l"/>
                        </a:tabLst>
                      </a:pPr>
                      <a:r>
                        <a:rPr lang="ru-RU" sz="1600" dirty="0">
                          <a:latin typeface="Times New Roman"/>
                          <a:ea typeface="Times New Roman"/>
                        </a:rPr>
                        <a:t>     читаемость текста.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88412">
                <a:tc>
                  <a:txBody>
                    <a:bodyPr/>
                    <a:lstStyle/>
                    <a:p>
                      <a:pPr algn="just">
                        <a:spcAft>
                          <a:spcPts val="0"/>
                        </a:spcAft>
                      </a:pPr>
                      <a:r>
                        <a:rPr lang="en-US" sz="1600" dirty="0">
                          <a:latin typeface="Times New Roman"/>
                          <a:ea typeface="Times New Roman"/>
                        </a:rPr>
                        <a:t>&lt;UL TYPE=square&gt;</a:t>
                      </a:r>
                      <a:endParaRPr lang="ru-RU" sz="16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ru-RU" sz="1600" dirty="0">
                          <a:latin typeface="Times New Roman"/>
                          <a:ea typeface="Times New Roman"/>
                        </a:rPr>
                        <a:t>При создании сайта необходимо учитывать:</a:t>
                      </a:r>
                    </a:p>
                    <a:p>
                      <a:pPr marL="342900" lvl="0" indent="-342900" algn="just">
                        <a:spcAft>
                          <a:spcPts val="0"/>
                        </a:spcAft>
                        <a:buFont typeface="Wingdings"/>
                        <a:buChar char=""/>
                        <a:tabLst>
                          <a:tab pos="264160" algn="l"/>
                        </a:tabLst>
                      </a:pPr>
                      <a:r>
                        <a:rPr lang="ru-RU" sz="1600" dirty="0">
                          <a:latin typeface="Times New Roman"/>
                          <a:ea typeface="Times New Roman"/>
                        </a:rPr>
                        <a:t>       работоспособность всех ссылок;</a:t>
                      </a:r>
                    </a:p>
                    <a:p>
                      <a:pPr marL="342900" lvl="0" indent="-342900" algn="just">
                        <a:spcAft>
                          <a:spcPts val="0"/>
                        </a:spcAft>
                        <a:buFont typeface="Wingdings"/>
                        <a:buChar char=""/>
                        <a:tabLst>
                          <a:tab pos="264160" algn="l"/>
                        </a:tabLst>
                      </a:pPr>
                      <a:r>
                        <a:rPr lang="ru-RU" sz="1600" dirty="0">
                          <a:latin typeface="Times New Roman"/>
                          <a:ea typeface="Times New Roman"/>
                        </a:rPr>
                        <a:t>       поддержку разных браузеров;</a:t>
                      </a:r>
                    </a:p>
                    <a:p>
                      <a:pPr marL="342900" lvl="0" indent="-342900" algn="just">
                        <a:spcAft>
                          <a:spcPts val="0"/>
                        </a:spcAft>
                        <a:buFont typeface="Wingdings"/>
                        <a:buChar char=""/>
                        <a:tabLst>
                          <a:tab pos="264160" algn="l"/>
                        </a:tabLst>
                      </a:pPr>
                      <a:r>
                        <a:rPr lang="ru-RU" sz="1600" dirty="0">
                          <a:latin typeface="Times New Roman"/>
                          <a:ea typeface="Times New Roman"/>
                        </a:rPr>
                        <a:t>       читаемость текста.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608" y="0"/>
            <a:ext cx="8100392" cy="4524315"/>
          </a:xfrm>
          <a:prstGeom prst="rect">
            <a:avLst/>
          </a:prstGeom>
          <a:noFill/>
        </p:spPr>
        <p:txBody>
          <a:bodyPr wrap="square" rtlCol="0">
            <a:spAutoFit/>
          </a:bodyPr>
          <a:lstStyle/>
          <a:p>
            <a:r>
              <a:rPr lang="ru-RU" dirty="0" smtClean="0"/>
              <a:t>Пример :</a:t>
            </a:r>
          </a:p>
          <a:p>
            <a:r>
              <a:rPr lang="ru-RU" dirty="0" smtClean="0"/>
              <a:t> </a:t>
            </a:r>
          </a:p>
          <a:p>
            <a:r>
              <a:rPr lang="en-US" dirty="0" smtClean="0"/>
              <a:t>&lt;HTML&gt;</a:t>
            </a:r>
            <a:endParaRPr lang="ru-RU" dirty="0" smtClean="0"/>
          </a:p>
          <a:p>
            <a:r>
              <a:rPr lang="ru-RU" dirty="0" smtClean="0"/>
              <a:t>     &lt;</a:t>
            </a:r>
            <a:r>
              <a:rPr lang="en-US" dirty="0" smtClean="0"/>
              <a:t>HEAD</a:t>
            </a:r>
            <a:r>
              <a:rPr lang="ru-RU" dirty="0" smtClean="0"/>
              <a:t>&gt;</a:t>
            </a:r>
          </a:p>
          <a:p>
            <a:r>
              <a:rPr lang="ru-RU" dirty="0" smtClean="0"/>
              <a:t>&lt;</a:t>
            </a:r>
            <a:r>
              <a:rPr lang="en-US" dirty="0" smtClean="0"/>
              <a:t>TITLE</a:t>
            </a:r>
            <a:r>
              <a:rPr lang="ru-RU" dirty="0" smtClean="0"/>
              <a:t>&gt; Маркированный список&lt;/</a:t>
            </a:r>
            <a:r>
              <a:rPr lang="en-US" dirty="0" smtClean="0"/>
              <a:t>TITLE</a:t>
            </a:r>
            <a:r>
              <a:rPr lang="ru-RU" dirty="0" smtClean="0"/>
              <a:t>&gt;</a:t>
            </a:r>
          </a:p>
          <a:p>
            <a:r>
              <a:rPr lang="ru-RU" dirty="0" smtClean="0"/>
              <a:t>     &lt;/</a:t>
            </a:r>
            <a:r>
              <a:rPr lang="en-US" dirty="0" smtClean="0"/>
              <a:t>HEAD</a:t>
            </a:r>
            <a:r>
              <a:rPr lang="ru-RU" dirty="0" smtClean="0"/>
              <a:t>&gt;</a:t>
            </a:r>
          </a:p>
          <a:p>
            <a:r>
              <a:rPr lang="ru-RU" dirty="0" smtClean="0"/>
              <a:t>     &lt;</a:t>
            </a:r>
            <a:r>
              <a:rPr lang="en-US" dirty="0" smtClean="0"/>
              <a:t>BODY</a:t>
            </a:r>
            <a:r>
              <a:rPr lang="ru-RU" dirty="0" smtClean="0"/>
              <a:t>&gt;</a:t>
            </a:r>
          </a:p>
          <a:p>
            <a:r>
              <a:rPr lang="ru-RU" dirty="0" smtClean="0"/>
              <a:t>Что необходимо учитывать при создании сайта:</a:t>
            </a:r>
          </a:p>
          <a:p>
            <a:r>
              <a:rPr lang="ru-RU" dirty="0" smtClean="0"/>
              <a:t>&lt;</a:t>
            </a:r>
            <a:r>
              <a:rPr lang="en-US" dirty="0" smtClean="0"/>
              <a:t>UL</a:t>
            </a:r>
            <a:r>
              <a:rPr lang="ru-RU" dirty="0" smtClean="0"/>
              <a:t>&gt;</a:t>
            </a:r>
          </a:p>
          <a:p>
            <a:r>
              <a:rPr lang="ru-RU" dirty="0" smtClean="0"/>
              <a:t>     &lt;</a:t>
            </a:r>
            <a:r>
              <a:rPr lang="en-US" i="1" dirty="0" smtClean="0"/>
              <a:t>LI</a:t>
            </a:r>
            <a:r>
              <a:rPr lang="ru-RU" i="1" dirty="0" smtClean="0"/>
              <a:t>&gt;работоспособность </a:t>
            </a:r>
            <a:r>
              <a:rPr lang="ru-RU" dirty="0" smtClean="0"/>
              <a:t>всех ссылок;</a:t>
            </a:r>
          </a:p>
          <a:p>
            <a:r>
              <a:rPr lang="ru-RU" dirty="0" smtClean="0"/>
              <a:t>     &lt;</a:t>
            </a:r>
            <a:r>
              <a:rPr lang="en-US" dirty="0" smtClean="0"/>
              <a:t>LI</a:t>
            </a:r>
            <a:r>
              <a:rPr lang="ru-RU" dirty="0" smtClean="0"/>
              <a:t>&gt;поддержку разных браузеров;</a:t>
            </a:r>
          </a:p>
          <a:p>
            <a:r>
              <a:rPr lang="ru-RU" dirty="0" smtClean="0"/>
              <a:t>     &lt;</a:t>
            </a:r>
            <a:r>
              <a:rPr lang="en-US" dirty="0" smtClean="0"/>
              <a:t>LI</a:t>
            </a:r>
            <a:r>
              <a:rPr lang="ru-RU" dirty="0" smtClean="0"/>
              <a:t>&gt;читаемость текста.</a:t>
            </a:r>
          </a:p>
          <a:p>
            <a:r>
              <a:rPr lang="ru-RU" dirty="0" smtClean="0"/>
              <a:t>&lt;/</a:t>
            </a:r>
            <a:r>
              <a:rPr lang="en-US" dirty="0" smtClean="0"/>
              <a:t>UL</a:t>
            </a:r>
            <a:r>
              <a:rPr lang="ru-RU" dirty="0" smtClean="0"/>
              <a:t>&gt;</a:t>
            </a:r>
          </a:p>
          <a:p>
            <a:r>
              <a:rPr lang="en-US" dirty="0" smtClean="0"/>
              <a:t>     </a:t>
            </a:r>
            <a:r>
              <a:rPr lang="ru-RU" dirty="0" smtClean="0"/>
              <a:t>&lt;/</a:t>
            </a:r>
            <a:r>
              <a:rPr lang="en-US" dirty="0" smtClean="0"/>
              <a:t>BODY</a:t>
            </a:r>
            <a:r>
              <a:rPr lang="ru-RU" dirty="0" smtClean="0"/>
              <a:t>&gt;</a:t>
            </a:r>
          </a:p>
          <a:p>
            <a:r>
              <a:rPr lang="ru-RU" dirty="0" smtClean="0"/>
              <a:t>&lt;/</a:t>
            </a:r>
            <a:r>
              <a:rPr lang="en-US" dirty="0" smtClean="0"/>
              <a:t>HTML</a:t>
            </a:r>
            <a:r>
              <a:rPr lang="ru-RU" dirty="0" smtClean="0"/>
              <a:t>&gt;</a:t>
            </a:r>
          </a:p>
          <a:p>
            <a:endParaRPr lang="ru-RU" dirty="0"/>
          </a:p>
        </p:txBody>
      </p:sp>
      <p:pic>
        <p:nvPicPr>
          <p:cNvPr id="36866" name="Picture 2" descr="0001"/>
          <p:cNvPicPr>
            <a:picLocks noChangeAspect="1" noChangeArrowheads="1" noCrop="1"/>
          </p:cNvPicPr>
          <p:nvPr/>
        </p:nvPicPr>
        <p:blipFill>
          <a:blip r:embed="rId2" cstate="print"/>
          <a:srcRect/>
          <a:stretch>
            <a:fillRect/>
          </a:stretch>
        </p:blipFill>
        <p:spPr bwMode="auto">
          <a:xfrm>
            <a:off x="4211960" y="3213770"/>
            <a:ext cx="4932040" cy="364423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0"/>
            <a:ext cx="7632848" cy="4524315"/>
          </a:xfrm>
          <a:prstGeom prst="rect">
            <a:avLst/>
          </a:prstGeom>
        </p:spPr>
        <p:txBody>
          <a:bodyPr wrap="square">
            <a:spAutoFit/>
          </a:bodyPr>
          <a:lstStyle/>
          <a:p>
            <a:pPr algn="just"/>
            <a:r>
              <a:rPr lang="ru-RU" dirty="0" smtClean="0"/>
              <a:t>	Можно сделать маркированный список и без использования контейнера </a:t>
            </a:r>
            <a:r>
              <a:rPr lang="ru-RU" b="1" dirty="0" smtClean="0"/>
              <a:t>&lt;</a:t>
            </a:r>
            <a:r>
              <a:rPr lang="en-US" b="1" dirty="0" smtClean="0"/>
              <a:t>UL</a:t>
            </a:r>
            <a:r>
              <a:rPr lang="ru-RU" b="1" dirty="0" smtClean="0"/>
              <a:t>&gt;…&lt;/</a:t>
            </a:r>
            <a:r>
              <a:rPr lang="en-US" b="1" dirty="0" smtClean="0"/>
              <a:t>UL</a:t>
            </a:r>
            <a:r>
              <a:rPr lang="ru-RU" b="1" dirty="0" smtClean="0"/>
              <a:t>&gt;,</a:t>
            </a:r>
            <a:r>
              <a:rPr lang="ru-RU" dirty="0" smtClean="0"/>
              <a:t> поскольку браузер способен корректно распознавать один только тег </a:t>
            </a:r>
            <a:r>
              <a:rPr lang="ru-RU" b="1" dirty="0" smtClean="0"/>
              <a:t>&lt;</a:t>
            </a:r>
            <a:r>
              <a:rPr lang="en-US" b="1" dirty="0" smtClean="0"/>
              <a:t>LI</a:t>
            </a:r>
            <a:r>
              <a:rPr lang="ru-RU" b="1" dirty="0" smtClean="0"/>
              <a:t>&gt;.</a:t>
            </a:r>
            <a:r>
              <a:rPr lang="ru-RU" dirty="0" smtClean="0"/>
              <a:t> Но при этом исчезнут и все отступы (в том числе перед маркерами).</a:t>
            </a:r>
          </a:p>
          <a:p>
            <a:r>
              <a:rPr lang="ru-RU" dirty="0" smtClean="0"/>
              <a:t>Пример (рис. 2):</a:t>
            </a:r>
          </a:p>
          <a:p>
            <a:r>
              <a:rPr lang="ru-RU" dirty="0" smtClean="0"/>
              <a:t>&lt;</a:t>
            </a:r>
            <a:r>
              <a:rPr lang="en-US" dirty="0" smtClean="0"/>
              <a:t>HTML</a:t>
            </a:r>
            <a:r>
              <a:rPr lang="ru-RU" dirty="0" smtClean="0"/>
              <a:t>&gt;</a:t>
            </a:r>
          </a:p>
          <a:p>
            <a:r>
              <a:rPr lang="ru-RU" dirty="0" smtClean="0"/>
              <a:t>     &lt;</a:t>
            </a:r>
            <a:r>
              <a:rPr lang="en-US" dirty="0" smtClean="0"/>
              <a:t>HEAD</a:t>
            </a:r>
            <a:r>
              <a:rPr lang="ru-RU" dirty="0" smtClean="0"/>
              <a:t>&gt;</a:t>
            </a:r>
          </a:p>
          <a:p>
            <a:r>
              <a:rPr lang="ru-RU" dirty="0" smtClean="0"/>
              <a:t>&lt;</a:t>
            </a:r>
            <a:r>
              <a:rPr lang="en-US" dirty="0" smtClean="0"/>
              <a:t>TITLE</a:t>
            </a:r>
            <a:r>
              <a:rPr lang="ru-RU" dirty="0" smtClean="0"/>
              <a:t>&gt;Маркированный список без контейнера </a:t>
            </a:r>
            <a:r>
              <a:rPr lang="en-US" dirty="0" smtClean="0"/>
              <a:t>UL</a:t>
            </a:r>
            <a:r>
              <a:rPr lang="ru-RU" dirty="0" smtClean="0"/>
              <a:t>&lt;/</a:t>
            </a:r>
            <a:r>
              <a:rPr lang="en-US" dirty="0" smtClean="0"/>
              <a:t>TITLE</a:t>
            </a:r>
            <a:r>
              <a:rPr lang="ru-RU" dirty="0" smtClean="0"/>
              <a:t>&gt;</a:t>
            </a:r>
          </a:p>
          <a:p>
            <a:r>
              <a:rPr lang="ru-RU" dirty="0" smtClean="0"/>
              <a:t>     &lt;/</a:t>
            </a:r>
            <a:r>
              <a:rPr lang="en-US" dirty="0" smtClean="0"/>
              <a:t>HEAD</a:t>
            </a:r>
            <a:r>
              <a:rPr lang="ru-RU" dirty="0" smtClean="0"/>
              <a:t>&gt;</a:t>
            </a:r>
          </a:p>
          <a:p>
            <a:r>
              <a:rPr lang="ru-RU" dirty="0" smtClean="0"/>
              <a:t>     &lt;</a:t>
            </a:r>
            <a:r>
              <a:rPr lang="en-US" dirty="0" smtClean="0"/>
              <a:t>BODY</a:t>
            </a:r>
            <a:r>
              <a:rPr lang="ru-RU" dirty="0" smtClean="0"/>
              <a:t>&gt;</a:t>
            </a:r>
          </a:p>
          <a:p>
            <a:r>
              <a:rPr lang="ru-RU" dirty="0" smtClean="0"/>
              <a:t>Что необходимо учитывать при создании сайта:</a:t>
            </a:r>
          </a:p>
          <a:p>
            <a:r>
              <a:rPr lang="ru-RU" dirty="0" smtClean="0"/>
              <a:t>&lt;</a:t>
            </a:r>
            <a:r>
              <a:rPr lang="en-US" dirty="0" smtClean="0"/>
              <a:t>LI</a:t>
            </a:r>
            <a:r>
              <a:rPr lang="ru-RU" dirty="0" smtClean="0"/>
              <a:t>&gt;работоспособность всех ссылок;</a:t>
            </a:r>
          </a:p>
          <a:p>
            <a:r>
              <a:rPr lang="ru-RU" dirty="0" smtClean="0"/>
              <a:t>&lt;</a:t>
            </a:r>
            <a:r>
              <a:rPr lang="en-US" dirty="0" smtClean="0"/>
              <a:t>LI</a:t>
            </a:r>
            <a:r>
              <a:rPr lang="ru-RU" dirty="0" smtClean="0"/>
              <a:t>&gt;поддержку разных браузеров;</a:t>
            </a:r>
          </a:p>
          <a:p>
            <a:r>
              <a:rPr lang="ru-RU" dirty="0" smtClean="0"/>
              <a:t>&lt;</a:t>
            </a:r>
            <a:r>
              <a:rPr lang="en-US" dirty="0" smtClean="0"/>
              <a:t>LI</a:t>
            </a:r>
            <a:r>
              <a:rPr lang="ru-RU" dirty="0" smtClean="0"/>
              <a:t>&gt;читаемость текста.</a:t>
            </a:r>
          </a:p>
          <a:p>
            <a:r>
              <a:rPr lang="ru-RU" dirty="0" smtClean="0"/>
              <a:t>     &lt;/</a:t>
            </a:r>
            <a:r>
              <a:rPr lang="en-US" dirty="0" smtClean="0"/>
              <a:t>BODY</a:t>
            </a:r>
            <a:r>
              <a:rPr lang="ru-RU" dirty="0" smtClean="0"/>
              <a:t>&gt;</a:t>
            </a:r>
          </a:p>
          <a:p>
            <a:r>
              <a:rPr lang="ru-RU" dirty="0" smtClean="0"/>
              <a:t>&lt;/</a:t>
            </a:r>
            <a:r>
              <a:rPr lang="en-US" dirty="0" smtClean="0"/>
              <a:t>HTML</a:t>
            </a:r>
            <a:r>
              <a:rPr lang="ru-RU" dirty="0" smtClean="0"/>
              <a:t>&gt;</a:t>
            </a:r>
            <a:endParaRPr lang="ru-RU" dirty="0"/>
          </a:p>
        </p:txBody>
      </p:sp>
      <p:pic>
        <p:nvPicPr>
          <p:cNvPr id="37890" name="Picture 2" descr="0002"/>
          <p:cNvPicPr>
            <a:picLocks noChangeAspect="1" noChangeArrowheads="1" noCrop="1"/>
          </p:cNvPicPr>
          <p:nvPr/>
        </p:nvPicPr>
        <p:blipFill>
          <a:blip r:embed="rId2" cstate="print"/>
          <a:srcRect/>
          <a:stretch>
            <a:fillRect/>
          </a:stretch>
        </p:blipFill>
        <p:spPr bwMode="auto">
          <a:xfrm>
            <a:off x="4488815" y="3356993"/>
            <a:ext cx="4655186" cy="3501008"/>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764704"/>
          </a:xfrm>
        </p:spPr>
        <p:txBody>
          <a:bodyPr>
            <a:normAutofit/>
          </a:bodyPr>
          <a:lstStyle/>
          <a:p>
            <a:pPr algn="ctr"/>
            <a:r>
              <a:rPr lang="ru-RU" sz="3200" b="1" dirty="0" smtClean="0"/>
              <a:t>Многоуровневые (вложенные) списки</a:t>
            </a:r>
            <a:endParaRPr lang="ru-RU" sz="3200" dirty="0"/>
          </a:p>
        </p:txBody>
      </p:sp>
      <p:sp>
        <p:nvSpPr>
          <p:cNvPr id="6" name="TextBox 5"/>
          <p:cNvSpPr txBox="1"/>
          <p:nvPr/>
        </p:nvSpPr>
        <p:spPr>
          <a:xfrm>
            <a:off x="899592" y="548680"/>
            <a:ext cx="8244408" cy="1323439"/>
          </a:xfrm>
          <a:prstGeom prst="rect">
            <a:avLst/>
          </a:prstGeom>
          <a:noFill/>
        </p:spPr>
        <p:txBody>
          <a:bodyPr wrap="square" rtlCol="0">
            <a:spAutoFit/>
          </a:bodyPr>
          <a:lstStyle/>
          <a:p>
            <a:r>
              <a:rPr lang="ru-RU" sz="1600" dirty="0" smtClean="0"/>
              <a:t>	Многоуровневый список может состоять из нескольких вложенных друг в друга списков, каждый из которых формируется при помощи собственного контейнера &lt;</a:t>
            </a:r>
            <a:r>
              <a:rPr lang="en-US" sz="1600" dirty="0" smtClean="0"/>
              <a:t>OL</a:t>
            </a:r>
            <a:r>
              <a:rPr lang="ru-RU" sz="1600" dirty="0" smtClean="0"/>
              <a:t>&gt;…&lt;/</a:t>
            </a:r>
            <a:r>
              <a:rPr lang="en-US" sz="1600" dirty="0" smtClean="0"/>
              <a:t>OL</a:t>
            </a:r>
            <a:r>
              <a:rPr lang="ru-RU" sz="1600" dirty="0" smtClean="0"/>
              <a:t>&gt; или &lt;</a:t>
            </a:r>
            <a:r>
              <a:rPr lang="en-US" sz="1600" dirty="0" smtClean="0"/>
              <a:t>UL</a:t>
            </a:r>
            <a:r>
              <a:rPr lang="ru-RU" sz="1600" dirty="0" smtClean="0"/>
              <a:t>&gt;…&lt;/</a:t>
            </a:r>
            <a:r>
              <a:rPr lang="en-US" sz="1600" dirty="0" smtClean="0"/>
              <a:t>UL</a:t>
            </a:r>
            <a:r>
              <a:rPr lang="ru-RU" sz="1600" dirty="0" smtClean="0"/>
              <a:t>&gt; и может иметь произвольную нумерацию. При этом для вложенных списков браузер автоматически увеличивает отступ слева для нумерованных/маркированных строк.</a:t>
            </a:r>
            <a:endParaRPr lang="ru-RU" sz="1600" dirty="0"/>
          </a:p>
        </p:txBody>
      </p:sp>
      <p:pic>
        <p:nvPicPr>
          <p:cNvPr id="7" name="Picture 2" descr="0003"/>
          <p:cNvPicPr>
            <a:picLocks noChangeAspect="1" noChangeArrowheads="1" noCrop="1"/>
          </p:cNvPicPr>
          <p:nvPr/>
        </p:nvPicPr>
        <p:blipFill>
          <a:blip r:embed="rId2" cstate="print"/>
          <a:srcRect/>
          <a:stretch>
            <a:fillRect/>
          </a:stretch>
        </p:blipFill>
        <p:spPr bwMode="auto">
          <a:xfrm>
            <a:off x="1691680" y="1772816"/>
            <a:ext cx="6732240" cy="4883118"/>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620688"/>
          </a:xfrm>
        </p:spPr>
        <p:txBody>
          <a:bodyPr>
            <a:normAutofit/>
          </a:bodyPr>
          <a:lstStyle/>
          <a:p>
            <a:pPr algn="ctr"/>
            <a:r>
              <a:rPr lang="ru-RU" sz="3200" b="1" dirty="0" smtClean="0"/>
              <a:t>Многоуровневые (вложенные) списки</a:t>
            </a:r>
            <a:endParaRPr lang="ru-RU" sz="3200" dirty="0"/>
          </a:p>
        </p:txBody>
      </p:sp>
      <p:sp>
        <p:nvSpPr>
          <p:cNvPr id="6" name="TextBox 5"/>
          <p:cNvSpPr txBox="1"/>
          <p:nvPr/>
        </p:nvSpPr>
        <p:spPr>
          <a:xfrm>
            <a:off x="899592" y="476673"/>
            <a:ext cx="8244408" cy="6494085"/>
          </a:xfrm>
          <a:prstGeom prst="rect">
            <a:avLst/>
          </a:prstGeom>
          <a:noFill/>
        </p:spPr>
        <p:txBody>
          <a:bodyPr wrap="square" rtlCol="0">
            <a:spAutoFit/>
          </a:bodyPr>
          <a:lstStyle/>
          <a:p>
            <a:pPr algn="ctr"/>
            <a:r>
              <a:rPr lang="ru-RU" sz="1600" dirty="0" smtClean="0">
                <a:solidFill>
                  <a:srgbClr val="FF0000"/>
                </a:solidFill>
              </a:rPr>
              <a:t>Пример : </a:t>
            </a:r>
          </a:p>
          <a:p>
            <a:r>
              <a:rPr lang="ru-RU" sz="1600" dirty="0" smtClean="0"/>
              <a:t>&lt;</a:t>
            </a:r>
            <a:r>
              <a:rPr lang="en-US" sz="1600" dirty="0" smtClean="0"/>
              <a:t>HTML</a:t>
            </a:r>
            <a:r>
              <a:rPr lang="ru-RU" sz="1600" dirty="0" smtClean="0"/>
              <a:t>&gt;</a:t>
            </a:r>
          </a:p>
          <a:p>
            <a:r>
              <a:rPr lang="ru-RU" sz="1600" dirty="0" smtClean="0"/>
              <a:t>     &lt;</a:t>
            </a:r>
            <a:r>
              <a:rPr lang="en-US" sz="1600" dirty="0" smtClean="0"/>
              <a:t>HEAD</a:t>
            </a:r>
            <a:r>
              <a:rPr lang="ru-RU" sz="1600" dirty="0" smtClean="0"/>
              <a:t>&gt;</a:t>
            </a:r>
          </a:p>
          <a:p>
            <a:r>
              <a:rPr lang="ru-RU" sz="1600" dirty="0" smtClean="0"/>
              <a:t>	&lt;</a:t>
            </a:r>
            <a:r>
              <a:rPr lang="en-US" sz="1600" dirty="0" smtClean="0"/>
              <a:t>TITLE</a:t>
            </a:r>
            <a:r>
              <a:rPr lang="ru-RU" sz="1600" dirty="0" smtClean="0"/>
              <a:t>&gt;Маркированный список без контейнера </a:t>
            </a:r>
            <a:r>
              <a:rPr lang="en-US" sz="1600" dirty="0" smtClean="0"/>
              <a:t>UL</a:t>
            </a:r>
            <a:r>
              <a:rPr lang="ru-RU" sz="1600" dirty="0" smtClean="0"/>
              <a:t>&lt;/</a:t>
            </a:r>
            <a:r>
              <a:rPr lang="en-US" sz="1600" dirty="0" smtClean="0"/>
              <a:t>TITLE</a:t>
            </a:r>
            <a:r>
              <a:rPr lang="ru-RU" sz="1600" dirty="0" smtClean="0"/>
              <a:t>&gt;</a:t>
            </a:r>
          </a:p>
          <a:p>
            <a:r>
              <a:rPr lang="en-US" sz="1600" dirty="0" smtClean="0"/>
              <a:t>     &lt;/HEAD&gt;</a:t>
            </a:r>
            <a:endParaRPr lang="ru-RU" sz="1600" dirty="0" smtClean="0"/>
          </a:p>
          <a:p>
            <a:r>
              <a:rPr lang="en-US" sz="1600" dirty="0" smtClean="0"/>
              <a:t>     &lt;BODY&gt;</a:t>
            </a:r>
            <a:endParaRPr lang="ru-RU" sz="1600" dirty="0" smtClean="0"/>
          </a:p>
          <a:p>
            <a:r>
              <a:rPr lang="ru-RU" sz="1600" dirty="0" smtClean="0"/>
              <a:t>	</a:t>
            </a:r>
            <a:r>
              <a:rPr lang="en-US" sz="1600" dirty="0" smtClean="0"/>
              <a:t>&lt;UL&gt;</a:t>
            </a:r>
            <a:endParaRPr lang="ru-RU" sz="1600" dirty="0" smtClean="0"/>
          </a:p>
          <a:p>
            <a:pPr>
              <a:tabLst>
                <a:tab pos="1169988" algn="l"/>
                <a:tab pos="1258888" algn="l"/>
              </a:tabLst>
            </a:pPr>
            <a:r>
              <a:rPr lang="ru-RU" sz="1600" dirty="0" smtClean="0"/>
              <a:t>     		&lt;</a:t>
            </a:r>
            <a:r>
              <a:rPr lang="en-US" sz="1600" dirty="0" smtClean="0"/>
              <a:t>LI</a:t>
            </a:r>
            <a:r>
              <a:rPr lang="ru-RU" sz="1600" dirty="0" smtClean="0"/>
              <a:t>&gt;Глава 1.</a:t>
            </a:r>
          </a:p>
          <a:p>
            <a:pPr>
              <a:tabLst>
                <a:tab pos="1708150" algn="l"/>
              </a:tabLst>
            </a:pPr>
            <a:r>
              <a:rPr lang="ru-RU" sz="1600" dirty="0" smtClean="0"/>
              <a:t>          	&lt;</a:t>
            </a:r>
            <a:r>
              <a:rPr lang="en-US" sz="1600" dirty="0" smtClean="0"/>
              <a:t>OL</a:t>
            </a:r>
            <a:r>
              <a:rPr lang="ru-RU" sz="1600" dirty="0" smtClean="0"/>
              <a:t>&gt;</a:t>
            </a:r>
          </a:p>
          <a:p>
            <a:r>
              <a:rPr lang="ru-RU" sz="1600" dirty="0" smtClean="0"/>
              <a:t>		    &lt;</a:t>
            </a:r>
            <a:r>
              <a:rPr lang="en-US" sz="1600" dirty="0" smtClean="0"/>
              <a:t>LI</a:t>
            </a:r>
            <a:r>
              <a:rPr lang="ru-RU" sz="1600" dirty="0" smtClean="0"/>
              <a:t>&gt;пункт 1.1</a:t>
            </a:r>
          </a:p>
          <a:p>
            <a:r>
              <a:rPr lang="ru-RU" sz="1600" dirty="0" smtClean="0"/>
              <a:t>		    &lt;</a:t>
            </a:r>
            <a:r>
              <a:rPr lang="en-US" sz="1600" dirty="0" smtClean="0"/>
              <a:t>LI</a:t>
            </a:r>
            <a:r>
              <a:rPr lang="ru-RU" sz="1600" dirty="0" smtClean="0"/>
              <a:t>&gt;пункт 1.2</a:t>
            </a:r>
          </a:p>
          <a:p>
            <a:pPr marL="1708150" lvl="2"/>
            <a:r>
              <a:rPr lang="ru-RU" sz="1600" dirty="0" smtClean="0"/>
              <a:t>  &lt;/</a:t>
            </a:r>
            <a:r>
              <a:rPr lang="en-US" sz="1600" dirty="0" smtClean="0"/>
              <a:t>OL</a:t>
            </a:r>
            <a:r>
              <a:rPr lang="ru-RU" sz="1600" dirty="0" smtClean="0"/>
              <a:t>&gt;</a:t>
            </a:r>
          </a:p>
          <a:p>
            <a:r>
              <a:rPr lang="ru-RU" sz="1600" dirty="0" smtClean="0"/>
              <a:t>	         &lt;</a:t>
            </a:r>
            <a:r>
              <a:rPr lang="en-US" sz="1600" dirty="0" smtClean="0"/>
              <a:t>LI</a:t>
            </a:r>
            <a:r>
              <a:rPr lang="ru-RU" sz="1600" dirty="0" smtClean="0"/>
              <a:t>&gt;Глава 2.</a:t>
            </a:r>
          </a:p>
          <a:p>
            <a:r>
              <a:rPr lang="ru-RU" sz="1600" dirty="0" smtClean="0"/>
              <a:t>        		&lt;</a:t>
            </a:r>
            <a:r>
              <a:rPr lang="en-US" sz="1600" dirty="0" smtClean="0"/>
              <a:t>OL</a:t>
            </a:r>
            <a:r>
              <a:rPr lang="ru-RU" sz="1600" dirty="0" smtClean="0"/>
              <a:t>&gt;</a:t>
            </a:r>
          </a:p>
          <a:p>
            <a:r>
              <a:rPr lang="ru-RU" sz="1600" dirty="0" smtClean="0"/>
              <a:t>		     &lt;</a:t>
            </a:r>
            <a:r>
              <a:rPr lang="en-US" sz="1600" dirty="0" smtClean="0"/>
              <a:t>LI</a:t>
            </a:r>
            <a:r>
              <a:rPr lang="ru-RU" sz="1600" dirty="0" smtClean="0"/>
              <a:t>&gt;пункт 2.1</a:t>
            </a:r>
          </a:p>
          <a:p>
            <a:r>
              <a:rPr lang="ru-RU" sz="1600" dirty="0" smtClean="0"/>
              <a:t>		      &lt;</a:t>
            </a:r>
            <a:r>
              <a:rPr lang="en-US" sz="1600" dirty="0" smtClean="0"/>
              <a:t>LI</a:t>
            </a:r>
            <a:r>
              <a:rPr lang="ru-RU" sz="1600" dirty="0" smtClean="0"/>
              <a:t>&gt;пункт 2.2</a:t>
            </a:r>
          </a:p>
          <a:p>
            <a:r>
              <a:rPr lang="ru-RU" sz="1600" dirty="0" smtClean="0"/>
              <a:t>         		 &lt;/</a:t>
            </a:r>
            <a:r>
              <a:rPr lang="en-US" sz="1600" dirty="0" smtClean="0"/>
              <a:t>OL</a:t>
            </a:r>
            <a:r>
              <a:rPr lang="ru-RU" sz="1600" dirty="0" smtClean="0"/>
              <a:t>&gt;</a:t>
            </a:r>
          </a:p>
          <a:p>
            <a:r>
              <a:rPr lang="ru-RU" sz="1600" dirty="0" smtClean="0"/>
              <a:t>    	          &lt;</a:t>
            </a:r>
            <a:r>
              <a:rPr lang="en-US" sz="1600" dirty="0" smtClean="0"/>
              <a:t>LI</a:t>
            </a:r>
            <a:r>
              <a:rPr lang="ru-RU" sz="1600" dirty="0" smtClean="0"/>
              <a:t>&gt;Глава 3.</a:t>
            </a:r>
          </a:p>
          <a:p>
            <a:r>
              <a:rPr lang="ru-RU" sz="1600" dirty="0" smtClean="0"/>
              <a:t>         		&lt;</a:t>
            </a:r>
            <a:r>
              <a:rPr lang="en-US" sz="1600" dirty="0" smtClean="0"/>
              <a:t>OL</a:t>
            </a:r>
            <a:r>
              <a:rPr lang="ru-RU" sz="1600" dirty="0" smtClean="0"/>
              <a:t>&gt;</a:t>
            </a:r>
          </a:p>
          <a:p>
            <a:pPr marL="2068513"/>
            <a:r>
              <a:rPr lang="ru-RU" sz="1600" dirty="0" smtClean="0"/>
              <a:t>&lt;</a:t>
            </a:r>
            <a:r>
              <a:rPr lang="en-US" sz="1600" dirty="0" smtClean="0"/>
              <a:t>LI</a:t>
            </a:r>
            <a:r>
              <a:rPr lang="ru-RU" sz="1600" dirty="0" smtClean="0"/>
              <a:t>&gt;пункт 3.1</a:t>
            </a:r>
          </a:p>
          <a:p>
            <a:pPr marL="2068513"/>
            <a:r>
              <a:rPr lang="ru-RU" sz="1600" dirty="0" smtClean="0"/>
              <a:t>&lt;</a:t>
            </a:r>
            <a:r>
              <a:rPr lang="en-US" sz="1600" dirty="0" smtClean="0"/>
              <a:t>LI</a:t>
            </a:r>
            <a:r>
              <a:rPr lang="ru-RU" sz="1600" dirty="0" smtClean="0"/>
              <a:t>&gt;пункт 3.2</a:t>
            </a:r>
          </a:p>
          <a:p>
            <a:pPr marL="1798638"/>
            <a:r>
              <a:rPr lang="en-US" sz="1600" dirty="0" smtClean="0"/>
              <a:t> </a:t>
            </a:r>
            <a:r>
              <a:rPr lang="ru-RU" sz="1600" dirty="0" smtClean="0"/>
              <a:t>&lt;/</a:t>
            </a:r>
            <a:r>
              <a:rPr lang="en-US" sz="1600" dirty="0" smtClean="0"/>
              <a:t>OL</a:t>
            </a:r>
            <a:r>
              <a:rPr lang="ru-RU" sz="1600" dirty="0" smtClean="0"/>
              <a:t>&gt;</a:t>
            </a:r>
          </a:p>
          <a:p>
            <a:r>
              <a:rPr lang="ru-RU" sz="1600" dirty="0" smtClean="0"/>
              <a:t>	&lt;/</a:t>
            </a:r>
            <a:r>
              <a:rPr lang="en-US" sz="1600" dirty="0" smtClean="0"/>
              <a:t>UL</a:t>
            </a:r>
            <a:r>
              <a:rPr lang="ru-RU" sz="1600" dirty="0" smtClean="0"/>
              <a:t>&gt;</a:t>
            </a:r>
          </a:p>
          <a:p>
            <a:r>
              <a:rPr lang="en-US" sz="1600" dirty="0" smtClean="0"/>
              <a:t>     </a:t>
            </a:r>
            <a:r>
              <a:rPr lang="ru-RU" sz="1600" dirty="0" smtClean="0"/>
              <a:t>&lt;/</a:t>
            </a:r>
            <a:r>
              <a:rPr lang="en-US" sz="1600" dirty="0" smtClean="0"/>
              <a:t>BODY</a:t>
            </a:r>
            <a:r>
              <a:rPr lang="ru-RU" sz="1600" dirty="0" smtClean="0"/>
              <a:t>&gt;</a:t>
            </a:r>
          </a:p>
          <a:p>
            <a:r>
              <a:rPr lang="ru-RU" sz="1600" dirty="0" smtClean="0"/>
              <a:t>&lt;/</a:t>
            </a:r>
            <a:r>
              <a:rPr lang="en-US" sz="1600" dirty="0" smtClean="0"/>
              <a:t>HTML</a:t>
            </a:r>
            <a:r>
              <a:rPr lang="ru-RU" sz="1600" dirty="0" smtClean="0"/>
              <a:t>&gt;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rmAutofit fontScale="90000"/>
          </a:bodyPr>
          <a:lstStyle/>
          <a:p>
            <a:pPr algn="ctr"/>
            <a:r>
              <a:rPr lang="ru-RU" b="1" dirty="0" smtClean="0"/>
              <a:t>Что такое </a:t>
            </a:r>
            <a:r>
              <a:rPr lang="en-US" b="1" dirty="0" smtClean="0"/>
              <a:t>HTML</a:t>
            </a:r>
            <a:endParaRPr lang="ru-RU" dirty="0"/>
          </a:p>
        </p:txBody>
      </p:sp>
      <p:sp>
        <p:nvSpPr>
          <p:cNvPr id="3" name="Содержимое 2"/>
          <p:cNvSpPr>
            <a:spLocks noGrp="1"/>
          </p:cNvSpPr>
          <p:nvPr>
            <p:ph idx="1"/>
          </p:nvPr>
        </p:nvSpPr>
        <p:spPr>
          <a:xfrm>
            <a:off x="971600" y="548680"/>
            <a:ext cx="8172400" cy="6309320"/>
          </a:xfrm>
        </p:spPr>
        <p:txBody>
          <a:bodyPr>
            <a:normAutofit/>
          </a:bodyPr>
          <a:lstStyle/>
          <a:p>
            <a:pPr marL="0" indent="324000" algn="just">
              <a:buNone/>
            </a:pPr>
            <a:r>
              <a:rPr lang="ru-RU" sz="2800" dirty="0" smtClean="0">
                <a:solidFill>
                  <a:srgbClr val="FF0000"/>
                </a:solidFill>
                <a:latin typeface="Times New Roman" pitchFamily="18" charset="0"/>
                <a:cs typeface="Times New Roman" pitchFamily="18" charset="0"/>
              </a:rPr>
              <a:t>Пример 1. </a:t>
            </a:r>
            <a:r>
              <a:rPr lang="ru-RU" sz="2800" dirty="0" smtClean="0">
                <a:latin typeface="Times New Roman" pitchFamily="18" charset="0"/>
                <a:cs typeface="Times New Roman" pitchFamily="18" charset="0"/>
              </a:rPr>
              <a:t>Использование парных тегов:</a:t>
            </a:r>
          </a:p>
          <a:p>
            <a:pPr marL="0" indent="0" algn="ctr">
              <a:buNone/>
            </a:pP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B</a:t>
            </a:r>
            <a:r>
              <a:rPr lang="ru-RU" b="1" dirty="0" smtClean="0">
                <a:latin typeface="Times New Roman" pitchFamily="18" charset="0"/>
                <a:cs typeface="Times New Roman" pitchFamily="18" charset="0"/>
              </a:rPr>
              <a:t>&gt;Жирный шрифт в тексте &lt;/</a:t>
            </a:r>
            <a:r>
              <a:rPr lang="en-US" b="1" dirty="0" smtClean="0">
                <a:latin typeface="Times New Roman" pitchFamily="18" charset="0"/>
                <a:cs typeface="Times New Roman" pitchFamily="18" charset="0"/>
              </a:rPr>
              <a:t>B</a:t>
            </a:r>
            <a:r>
              <a:rPr lang="ru-RU" b="1" dirty="0" smtClean="0">
                <a:latin typeface="Times New Roman" pitchFamily="18" charset="0"/>
                <a:cs typeface="Times New Roman" pitchFamily="18" charset="0"/>
              </a:rPr>
              <a:t>&gt;</a:t>
            </a:r>
          </a:p>
          <a:p>
            <a:pPr marL="0" indent="324000" algn="just">
              <a:buNone/>
            </a:pPr>
            <a:r>
              <a:rPr lang="ru-RU" sz="2800" dirty="0" smtClean="0">
                <a:latin typeface="Times New Roman" pitchFamily="18" charset="0"/>
                <a:cs typeface="Times New Roman" pitchFamily="18" charset="0"/>
              </a:rPr>
              <a:t>Контейнеры могут быть вложенными. При этом они не должны пересекаться, т.е. открывающий и закрывающий теги внутреннего контейнера должны располагаться внутри внешнего контейнера.</a:t>
            </a:r>
          </a:p>
          <a:p>
            <a:pPr marL="0" indent="324000" algn="just">
              <a:spcBef>
                <a:spcPts val="1200"/>
              </a:spcBef>
              <a:buNone/>
            </a:pPr>
            <a:r>
              <a:rPr lang="ru-RU" sz="2800" dirty="0" smtClean="0">
                <a:solidFill>
                  <a:srgbClr val="FF0000"/>
                </a:solidFill>
                <a:latin typeface="Times New Roman" pitchFamily="18" charset="0"/>
                <a:cs typeface="Times New Roman" pitchFamily="18" charset="0"/>
              </a:rPr>
              <a:t>Пример 2.</a:t>
            </a:r>
            <a:r>
              <a:rPr lang="ru-RU" sz="2800" dirty="0" smtClean="0">
                <a:latin typeface="Times New Roman" pitchFamily="18" charset="0"/>
                <a:cs typeface="Times New Roman" pitchFamily="18" charset="0"/>
              </a:rPr>
              <a:t> Правильное вложение тегов:</a:t>
            </a:r>
          </a:p>
          <a:p>
            <a:pPr marL="0" indent="0" algn="just">
              <a:buNone/>
            </a:pP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B</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I</a:t>
            </a:r>
            <a:r>
              <a:rPr lang="ru-RU" b="1" dirty="0" smtClean="0">
                <a:latin typeface="Times New Roman" pitchFamily="18" charset="0"/>
                <a:cs typeface="Times New Roman" pitchFamily="18" charset="0"/>
              </a:rPr>
              <a:t>&gt;Полужирный курсив текст&lt;/</a:t>
            </a:r>
            <a:r>
              <a:rPr lang="en-US" b="1" dirty="0" smtClean="0">
                <a:latin typeface="Times New Roman" pitchFamily="18" charset="0"/>
                <a:cs typeface="Times New Roman" pitchFamily="18" charset="0"/>
              </a:rPr>
              <a:t>I</a:t>
            </a:r>
            <a:r>
              <a:rPr lang="ru-RU" b="1" dirty="0" smtClean="0">
                <a:latin typeface="Times New Roman" pitchFamily="18" charset="0"/>
                <a:cs typeface="Times New Roman" pitchFamily="18" charset="0"/>
              </a:rPr>
              <a:t>&gt;&lt;/</a:t>
            </a:r>
            <a:r>
              <a:rPr lang="en-US" b="1" dirty="0" smtClean="0">
                <a:latin typeface="Times New Roman" pitchFamily="18" charset="0"/>
                <a:cs typeface="Times New Roman" pitchFamily="18" charset="0"/>
              </a:rPr>
              <a:t>B</a:t>
            </a:r>
            <a:r>
              <a:rPr lang="ru-RU" b="1" dirty="0" smtClean="0">
                <a:latin typeface="Times New Roman" pitchFamily="18" charset="0"/>
                <a:cs typeface="Times New Roman" pitchFamily="18" charset="0"/>
              </a:rPr>
              <a:t>&gt;</a:t>
            </a:r>
          </a:p>
          <a:p>
            <a:pPr marL="0" indent="324000" algn="just">
              <a:spcBef>
                <a:spcPts val="1200"/>
              </a:spcBef>
              <a:buNone/>
            </a:pPr>
            <a:r>
              <a:rPr lang="ru-RU" sz="2800" dirty="0" smtClean="0">
                <a:solidFill>
                  <a:srgbClr val="FF0000"/>
                </a:solidFill>
                <a:latin typeface="Times New Roman" pitchFamily="18" charset="0"/>
                <a:cs typeface="Times New Roman" pitchFamily="18" charset="0"/>
              </a:rPr>
              <a:t>Пример 3.</a:t>
            </a:r>
            <a:r>
              <a:rPr lang="ru-RU" sz="2800" dirty="0" smtClean="0">
                <a:latin typeface="Times New Roman" pitchFamily="18" charset="0"/>
                <a:cs typeface="Times New Roman" pitchFamily="18" charset="0"/>
              </a:rPr>
              <a:t> Неправильное вложение тегов:</a:t>
            </a:r>
          </a:p>
          <a:p>
            <a:pPr marL="0" indent="324000" algn="just">
              <a:buNone/>
            </a:pPr>
            <a:r>
              <a:rPr lang="ru-RU" sz="2800" b="1" dirty="0" smtClean="0">
                <a:latin typeface="Times New Roman" pitchFamily="18" charset="0"/>
                <a:cs typeface="Times New Roman" pitchFamily="18" charset="0"/>
              </a:rPr>
              <a:t>&lt;</a:t>
            </a:r>
            <a:r>
              <a:rPr lang="en-US" sz="2800" b="1" dirty="0" smtClean="0">
                <a:latin typeface="Times New Roman" pitchFamily="18" charset="0"/>
                <a:cs typeface="Times New Roman" pitchFamily="18" charset="0"/>
              </a:rPr>
              <a:t>B</a:t>
            </a:r>
            <a:r>
              <a:rPr lang="ru-RU" sz="2800" b="1" dirty="0" smtClean="0">
                <a:latin typeface="Times New Roman" pitchFamily="18" charset="0"/>
                <a:cs typeface="Times New Roman" pitchFamily="18" charset="0"/>
              </a:rPr>
              <a:t>&gt;&lt;</a:t>
            </a:r>
            <a:r>
              <a:rPr lang="en-US" sz="2800" b="1" dirty="0" smtClean="0">
                <a:latin typeface="Times New Roman" pitchFamily="18" charset="0"/>
                <a:cs typeface="Times New Roman" pitchFamily="18" charset="0"/>
              </a:rPr>
              <a:t>I</a:t>
            </a:r>
            <a:r>
              <a:rPr lang="ru-RU" sz="2800" b="1" dirty="0" smtClean="0">
                <a:latin typeface="Times New Roman" pitchFamily="18" charset="0"/>
                <a:cs typeface="Times New Roman" pitchFamily="18" charset="0"/>
              </a:rPr>
              <a:t>&gt;Полужирный курсивный текст&lt;/</a:t>
            </a:r>
            <a:r>
              <a:rPr lang="en-US" sz="2800" b="1" dirty="0" smtClean="0">
                <a:latin typeface="Times New Roman" pitchFamily="18" charset="0"/>
                <a:cs typeface="Times New Roman" pitchFamily="18" charset="0"/>
              </a:rPr>
              <a:t>B</a:t>
            </a:r>
            <a:r>
              <a:rPr lang="ru-RU" sz="2800" b="1" dirty="0" smtClean="0">
                <a:latin typeface="Times New Roman" pitchFamily="18" charset="0"/>
                <a:cs typeface="Times New Roman" pitchFamily="18" charset="0"/>
              </a:rPr>
              <a:t>&gt;&lt;/</a:t>
            </a:r>
            <a:r>
              <a:rPr lang="en-US" sz="2800" b="1" dirty="0" smtClean="0">
                <a:latin typeface="Times New Roman" pitchFamily="18" charset="0"/>
                <a:cs typeface="Times New Roman" pitchFamily="18" charset="0"/>
              </a:rPr>
              <a:t>I</a:t>
            </a:r>
            <a:r>
              <a:rPr lang="ru-RU" sz="2800" b="1" dirty="0" smtClean="0">
                <a:latin typeface="Times New Roman" pitchFamily="18" charset="0"/>
                <a:cs typeface="Times New Roman" pitchFamily="18" charset="0"/>
              </a:rPr>
              <a:t>&gt;</a:t>
            </a:r>
          </a:p>
          <a:p>
            <a:pPr marL="0" indent="324000" algn="just">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rmAutofit fontScale="90000"/>
          </a:bodyPr>
          <a:lstStyle/>
          <a:p>
            <a:pPr algn="ctr"/>
            <a:r>
              <a:rPr lang="ru-RU" b="1" dirty="0" smtClean="0"/>
              <a:t>Структура документа </a:t>
            </a:r>
            <a:endParaRPr lang="ru-RU" dirty="0"/>
          </a:p>
        </p:txBody>
      </p:sp>
      <p:sp>
        <p:nvSpPr>
          <p:cNvPr id="3" name="Содержимое 2"/>
          <p:cNvSpPr>
            <a:spLocks noGrp="1"/>
          </p:cNvSpPr>
          <p:nvPr>
            <p:ph idx="1"/>
          </p:nvPr>
        </p:nvSpPr>
        <p:spPr>
          <a:xfrm>
            <a:off x="971600" y="548680"/>
            <a:ext cx="8172400" cy="6309320"/>
          </a:xfrm>
        </p:spPr>
        <p:txBody>
          <a:bodyPr>
            <a:normAutofit fontScale="55000" lnSpcReduction="20000"/>
          </a:bodyPr>
          <a:lstStyle/>
          <a:p>
            <a:pPr marL="0" indent="324000" algn="just">
              <a:buNone/>
            </a:pPr>
            <a:r>
              <a:rPr lang="en-US" dirty="0" smtClean="0"/>
              <a:t>HTML</a:t>
            </a:r>
            <a:r>
              <a:rPr lang="ru-RU" dirty="0" smtClean="0"/>
              <a:t>-документ всегда должен начинаться с открывающего тега </a:t>
            </a:r>
            <a:r>
              <a:rPr lang="ru-RU" dirty="0" smtClean="0">
                <a:solidFill>
                  <a:srgbClr val="FF0000"/>
                </a:solidFill>
              </a:rPr>
              <a:t>&lt;</a:t>
            </a:r>
            <a:r>
              <a:rPr lang="en-US" dirty="0" smtClean="0">
                <a:solidFill>
                  <a:srgbClr val="FF0000"/>
                </a:solidFill>
              </a:rPr>
              <a:t>HTML</a:t>
            </a:r>
            <a:r>
              <a:rPr lang="ru-RU" dirty="0" smtClean="0">
                <a:solidFill>
                  <a:srgbClr val="FF0000"/>
                </a:solidFill>
              </a:rPr>
              <a:t>&gt; </a:t>
            </a:r>
            <a:r>
              <a:rPr lang="ru-RU" dirty="0" smtClean="0"/>
              <a:t>и заканчиваться соответствующим закрывающим тегом </a:t>
            </a:r>
            <a:r>
              <a:rPr lang="ru-RU" dirty="0" smtClean="0">
                <a:solidFill>
                  <a:srgbClr val="FF0000"/>
                </a:solidFill>
              </a:rPr>
              <a:t>&lt;/</a:t>
            </a:r>
            <a:r>
              <a:rPr lang="en-US" dirty="0" smtClean="0">
                <a:solidFill>
                  <a:srgbClr val="FF0000"/>
                </a:solidFill>
              </a:rPr>
              <a:t>HTML</a:t>
            </a:r>
            <a:r>
              <a:rPr lang="ru-RU" dirty="0" smtClean="0">
                <a:solidFill>
                  <a:srgbClr val="FF0000"/>
                </a:solidFill>
              </a:rPr>
              <a:t>&gt;. </a:t>
            </a:r>
          </a:p>
          <a:p>
            <a:pPr marL="0" indent="324000" algn="just">
              <a:buNone/>
            </a:pPr>
            <a:r>
              <a:rPr lang="ru-RU" dirty="0" smtClean="0"/>
              <a:t>Внутри документа при этом выделяются два основных раздела: </a:t>
            </a:r>
            <a:r>
              <a:rPr lang="ru-RU" dirty="0" smtClean="0">
                <a:solidFill>
                  <a:srgbClr val="FF0000"/>
                </a:solidFill>
              </a:rPr>
              <a:t>раздел заголовков </a:t>
            </a:r>
            <a:r>
              <a:rPr lang="ru-RU" dirty="0" smtClean="0"/>
              <a:t>и </a:t>
            </a:r>
            <a:r>
              <a:rPr lang="ru-RU" dirty="0" smtClean="0">
                <a:solidFill>
                  <a:srgbClr val="FF0000"/>
                </a:solidFill>
              </a:rPr>
              <a:t>тело документа</a:t>
            </a:r>
            <a:r>
              <a:rPr lang="ru-RU" dirty="0" smtClean="0"/>
              <a:t>. </a:t>
            </a:r>
          </a:p>
          <a:p>
            <a:pPr marL="0" indent="324000" algn="just">
              <a:buNone/>
            </a:pPr>
            <a:r>
              <a:rPr lang="ru-RU" dirty="0" smtClean="0"/>
              <a:t>Раздел заголовков содержит информацию, описывающую документ в целом, и ограничивается тегами </a:t>
            </a:r>
            <a:r>
              <a:rPr lang="ru-RU" dirty="0" smtClean="0">
                <a:solidFill>
                  <a:srgbClr val="FF0000"/>
                </a:solidFill>
              </a:rPr>
              <a:t>&lt;</a:t>
            </a:r>
            <a:r>
              <a:rPr lang="en-US" dirty="0" smtClean="0">
                <a:solidFill>
                  <a:srgbClr val="FF0000"/>
                </a:solidFill>
              </a:rPr>
              <a:t>HEAD</a:t>
            </a:r>
            <a:r>
              <a:rPr lang="ru-RU" dirty="0" smtClean="0">
                <a:solidFill>
                  <a:srgbClr val="FF0000"/>
                </a:solidFill>
              </a:rPr>
              <a:t>&gt; </a:t>
            </a:r>
            <a:r>
              <a:rPr lang="ru-RU" dirty="0" smtClean="0"/>
              <a:t>и  </a:t>
            </a:r>
            <a:r>
              <a:rPr lang="ru-RU" dirty="0" smtClean="0">
                <a:solidFill>
                  <a:srgbClr val="FF0000"/>
                </a:solidFill>
              </a:rPr>
              <a:t>&lt;/</a:t>
            </a:r>
            <a:r>
              <a:rPr lang="en-US" dirty="0" smtClean="0">
                <a:solidFill>
                  <a:srgbClr val="FF0000"/>
                </a:solidFill>
              </a:rPr>
              <a:t>HEAD</a:t>
            </a:r>
            <a:r>
              <a:rPr lang="ru-RU" dirty="0" smtClean="0">
                <a:solidFill>
                  <a:srgbClr val="FF0000"/>
                </a:solidFill>
              </a:rPr>
              <a:t>&gt;. </a:t>
            </a:r>
          </a:p>
          <a:p>
            <a:pPr marL="0" indent="324000" algn="just">
              <a:buNone/>
            </a:pPr>
            <a:r>
              <a:rPr lang="ru-RU" dirty="0" smtClean="0"/>
              <a:t>В частности, раздел заголовков должен содержать контейнер общего заголовка документа </a:t>
            </a:r>
            <a:r>
              <a:rPr lang="ru-RU" dirty="0" smtClean="0">
                <a:solidFill>
                  <a:srgbClr val="FF0000"/>
                </a:solidFill>
              </a:rPr>
              <a:t>&lt;</a:t>
            </a:r>
            <a:r>
              <a:rPr lang="en-US" dirty="0" smtClean="0">
                <a:solidFill>
                  <a:srgbClr val="FF0000"/>
                </a:solidFill>
              </a:rPr>
              <a:t>TITLE</a:t>
            </a:r>
            <a:r>
              <a:rPr lang="ru-RU" dirty="0" smtClean="0">
                <a:solidFill>
                  <a:srgbClr val="FF0000"/>
                </a:solidFill>
              </a:rPr>
              <a:t>&gt;…&lt;/</a:t>
            </a:r>
            <a:r>
              <a:rPr lang="en-US" dirty="0" smtClean="0">
                <a:solidFill>
                  <a:srgbClr val="FF0000"/>
                </a:solidFill>
              </a:rPr>
              <a:t>TITLE</a:t>
            </a:r>
            <a:r>
              <a:rPr lang="ru-RU" dirty="0" smtClean="0">
                <a:solidFill>
                  <a:srgbClr val="FF0000"/>
                </a:solidFill>
              </a:rPr>
              <a:t>&gt;. </a:t>
            </a:r>
          </a:p>
          <a:p>
            <a:pPr marL="0" indent="324000" algn="just">
              <a:buNone/>
            </a:pPr>
            <a:r>
              <a:rPr lang="ru-RU" dirty="0" smtClean="0"/>
              <a:t>Собственно же содержимое </a:t>
            </a:r>
            <a:r>
              <a:rPr lang="en-US" dirty="0" smtClean="0"/>
              <a:t>web</a:t>
            </a:r>
            <a:r>
              <a:rPr lang="ru-RU" dirty="0" smtClean="0"/>
              <a:t>-страницы размещается в теле документа, которое ограничивается парными тегами </a:t>
            </a:r>
            <a:r>
              <a:rPr lang="ru-RU" dirty="0" smtClean="0">
                <a:solidFill>
                  <a:srgbClr val="FF0000"/>
                </a:solidFill>
              </a:rPr>
              <a:t>&lt;</a:t>
            </a:r>
            <a:r>
              <a:rPr lang="en-US" dirty="0" smtClean="0">
                <a:solidFill>
                  <a:srgbClr val="FF0000"/>
                </a:solidFill>
              </a:rPr>
              <a:t>BODY</a:t>
            </a:r>
            <a:r>
              <a:rPr lang="ru-RU" dirty="0" smtClean="0">
                <a:solidFill>
                  <a:srgbClr val="FF0000"/>
                </a:solidFill>
              </a:rPr>
              <a:t>&gt; и &lt;/</a:t>
            </a:r>
            <a:r>
              <a:rPr lang="en-US" dirty="0" smtClean="0">
                <a:solidFill>
                  <a:srgbClr val="FF0000"/>
                </a:solidFill>
              </a:rPr>
              <a:t>BODY</a:t>
            </a:r>
            <a:r>
              <a:rPr lang="ru-RU" dirty="0" smtClean="0"/>
              <a:t>&gt;.</a:t>
            </a:r>
          </a:p>
          <a:p>
            <a:pPr marL="0" indent="0" algn="ctr">
              <a:buNone/>
            </a:pPr>
            <a:r>
              <a:rPr lang="ru-RU" sz="4400" b="1" dirty="0" smtClean="0">
                <a:solidFill>
                  <a:srgbClr val="FF0000"/>
                </a:solidFill>
              </a:rPr>
              <a:t>Шаблон для начала создания </a:t>
            </a:r>
            <a:r>
              <a:rPr lang="en-US" sz="4400" b="1" dirty="0" smtClean="0">
                <a:solidFill>
                  <a:srgbClr val="FF0000"/>
                </a:solidFill>
              </a:rPr>
              <a:t>web</a:t>
            </a:r>
            <a:r>
              <a:rPr lang="ru-RU" sz="4400" b="1" dirty="0" smtClean="0">
                <a:solidFill>
                  <a:srgbClr val="FF0000"/>
                </a:solidFill>
              </a:rPr>
              <a:t>-страницы:</a:t>
            </a:r>
          </a:p>
          <a:p>
            <a:pPr marL="0" indent="324000">
              <a:buNone/>
            </a:pPr>
            <a:r>
              <a:rPr lang="en-US" dirty="0" smtClean="0"/>
              <a:t>&lt;HTML&gt;</a:t>
            </a:r>
            <a:endParaRPr lang="ru-RU" dirty="0" smtClean="0"/>
          </a:p>
          <a:p>
            <a:pPr marL="0" indent="324000">
              <a:buNone/>
            </a:pPr>
            <a:r>
              <a:rPr lang="ru-RU" dirty="0" smtClean="0"/>
              <a:t>	</a:t>
            </a:r>
            <a:r>
              <a:rPr lang="en-US" dirty="0" smtClean="0"/>
              <a:t>&lt;HEAD&gt;</a:t>
            </a:r>
            <a:endParaRPr lang="ru-RU" dirty="0" smtClean="0"/>
          </a:p>
          <a:p>
            <a:pPr marL="0" indent="324000">
              <a:buNone/>
            </a:pPr>
            <a:r>
              <a:rPr lang="ru-RU" dirty="0" smtClean="0"/>
              <a:t>		</a:t>
            </a:r>
            <a:r>
              <a:rPr lang="en-US" dirty="0" smtClean="0"/>
              <a:t>&lt;TITLE&gt; </a:t>
            </a:r>
            <a:r>
              <a:rPr lang="ru-RU" dirty="0" smtClean="0"/>
              <a:t>заголовок</a:t>
            </a:r>
            <a:r>
              <a:rPr lang="en-US" dirty="0" smtClean="0"/>
              <a:t> web-</a:t>
            </a:r>
            <a:r>
              <a:rPr lang="ru-RU" dirty="0" smtClean="0"/>
              <a:t>документа</a:t>
            </a:r>
            <a:r>
              <a:rPr lang="en-US" dirty="0" smtClean="0"/>
              <a:t>&lt;/TITLE&gt;</a:t>
            </a:r>
            <a:endParaRPr lang="ru-RU" dirty="0" smtClean="0"/>
          </a:p>
          <a:p>
            <a:pPr marL="0" indent="324000">
              <a:buNone/>
            </a:pPr>
            <a:r>
              <a:rPr lang="ru-RU" dirty="0" smtClean="0"/>
              <a:t>	</a:t>
            </a:r>
            <a:r>
              <a:rPr lang="en-US" dirty="0" smtClean="0"/>
              <a:t>&lt;/HEAD&gt;</a:t>
            </a:r>
            <a:endParaRPr lang="ru-RU" dirty="0" smtClean="0"/>
          </a:p>
          <a:p>
            <a:pPr marL="0" indent="324000">
              <a:buNone/>
            </a:pPr>
            <a:r>
              <a:rPr lang="ru-RU" dirty="0" smtClean="0"/>
              <a:t>	&lt;</a:t>
            </a:r>
            <a:r>
              <a:rPr lang="en-US" dirty="0" smtClean="0"/>
              <a:t>BODY</a:t>
            </a:r>
            <a:r>
              <a:rPr lang="ru-RU" dirty="0" smtClean="0"/>
              <a:t>&gt;</a:t>
            </a:r>
          </a:p>
          <a:p>
            <a:pPr marL="0" indent="324000">
              <a:buNone/>
            </a:pPr>
            <a:r>
              <a:rPr lang="ru-RU" dirty="0" smtClean="0"/>
              <a:t>		содержимое </a:t>
            </a:r>
            <a:r>
              <a:rPr lang="en-US" dirty="0" smtClean="0"/>
              <a:t>web</a:t>
            </a:r>
            <a:r>
              <a:rPr lang="ru-RU" dirty="0" smtClean="0"/>
              <a:t>-страницы (тело документа)</a:t>
            </a:r>
          </a:p>
          <a:p>
            <a:pPr marL="0" indent="324000">
              <a:buNone/>
            </a:pPr>
            <a:r>
              <a:rPr lang="ru-RU" dirty="0" smtClean="0"/>
              <a:t>&lt;!---Комментарии, которые не отображаются на </a:t>
            </a:r>
            <a:r>
              <a:rPr lang="en-US" dirty="0" smtClean="0"/>
              <a:t>web</a:t>
            </a:r>
            <a:r>
              <a:rPr lang="ru-RU" dirty="0" smtClean="0"/>
              <a:t>-страницы </a:t>
            </a:r>
            <a:r>
              <a:rPr lang="ru-RU" dirty="0" smtClean="0">
                <a:sym typeface="Symbol"/>
              </a:rPr>
              <a:t></a:t>
            </a:r>
            <a:r>
              <a:rPr lang="ru-RU" dirty="0" smtClean="0"/>
              <a:t> </a:t>
            </a:r>
            <a:r>
              <a:rPr lang="ru-RU" dirty="0" smtClean="0">
                <a:sym typeface="Symbol"/>
              </a:rPr>
              <a:t></a:t>
            </a:r>
            <a:endParaRPr lang="ru-RU" dirty="0" smtClean="0"/>
          </a:p>
          <a:p>
            <a:pPr marL="0" indent="324000">
              <a:buNone/>
            </a:pPr>
            <a:r>
              <a:rPr lang="ru-RU" dirty="0" smtClean="0"/>
              <a:t>	&lt;/</a:t>
            </a:r>
            <a:r>
              <a:rPr lang="en-US" dirty="0" smtClean="0"/>
              <a:t>BODY</a:t>
            </a:r>
            <a:r>
              <a:rPr lang="ru-RU" dirty="0" smtClean="0"/>
              <a:t>&gt;</a:t>
            </a:r>
          </a:p>
          <a:p>
            <a:pPr marL="0" indent="324000">
              <a:buNone/>
            </a:pPr>
            <a:r>
              <a:rPr lang="ru-RU" dirty="0" smtClean="0"/>
              <a:t>&lt;/</a:t>
            </a:r>
            <a:r>
              <a:rPr lang="en-US" dirty="0" smtClean="0"/>
              <a:t>HTML</a:t>
            </a:r>
            <a:r>
              <a:rPr lang="ru-RU" dirty="0" smtClean="0"/>
              <a:t>&gt;</a:t>
            </a:r>
          </a:p>
          <a:p>
            <a:pPr marL="0" indent="324000" algn="just">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r>
              <a:rPr lang="ru-RU" sz="3200" b="1" dirty="0" smtClean="0"/>
              <a:t>Просмотр </a:t>
            </a:r>
            <a:r>
              <a:rPr lang="en-US" sz="3200" b="1" dirty="0" smtClean="0"/>
              <a:t>HTML</a:t>
            </a:r>
            <a:r>
              <a:rPr lang="ru-RU" sz="3200" b="1" dirty="0" smtClean="0"/>
              <a:t>-документа в браузере </a:t>
            </a:r>
            <a:endParaRPr lang="ru-RU" sz="3200" dirty="0"/>
          </a:p>
        </p:txBody>
      </p:sp>
      <p:sp>
        <p:nvSpPr>
          <p:cNvPr id="3" name="Содержимое 2"/>
          <p:cNvSpPr>
            <a:spLocks noGrp="1"/>
          </p:cNvSpPr>
          <p:nvPr>
            <p:ph idx="1"/>
          </p:nvPr>
        </p:nvSpPr>
        <p:spPr>
          <a:xfrm>
            <a:off x="971600" y="548680"/>
            <a:ext cx="8172400" cy="6309320"/>
          </a:xfrm>
        </p:spPr>
        <p:txBody>
          <a:bodyPr>
            <a:normAutofit/>
          </a:bodyPr>
          <a:lstStyle/>
          <a:p>
            <a:pPr marL="0" indent="324000" algn="just">
              <a:buNone/>
            </a:pPr>
            <a:r>
              <a:rPr lang="ru-RU" sz="2400" dirty="0" smtClean="0"/>
              <a:t>Чтобы просмотреть созданный </a:t>
            </a:r>
            <a:r>
              <a:rPr lang="en-US" sz="2400" dirty="0" smtClean="0"/>
              <a:t>HTML</a:t>
            </a:r>
            <a:r>
              <a:rPr lang="ru-RU" sz="2400" dirty="0" smtClean="0"/>
              <a:t> – документ в окне браузера, необходимо выполнить следующие действия:</a:t>
            </a:r>
          </a:p>
          <a:p>
            <a:pPr marL="0" lvl="0" indent="324000" algn="just">
              <a:buClrTx/>
              <a:buSzPct val="100000"/>
              <a:buFont typeface="+mj-lt"/>
              <a:buAutoNum type="arabicPeriod"/>
            </a:pPr>
            <a:r>
              <a:rPr lang="ru-RU" dirty="0" smtClean="0"/>
              <a:t>открыть любой браузер (например, </a:t>
            </a:r>
            <a:r>
              <a:rPr lang="en-US" dirty="0" smtClean="0"/>
              <a:t>Internet Explorer</a:t>
            </a:r>
            <a:r>
              <a:rPr lang="ru-RU" dirty="0" smtClean="0"/>
              <a:t>);</a:t>
            </a:r>
          </a:p>
          <a:p>
            <a:pPr marL="0" lvl="0" indent="324000" algn="just">
              <a:buClrTx/>
              <a:buSzPct val="100000"/>
              <a:buFont typeface="+mj-lt"/>
              <a:buAutoNum type="arabicPeriod"/>
            </a:pPr>
            <a:r>
              <a:rPr lang="ru-RU" dirty="0" smtClean="0"/>
              <a:t>в меню файл браузера выбрать команду открыть;</a:t>
            </a:r>
          </a:p>
          <a:p>
            <a:pPr marL="0" lvl="0" indent="324000" algn="just">
              <a:buClrTx/>
              <a:buSzPct val="100000"/>
              <a:buFont typeface="+mj-lt"/>
              <a:buAutoNum type="arabicPeriod"/>
            </a:pPr>
            <a:r>
              <a:rPr lang="ru-RU" dirty="0" smtClean="0"/>
              <a:t>указать путь и имя требуемого </a:t>
            </a:r>
            <a:r>
              <a:rPr lang="en-US" dirty="0" smtClean="0"/>
              <a:t>HTML</a:t>
            </a:r>
            <a:r>
              <a:rPr lang="ru-RU" dirty="0" smtClean="0"/>
              <a:t>-файла и щёлкнуть мышью на кнопке ОК;</a:t>
            </a:r>
          </a:p>
          <a:p>
            <a:pPr marL="0" lvl="0" indent="324000" algn="just">
              <a:buClrTx/>
              <a:buSzPct val="100000"/>
              <a:buFont typeface="+mj-lt"/>
              <a:buAutoNum type="arabicPeriod"/>
            </a:pPr>
            <a:r>
              <a:rPr lang="ru-RU" dirty="0" smtClean="0"/>
              <a:t>для повторного просмотра того же самого </a:t>
            </a:r>
            <a:r>
              <a:rPr lang="en-US" dirty="0" smtClean="0"/>
              <a:t>HTML</a:t>
            </a:r>
            <a:r>
              <a:rPr lang="ru-RU" dirty="0" smtClean="0"/>
              <a:t>-документа после внесения в него изменений воспользоваться кнопкой обновить на панели инструментов браузера.</a:t>
            </a:r>
          </a:p>
          <a:p>
            <a:pPr marL="0" indent="324000" algn="just">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r>
              <a:rPr lang="ru-RU" sz="2800" b="1" dirty="0" smtClean="0"/>
              <a:t>Контейнер заголовка (контейнер &lt;</a:t>
            </a:r>
            <a:r>
              <a:rPr lang="en-US" sz="2800" b="1" dirty="0" smtClean="0"/>
              <a:t>H</a:t>
            </a:r>
            <a:r>
              <a:rPr lang="ru-RU" sz="2800" b="1" dirty="0" smtClean="0"/>
              <a:t>1&gt;…&lt;/</a:t>
            </a:r>
            <a:r>
              <a:rPr lang="en-US" sz="2800" b="1" dirty="0" smtClean="0"/>
              <a:t>H</a:t>
            </a:r>
            <a:r>
              <a:rPr lang="ru-RU" sz="2800" b="1" dirty="0" smtClean="0"/>
              <a:t>1&gt;)</a:t>
            </a:r>
            <a:endParaRPr lang="ru-RU" sz="2800" dirty="0"/>
          </a:p>
        </p:txBody>
      </p:sp>
      <p:sp>
        <p:nvSpPr>
          <p:cNvPr id="3" name="Содержимое 2"/>
          <p:cNvSpPr>
            <a:spLocks noGrp="1"/>
          </p:cNvSpPr>
          <p:nvPr>
            <p:ph idx="1"/>
          </p:nvPr>
        </p:nvSpPr>
        <p:spPr>
          <a:xfrm>
            <a:off x="971600" y="548680"/>
            <a:ext cx="8172400" cy="6309320"/>
          </a:xfrm>
        </p:spPr>
        <p:txBody>
          <a:bodyPr>
            <a:normAutofit fontScale="70000" lnSpcReduction="20000"/>
          </a:bodyPr>
          <a:lstStyle/>
          <a:p>
            <a:pPr marL="0" indent="324000">
              <a:lnSpc>
                <a:spcPct val="120000"/>
              </a:lnSpc>
              <a:buNone/>
            </a:pPr>
            <a:r>
              <a:rPr lang="ru-RU" dirty="0" smtClean="0">
                <a:latin typeface="Times New Roman" pitchFamily="18" charset="0"/>
                <a:cs typeface="Times New Roman" pitchFamily="18" charset="0"/>
              </a:rPr>
              <a:t>В </a:t>
            </a:r>
            <a:r>
              <a:rPr lang="en-US" dirty="0" smtClean="0">
                <a:latin typeface="Times New Roman" pitchFamily="18" charset="0"/>
                <a:cs typeface="Times New Roman" pitchFamily="18" charset="0"/>
              </a:rPr>
              <a:t>HTML</a:t>
            </a:r>
            <a:r>
              <a:rPr lang="ru-RU" dirty="0" smtClean="0">
                <a:latin typeface="Times New Roman" pitchFamily="18" charset="0"/>
                <a:cs typeface="Times New Roman" pitchFamily="18" charset="0"/>
              </a:rPr>
              <a:t> предусмотрено шесть уровней заголовков, которые задаются при помощи парных тегов от </a:t>
            </a:r>
            <a:r>
              <a:rPr lang="ru-RU" dirty="0" smtClean="0">
                <a:solidFill>
                  <a:srgbClr val="FF0000"/>
                </a:solidFill>
                <a:latin typeface="Times New Roman" pitchFamily="18" charset="0"/>
                <a:cs typeface="Times New Roman" pitchFamily="18" charset="0"/>
              </a:rPr>
              <a:t>&lt;</a:t>
            </a:r>
            <a:r>
              <a:rPr lang="en-US" dirty="0" smtClean="0">
                <a:solidFill>
                  <a:srgbClr val="FF0000"/>
                </a:solidFill>
                <a:latin typeface="Times New Roman" pitchFamily="18" charset="0"/>
                <a:cs typeface="Times New Roman" pitchFamily="18" charset="0"/>
              </a:rPr>
              <a:t>H</a:t>
            </a:r>
            <a:r>
              <a:rPr lang="ru-RU" dirty="0" smtClean="0">
                <a:solidFill>
                  <a:srgbClr val="FF0000"/>
                </a:solidFill>
                <a:latin typeface="Times New Roman" pitchFamily="18" charset="0"/>
                <a:cs typeface="Times New Roman" pitchFamily="18" charset="0"/>
              </a:rPr>
              <a:t>1&gt;</a:t>
            </a:r>
            <a:r>
              <a:rPr lang="ru-RU" dirty="0" smtClean="0">
                <a:latin typeface="Times New Roman" pitchFamily="18" charset="0"/>
                <a:cs typeface="Times New Roman" pitchFamily="18" charset="0"/>
              </a:rPr>
              <a:t> до </a:t>
            </a:r>
            <a:r>
              <a:rPr lang="ru-RU" dirty="0" smtClean="0">
                <a:solidFill>
                  <a:srgbClr val="FF0000"/>
                </a:solidFill>
                <a:latin typeface="Times New Roman" pitchFamily="18" charset="0"/>
                <a:cs typeface="Times New Roman" pitchFamily="18" charset="0"/>
              </a:rPr>
              <a:t>&lt;</a:t>
            </a:r>
            <a:r>
              <a:rPr lang="en-US" dirty="0" smtClean="0">
                <a:solidFill>
                  <a:srgbClr val="FF0000"/>
                </a:solidFill>
                <a:latin typeface="Times New Roman" pitchFamily="18" charset="0"/>
                <a:cs typeface="Times New Roman" pitchFamily="18" charset="0"/>
              </a:rPr>
              <a:t>H</a:t>
            </a:r>
            <a:r>
              <a:rPr lang="ru-RU" dirty="0" smtClean="0">
                <a:solidFill>
                  <a:srgbClr val="FF0000"/>
                </a:solidFill>
                <a:latin typeface="Times New Roman" pitchFamily="18" charset="0"/>
                <a:cs typeface="Times New Roman" pitchFamily="18" charset="0"/>
              </a:rPr>
              <a:t>6&gt;.</a:t>
            </a:r>
            <a:r>
              <a:rPr lang="ru-RU" dirty="0" smtClean="0">
                <a:latin typeface="Times New Roman" pitchFamily="18" charset="0"/>
                <a:cs typeface="Times New Roman" pitchFamily="18" charset="0"/>
              </a:rPr>
              <a:t>Заголовок первого уровня </a:t>
            </a:r>
            <a:r>
              <a:rPr lang="ru-RU" dirty="0" smtClean="0">
                <a:solidFill>
                  <a:srgbClr val="FF0000"/>
                </a:solidFill>
                <a:latin typeface="Times New Roman" pitchFamily="18" charset="0"/>
                <a:cs typeface="Times New Roman" pitchFamily="18" charset="0"/>
              </a:rPr>
              <a:t>&lt;</a:t>
            </a:r>
            <a:r>
              <a:rPr lang="en-US" dirty="0" smtClean="0">
                <a:solidFill>
                  <a:srgbClr val="FF0000"/>
                </a:solidFill>
                <a:latin typeface="Times New Roman" pitchFamily="18" charset="0"/>
                <a:cs typeface="Times New Roman" pitchFamily="18" charset="0"/>
              </a:rPr>
              <a:t>H</a:t>
            </a:r>
            <a:r>
              <a:rPr lang="ru-RU" dirty="0" smtClean="0">
                <a:solidFill>
                  <a:srgbClr val="FF0000"/>
                </a:solidFill>
                <a:latin typeface="Times New Roman" pitchFamily="18" charset="0"/>
                <a:cs typeface="Times New Roman" pitchFamily="18" charset="0"/>
              </a:rPr>
              <a:t>1&gt;</a:t>
            </a:r>
            <a:r>
              <a:rPr lang="ru-RU" dirty="0" smtClean="0">
                <a:latin typeface="Times New Roman" pitchFamily="18" charset="0"/>
                <a:cs typeface="Times New Roman" pitchFamily="18" charset="0"/>
              </a:rPr>
              <a:t>…</a:t>
            </a:r>
            <a:r>
              <a:rPr lang="ru-RU" dirty="0" smtClean="0">
                <a:solidFill>
                  <a:srgbClr val="FF0000"/>
                </a:solidFill>
                <a:latin typeface="Times New Roman" pitchFamily="18" charset="0"/>
                <a:cs typeface="Times New Roman" pitchFamily="18" charset="0"/>
              </a:rPr>
              <a:t>&lt;/</a:t>
            </a:r>
            <a:r>
              <a:rPr lang="en-US" dirty="0" smtClean="0">
                <a:solidFill>
                  <a:srgbClr val="FF0000"/>
                </a:solidFill>
                <a:latin typeface="Times New Roman" pitchFamily="18" charset="0"/>
                <a:cs typeface="Times New Roman" pitchFamily="18" charset="0"/>
              </a:rPr>
              <a:t>H</a:t>
            </a:r>
            <a:r>
              <a:rPr lang="ru-RU" dirty="0" smtClean="0">
                <a:solidFill>
                  <a:srgbClr val="FF0000"/>
                </a:solidFill>
                <a:latin typeface="Times New Roman" pitchFamily="18" charset="0"/>
                <a:cs typeface="Times New Roman" pitchFamily="18" charset="0"/>
              </a:rPr>
              <a:t>1&gt; </a:t>
            </a:r>
            <a:r>
              <a:rPr lang="ru-RU" dirty="0" smtClean="0">
                <a:latin typeface="Times New Roman" pitchFamily="18" charset="0"/>
                <a:cs typeface="Times New Roman" pitchFamily="18" charset="0"/>
              </a:rPr>
              <a:t>- самый крупный, все остальные, соответственно, всё мельче и мельче.</a:t>
            </a:r>
          </a:p>
          <a:p>
            <a:pPr marL="0" indent="324000" algn="just">
              <a:lnSpc>
                <a:spcPct val="120000"/>
              </a:lnSpc>
              <a:buNone/>
            </a:pPr>
            <a:r>
              <a:rPr lang="ru-RU" dirty="0" smtClean="0">
                <a:latin typeface="Times New Roman" pitchFamily="18" charset="0"/>
                <a:cs typeface="Times New Roman" pitchFamily="18" charset="0"/>
              </a:rPr>
              <a:t>По умолчанию заголовки всегда выравниваются по левому краю. Однако для них можно указать явное выравнивание по левому краю (</a:t>
            </a:r>
            <a:r>
              <a:rPr lang="en-US" dirty="0" smtClean="0">
                <a:latin typeface="Times New Roman" pitchFamily="18" charset="0"/>
                <a:cs typeface="Times New Roman" pitchFamily="18" charset="0"/>
              </a:rPr>
              <a:t>LEFT</a:t>
            </a:r>
            <a:r>
              <a:rPr lang="ru-RU" dirty="0" smtClean="0">
                <a:latin typeface="Times New Roman" pitchFamily="18" charset="0"/>
                <a:cs typeface="Times New Roman" pitchFamily="18" charset="0"/>
              </a:rPr>
              <a:t>), по центру (С</a:t>
            </a:r>
            <a:r>
              <a:rPr lang="en-US" dirty="0" smtClean="0">
                <a:latin typeface="Times New Roman" pitchFamily="18" charset="0"/>
                <a:cs typeface="Times New Roman" pitchFamily="18" charset="0"/>
              </a:rPr>
              <a:t>ENTER</a:t>
            </a:r>
            <a:r>
              <a:rPr lang="ru-RU" dirty="0" smtClean="0">
                <a:latin typeface="Times New Roman" pitchFamily="18" charset="0"/>
                <a:cs typeface="Times New Roman" pitchFamily="18" charset="0"/>
              </a:rPr>
              <a:t>) или по правому краю (</a:t>
            </a:r>
            <a:r>
              <a:rPr lang="en-US" dirty="0" smtClean="0">
                <a:latin typeface="Times New Roman" pitchFamily="18" charset="0"/>
                <a:cs typeface="Times New Roman" pitchFamily="18" charset="0"/>
              </a:rPr>
              <a:t>RIGHT</a:t>
            </a:r>
            <a:r>
              <a:rPr lang="ru-RU" dirty="0" smtClean="0">
                <a:latin typeface="Times New Roman" pitchFamily="18" charset="0"/>
                <a:cs typeface="Times New Roman" pitchFamily="18" charset="0"/>
              </a:rPr>
              <a:t>), используя записываемый внутри открывающего тега атрибут </a:t>
            </a:r>
            <a:r>
              <a:rPr lang="en-US" dirty="0" smtClean="0">
                <a:solidFill>
                  <a:srgbClr val="FF0000"/>
                </a:solidFill>
                <a:latin typeface="Times New Roman" pitchFamily="18" charset="0"/>
                <a:cs typeface="Times New Roman" pitchFamily="18" charset="0"/>
              </a:rPr>
              <a:t>ALIGN</a:t>
            </a:r>
            <a:r>
              <a:rPr lang="ru-RU" dirty="0" smtClean="0">
                <a:latin typeface="Times New Roman" pitchFamily="18" charset="0"/>
                <a:cs typeface="Times New Roman" pitchFamily="18" charset="0"/>
              </a:rPr>
              <a:t> (от английского «</a:t>
            </a:r>
            <a:r>
              <a:rPr lang="en-US" dirty="0" err="1" smtClean="0">
                <a:latin typeface="Times New Roman" pitchFamily="18" charset="0"/>
                <a:cs typeface="Times New Roman" pitchFamily="18" charset="0"/>
              </a:rPr>
              <a:t>akign</a:t>
            </a:r>
            <a:r>
              <a:rPr lang="ru-RU" dirty="0" smtClean="0">
                <a:latin typeface="Times New Roman" pitchFamily="18" charset="0"/>
                <a:cs typeface="Times New Roman" pitchFamily="18" charset="0"/>
              </a:rPr>
              <a:t>» - «выстраивать в линию»).</a:t>
            </a:r>
          </a:p>
          <a:p>
            <a:pPr marL="0" indent="324000">
              <a:lnSpc>
                <a:spcPct val="120000"/>
              </a:lnSpc>
              <a:buNone/>
            </a:pPr>
            <a:r>
              <a:rPr lang="ru-RU" dirty="0" smtClean="0">
                <a:solidFill>
                  <a:srgbClr val="FF0000"/>
                </a:solidFill>
                <a:latin typeface="Times New Roman" pitchFamily="18" charset="0"/>
                <a:cs typeface="Times New Roman" pitchFamily="18" charset="0"/>
              </a:rPr>
              <a:t>Примеры:</a:t>
            </a:r>
          </a:p>
          <a:p>
            <a:pPr marL="0" indent="324000">
              <a:lnSpc>
                <a:spcPct val="120000"/>
              </a:lnSpc>
              <a:buNone/>
            </a:pP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H</a:t>
            </a:r>
            <a:r>
              <a:rPr lang="ru-RU" b="1" dirty="0" smtClean="0">
                <a:latin typeface="Times New Roman" pitchFamily="18" charset="0"/>
                <a:cs typeface="Times New Roman" pitchFamily="18" charset="0"/>
              </a:rPr>
              <a:t>1 </a:t>
            </a:r>
            <a:r>
              <a:rPr lang="en-US" b="1" dirty="0" smtClean="0">
                <a:latin typeface="Times New Roman" pitchFamily="18" charset="0"/>
                <a:cs typeface="Times New Roman" pitchFamily="18" charset="0"/>
              </a:rPr>
              <a:t>ALIGN</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LEFT</a:t>
            </a:r>
            <a:r>
              <a:rPr lang="ru-RU" b="1" dirty="0" smtClean="0">
                <a:latin typeface="Times New Roman" pitchFamily="18" charset="0"/>
                <a:cs typeface="Times New Roman" pitchFamily="18" charset="0"/>
              </a:rPr>
              <a:t>&gt;Заголовок первого уровня, выровнен по левому краю&lt;/</a:t>
            </a:r>
            <a:r>
              <a:rPr lang="en-US" b="1" dirty="0" smtClean="0">
                <a:latin typeface="Times New Roman" pitchFamily="18" charset="0"/>
                <a:cs typeface="Times New Roman" pitchFamily="18" charset="0"/>
              </a:rPr>
              <a:t>H</a:t>
            </a:r>
            <a:r>
              <a:rPr lang="ru-RU" b="1" dirty="0" smtClean="0">
                <a:latin typeface="Times New Roman" pitchFamily="18" charset="0"/>
                <a:cs typeface="Times New Roman" pitchFamily="18" charset="0"/>
              </a:rPr>
              <a:t>1&gt;</a:t>
            </a:r>
          </a:p>
          <a:p>
            <a:pPr marL="0" indent="324000">
              <a:lnSpc>
                <a:spcPct val="120000"/>
              </a:lnSpc>
              <a:buNone/>
            </a:pP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H</a:t>
            </a:r>
            <a:r>
              <a:rPr lang="ru-RU" b="1" dirty="0" smtClean="0">
                <a:latin typeface="Times New Roman" pitchFamily="18" charset="0"/>
                <a:cs typeface="Times New Roman" pitchFamily="18" charset="0"/>
              </a:rPr>
              <a:t>3 </a:t>
            </a:r>
            <a:r>
              <a:rPr lang="en-US" b="1" dirty="0" smtClean="0">
                <a:latin typeface="Times New Roman" pitchFamily="18" charset="0"/>
                <a:cs typeface="Times New Roman" pitchFamily="18" charset="0"/>
              </a:rPr>
              <a:t>ALIGN</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CENTER</a:t>
            </a:r>
            <a:r>
              <a:rPr lang="ru-RU" b="1" dirty="0" smtClean="0">
                <a:latin typeface="Times New Roman" pitchFamily="18" charset="0"/>
                <a:cs typeface="Times New Roman" pitchFamily="18" charset="0"/>
              </a:rPr>
              <a:t>&gt;Заголовок третьего уровня, выровнен по центру&lt;/</a:t>
            </a:r>
            <a:r>
              <a:rPr lang="en-US" b="1" dirty="0" smtClean="0">
                <a:latin typeface="Times New Roman" pitchFamily="18" charset="0"/>
                <a:cs typeface="Times New Roman" pitchFamily="18" charset="0"/>
              </a:rPr>
              <a:t>H</a:t>
            </a:r>
            <a:r>
              <a:rPr lang="ru-RU" b="1" dirty="0" smtClean="0">
                <a:latin typeface="Times New Roman" pitchFamily="18" charset="0"/>
                <a:cs typeface="Times New Roman" pitchFamily="18" charset="0"/>
              </a:rPr>
              <a:t>3&gt;</a:t>
            </a:r>
          </a:p>
          <a:p>
            <a:pPr marL="0" indent="324000">
              <a:lnSpc>
                <a:spcPct val="120000"/>
              </a:lnSpc>
              <a:buNone/>
            </a:pPr>
            <a:r>
              <a:rPr lang="ru-RU" b="1" dirty="0" smtClean="0">
                <a:latin typeface="Times New Roman" pitchFamily="18" charset="0"/>
                <a:cs typeface="Times New Roman" pitchFamily="18" charset="0"/>
              </a:rPr>
              <a:t>&lt;</a:t>
            </a:r>
            <a:r>
              <a:rPr lang="en-US" b="1" dirty="0" smtClean="0">
                <a:latin typeface="Times New Roman" pitchFamily="18" charset="0"/>
                <a:cs typeface="Times New Roman" pitchFamily="18" charset="0"/>
              </a:rPr>
              <a:t>H</a:t>
            </a:r>
            <a:r>
              <a:rPr lang="ru-RU" b="1" dirty="0" smtClean="0">
                <a:latin typeface="Times New Roman" pitchFamily="18" charset="0"/>
                <a:cs typeface="Times New Roman" pitchFamily="18" charset="0"/>
              </a:rPr>
              <a:t>5 </a:t>
            </a:r>
            <a:r>
              <a:rPr lang="en-US" b="1" dirty="0" smtClean="0">
                <a:latin typeface="Times New Roman" pitchFamily="18" charset="0"/>
                <a:cs typeface="Times New Roman" pitchFamily="18" charset="0"/>
              </a:rPr>
              <a:t>ALIGN</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RIGHT</a:t>
            </a:r>
            <a:r>
              <a:rPr lang="ru-RU" b="1" dirty="0" smtClean="0">
                <a:latin typeface="Times New Roman" pitchFamily="18" charset="0"/>
                <a:cs typeface="Times New Roman" pitchFamily="18" charset="0"/>
              </a:rPr>
              <a:t>&gt;Заголовок пятого уровня, выровнен по правому краю&lt;/</a:t>
            </a:r>
            <a:r>
              <a:rPr lang="en-US" b="1" dirty="0" smtClean="0">
                <a:latin typeface="Times New Roman" pitchFamily="18" charset="0"/>
                <a:cs typeface="Times New Roman" pitchFamily="18" charset="0"/>
              </a:rPr>
              <a:t>H</a:t>
            </a:r>
            <a:r>
              <a:rPr lang="ru-RU" b="1" dirty="0" smtClean="0">
                <a:latin typeface="Times New Roman" pitchFamily="18" charset="0"/>
                <a:cs typeface="Times New Roman" pitchFamily="18" charset="0"/>
              </a:rPr>
              <a:t>5&gt;</a:t>
            </a:r>
            <a:endParaRPr lang="ru-RU"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r>
              <a:rPr lang="ru-RU" sz="2400" b="1" dirty="0" smtClean="0"/>
              <a:t>Оформление горизонтальных и вертикальных линий </a:t>
            </a:r>
            <a:endParaRPr lang="ru-RU" sz="2400" dirty="0"/>
          </a:p>
        </p:txBody>
      </p:sp>
      <p:sp>
        <p:nvSpPr>
          <p:cNvPr id="3" name="Содержимое 2"/>
          <p:cNvSpPr>
            <a:spLocks noGrp="1"/>
          </p:cNvSpPr>
          <p:nvPr>
            <p:ph idx="1"/>
          </p:nvPr>
        </p:nvSpPr>
        <p:spPr>
          <a:xfrm>
            <a:off x="971600" y="548680"/>
            <a:ext cx="8172400" cy="6309320"/>
          </a:xfrm>
        </p:spPr>
        <p:txBody>
          <a:bodyPr>
            <a:normAutofit fontScale="40000" lnSpcReduction="20000"/>
          </a:bodyPr>
          <a:lstStyle/>
          <a:p>
            <a:pPr algn="ctr">
              <a:buNone/>
            </a:pPr>
            <a:r>
              <a:rPr lang="ru-RU" sz="4500" b="1" dirty="0" smtClean="0"/>
              <a:t>Горизонтальная линия (тег&lt;</a:t>
            </a:r>
            <a:r>
              <a:rPr lang="en-US" sz="4500" b="1" dirty="0" smtClean="0"/>
              <a:t>HR</a:t>
            </a:r>
            <a:r>
              <a:rPr lang="ru-RU" sz="4500" b="1" dirty="0" smtClean="0"/>
              <a:t>&gt;)</a:t>
            </a:r>
            <a:endParaRPr lang="ru-RU" sz="4500" dirty="0" smtClean="0"/>
          </a:p>
          <a:p>
            <a:pPr marL="0" indent="324000">
              <a:lnSpc>
                <a:spcPct val="120000"/>
              </a:lnSpc>
              <a:buNone/>
            </a:pPr>
            <a:r>
              <a:rPr lang="ru-RU" sz="3800" dirty="0" smtClean="0">
                <a:latin typeface="Times New Roman" pitchFamily="18" charset="0"/>
                <a:cs typeface="Times New Roman" pitchFamily="18" charset="0"/>
              </a:rPr>
              <a:t>Отдельный тег </a:t>
            </a:r>
            <a:r>
              <a:rPr lang="ru-RU" sz="3800" dirty="0" smtClean="0">
                <a:solidFill>
                  <a:srgbClr val="FF0000"/>
                </a:solidFill>
                <a:latin typeface="Times New Roman" pitchFamily="18" charset="0"/>
                <a:cs typeface="Times New Roman" pitchFamily="18" charset="0"/>
              </a:rPr>
              <a:t>&lt;</a:t>
            </a:r>
            <a:r>
              <a:rPr lang="en-US" sz="3800" dirty="0" smtClean="0">
                <a:solidFill>
                  <a:srgbClr val="FF0000"/>
                </a:solidFill>
                <a:latin typeface="Times New Roman" pitchFamily="18" charset="0"/>
                <a:cs typeface="Times New Roman" pitchFamily="18" charset="0"/>
              </a:rPr>
              <a:t>HR</a:t>
            </a:r>
            <a:r>
              <a:rPr lang="ru-RU" sz="3800" dirty="0" smtClean="0">
                <a:solidFill>
                  <a:srgbClr val="FF0000"/>
                </a:solidFill>
                <a:latin typeface="Times New Roman" pitchFamily="18" charset="0"/>
                <a:cs typeface="Times New Roman" pitchFamily="18" charset="0"/>
              </a:rPr>
              <a:t>&gt; </a:t>
            </a:r>
            <a:r>
              <a:rPr lang="ru-RU" sz="3800" dirty="0" smtClean="0">
                <a:latin typeface="Times New Roman" pitchFamily="18" charset="0"/>
                <a:cs typeface="Times New Roman" pitchFamily="18" charset="0"/>
              </a:rPr>
              <a:t>- это сокращение от английского «</a:t>
            </a:r>
            <a:r>
              <a:rPr lang="en-US" sz="3800" dirty="0" smtClean="0">
                <a:latin typeface="Times New Roman" pitchFamily="18" charset="0"/>
                <a:cs typeface="Times New Roman" pitchFamily="18" charset="0"/>
              </a:rPr>
              <a:t>Horizontal Rule</a:t>
            </a:r>
            <a:r>
              <a:rPr lang="ru-RU" sz="3800" dirty="0" smtClean="0">
                <a:latin typeface="Times New Roman" pitchFamily="18" charset="0"/>
                <a:cs typeface="Times New Roman" pitchFamily="18" charset="0"/>
              </a:rPr>
              <a:t>» («горизонтальная линейка»). С его помощью можно делить страницу на части или отделять фрагменты текста друг от друга, чтобы </a:t>
            </a:r>
            <a:r>
              <a:rPr lang="en-US" sz="3800" dirty="0" smtClean="0">
                <a:latin typeface="Times New Roman" pitchFamily="18" charset="0"/>
                <a:cs typeface="Times New Roman" pitchFamily="18" charset="0"/>
              </a:rPr>
              <a:t>web</a:t>
            </a:r>
            <a:r>
              <a:rPr lang="ru-RU" sz="3800" dirty="0" smtClean="0">
                <a:latin typeface="Times New Roman" pitchFamily="18" charset="0"/>
                <a:cs typeface="Times New Roman" pitchFamily="18" charset="0"/>
              </a:rPr>
              <a:t> – страница выглядела более привлекательно. </a:t>
            </a:r>
          </a:p>
          <a:p>
            <a:pPr marL="0" indent="324000">
              <a:lnSpc>
                <a:spcPct val="120000"/>
              </a:lnSpc>
              <a:buNone/>
            </a:pPr>
            <a:r>
              <a:rPr lang="ru-RU" sz="3800" dirty="0" smtClean="0">
                <a:latin typeface="Times New Roman" pitchFamily="18" charset="0"/>
                <a:cs typeface="Times New Roman" pitchFamily="18" charset="0"/>
              </a:rPr>
              <a:t>Длину, ширину, цвет и расположение горизонтальной линейки можно задавать с помощью дополнительных атрибутов.</a:t>
            </a:r>
          </a:p>
          <a:p>
            <a:pPr marL="0" indent="324000">
              <a:lnSpc>
                <a:spcPct val="120000"/>
              </a:lnSpc>
              <a:buNone/>
            </a:pPr>
            <a:r>
              <a:rPr lang="ru-RU" sz="3800" b="1" i="1" dirty="0" smtClean="0">
                <a:latin typeface="Times New Roman" pitchFamily="18" charset="0"/>
                <a:cs typeface="Times New Roman" pitchFamily="18" charset="0"/>
              </a:rPr>
              <a:t>Атрибут выравнивания</a:t>
            </a:r>
            <a:r>
              <a:rPr lang="ru-RU" sz="3800" b="1" dirty="0" smtClean="0">
                <a:latin typeface="Times New Roman" pitchFamily="18" charset="0"/>
                <a:cs typeface="Times New Roman" pitchFamily="18" charset="0"/>
              </a:rPr>
              <a:t> (</a:t>
            </a:r>
            <a:r>
              <a:rPr lang="en-US" sz="3800" b="1" dirty="0" smtClean="0">
                <a:latin typeface="Times New Roman" pitchFamily="18" charset="0"/>
                <a:cs typeface="Times New Roman" pitchFamily="18" charset="0"/>
              </a:rPr>
              <a:t>ALIGN</a:t>
            </a:r>
            <a:r>
              <a:rPr lang="ru-RU" sz="3800" b="1" dirty="0" smtClean="0">
                <a:latin typeface="Times New Roman" pitchFamily="18" charset="0"/>
                <a:cs typeface="Times New Roman" pitchFamily="18" charset="0"/>
              </a:rPr>
              <a:t>):</a:t>
            </a:r>
          </a:p>
          <a:p>
            <a:pPr marL="0" indent="324000">
              <a:lnSpc>
                <a:spcPct val="120000"/>
              </a:lnSpc>
              <a:buNone/>
            </a:pPr>
            <a:r>
              <a:rPr lang="ru-RU" sz="3800" dirty="0" smtClean="0">
                <a:latin typeface="Times New Roman" pitchFamily="18" charset="0"/>
                <a:cs typeface="Times New Roman" pitchFamily="18" charset="0"/>
              </a:rPr>
              <a:t>ALIGN=</a:t>
            </a:r>
            <a:r>
              <a:rPr lang="en-US" sz="3800" dirty="0" smtClean="0">
                <a:latin typeface="Times New Roman" pitchFamily="18" charset="0"/>
                <a:cs typeface="Times New Roman" pitchFamily="18" charset="0"/>
              </a:rPr>
              <a:t>LEFT</a:t>
            </a:r>
            <a:r>
              <a:rPr lang="ru-RU" sz="3800" dirty="0" smtClean="0">
                <a:latin typeface="Times New Roman" pitchFamily="18" charset="0"/>
                <a:cs typeface="Times New Roman" pitchFamily="18" charset="0"/>
              </a:rPr>
              <a:t> – выравнивание по левому краю;</a:t>
            </a:r>
          </a:p>
          <a:p>
            <a:pPr marL="0" indent="324000">
              <a:lnSpc>
                <a:spcPct val="120000"/>
              </a:lnSpc>
              <a:buNone/>
            </a:pPr>
            <a:r>
              <a:rPr lang="en-US" sz="3800" dirty="0" smtClean="0">
                <a:latin typeface="Times New Roman" pitchFamily="18" charset="0"/>
                <a:cs typeface="Times New Roman" pitchFamily="18" charset="0"/>
              </a:rPr>
              <a:t>ALIGN</a:t>
            </a:r>
            <a:r>
              <a:rPr lang="ru-RU" sz="3800" dirty="0" smtClean="0">
                <a:latin typeface="Times New Roman" pitchFamily="18" charset="0"/>
                <a:cs typeface="Times New Roman" pitchFamily="18" charset="0"/>
              </a:rPr>
              <a:t>=</a:t>
            </a:r>
            <a:r>
              <a:rPr lang="en-US" sz="3800" dirty="0" smtClean="0">
                <a:latin typeface="Times New Roman" pitchFamily="18" charset="0"/>
                <a:cs typeface="Times New Roman" pitchFamily="18" charset="0"/>
              </a:rPr>
              <a:t>CENTER</a:t>
            </a:r>
            <a:r>
              <a:rPr lang="ru-RU" sz="3800" dirty="0" smtClean="0">
                <a:latin typeface="Times New Roman" pitchFamily="18" charset="0"/>
                <a:cs typeface="Times New Roman" pitchFamily="18" charset="0"/>
              </a:rPr>
              <a:t> – выравнивание по центру;</a:t>
            </a:r>
          </a:p>
          <a:p>
            <a:pPr marL="0" indent="324000">
              <a:lnSpc>
                <a:spcPct val="120000"/>
              </a:lnSpc>
              <a:buNone/>
            </a:pPr>
            <a:r>
              <a:rPr lang="en-US" sz="3800" dirty="0" smtClean="0">
                <a:latin typeface="Times New Roman" pitchFamily="18" charset="0"/>
                <a:cs typeface="Times New Roman" pitchFamily="18" charset="0"/>
              </a:rPr>
              <a:t>ALIGN</a:t>
            </a:r>
            <a:r>
              <a:rPr lang="ru-RU" sz="3800" dirty="0" smtClean="0">
                <a:latin typeface="Times New Roman" pitchFamily="18" charset="0"/>
                <a:cs typeface="Times New Roman" pitchFamily="18" charset="0"/>
              </a:rPr>
              <a:t>=</a:t>
            </a:r>
            <a:r>
              <a:rPr lang="en-US" sz="3800" dirty="0" smtClean="0">
                <a:latin typeface="Times New Roman" pitchFamily="18" charset="0"/>
                <a:cs typeface="Times New Roman" pitchFamily="18" charset="0"/>
              </a:rPr>
              <a:t>RIGHT</a:t>
            </a:r>
            <a:r>
              <a:rPr lang="ru-RU" sz="3800" dirty="0" smtClean="0">
                <a:latin typeface="Times New Roman" pitchFamily="18" charset="0"/>
                <a:cs typeface="Times New Roman" pitchFamily="18" charset="0"/>
              </a:rPr>
              <a:t> – выравнивание по правому краю.</a:t>
            </a:r>
          </a:p>
          <a:p>
            <a:pPr marL="0" indent="324000">
              <a:lnSpc>
                <a:spcPct val="120000"/>
              </a:lnSpc>
              <a:buNone/>
            </a:pPr>
            <a:r>
              <a:rPr lang="ru-RU" sz="3800" b="1" i="1" dirty="0" smtClean="0">
                <a:latin typeface="Times New Roman" pitchFamily="18" charset="0"/>
                <a:cs typeface="Times New Roman" pitchFamily="18" charset="0"/>
              </a:rPr>
              <a:t>Атрибут размера</a:t>
            </a:r>
            <a:r>
              <a:rPr lang="ru-RU" sz="3800" b="1" dirty="0" smtClean="0">
                <a:latin typeface="Times New Roman" pitchFamily="18" charset="0"/>
                <a:cs typeface="Times New Roman" pitchFamily="18" charset="0"/>
              </a:rPr>
              <a:t> (</a:t>
            </a:r>
            <a:r>
              <a:rPr lang="en-US" sz="3800" b="1" dirty="0" smtClean="0">
                <a:latin typeface="Times New Roman" pitchFamily="18" charset="0"/>
                <a:cs typeface="Times New Roman" pitchFamily="18" charset="0"/>
              </a:rPr>
              <a:t>SIZE</a:t>
            </a:r>
            <a:r>
              <a:rPr lang="ru-RU" sz="3800" b="1" dirty="0" smtClean="0">
                <a:latin typeface="Times New Roman" pitchFamily="18" charset="0"/>
                <a:cs typeface="Times New Roman" pitchFamily="18" charset="0"/>
              </a:rPr>
              <a:t>):</a:t>
            </a:r>
          </a:p>
          <a:p>
            <a:pPr marL="0" indent="324000">
              <a:lnSpc>
                <a:spcPct val="120000"/>
              </a:lnSpc>
              <a:buNone/>
            </a:pPr>
            <a:r>
              <a:rPr lang="en-US" sz="3800" dirty="0" smtClean="0">
                <a:latin typeface="Times New Roman" pitchFamily="18" charset="0"/>
                <a:cs typeface="Times New Roman" pitchFamily="18" charset="0"/>
              </a:rPr>
              <a:t>SIZE</a:t>
            </a:r>
            <a:r>
              <a:rPr lang="ru-RU" sz="3800" dirty="0" err="1" smtClean="0">
                <a:latin typeface="Times New Roman" pitchFamily="18" charset="0"/>
                <a:cs typeface="Times New Roman" pitchFamily="18" charset="0"/>
              </a:rPr>
              <a:t>=число</a:t>
            </a:r>
            <a:r>
              <a:rPr lang="ru-RU" sz="3800" dirty="0" smtClean="0">
                <a:latin typeface="Times New Roman" pitchFamily="18" charset="0"/>
                <a:cs typeface="Times New Roman" pitchFamily="18" charset="0"/>
              </a:rPr>
              <a:t> – задаёт высоту линии в пикселях (от 1 до 100, дробные числа игнорируются);</a:t>
            </a:r>
          </a:p>
          <a:p>
            <a:pPr marL="0" indent="324000">
              <a:lnSpc>
                <a:spcPct val="120000"/>
              </a:lnSpc>
              <a:buNone/>
            </a:pPr>
            <a:r>
              <a:rPr lang="en-US" sz="3800" dirty="0" smtClean="0">
                <a:latin typeface="Times New Roman" pitchFamily="18" charset="0"/>
                <a:cs typeface="Times New Roman" pitchFamily="18" charset="0"/>
              </a:rPr>
              <a:t>WIDTH</a:t>
            </a:r>
            <a:r>
              <a:rPr lang="ru-RU" sz="3800" dirty="0" err="1" smtClean="0">
                <a:latin typeface="Times New Roman" pitchFamily="18" charset="0"/>
                <a:cs typeface="Times New Roman" pitchFamily="18" charset="0"/>
              </a:rPr>
              <a:t>=число</a:t>
            </a:r>
            <a:r>
              <a:rPr lang="ru-RU" sz="3800" dirty="0" smtClean="0">
                <a:latin typeface="Times New Roman" pitchFamily="18" charset="0"/>
                <a:cs typeface="Times New Roman" pitchFamily="18" charset="0"/>
              </a:rPr>
              <a:t> – задаёт длину линии в пикселях;</a:t>
            </a:r>
          </a:p>
          <a:p>
            <a:pPr marL="0" indent="324000">
              <a:lnSpc>
                <a:spcPct val="120000"/>
              </a:lnSpc>
              <a:buNone/>
            </a:pPr>
            <a:r>
              <a:rPr lang="en-US" sz="3800" dirty="0" smtClean="0">
                <a:latin typeface="Times New Roman" pitchFamily="18" charset="0"/>
                <a:cs typeface="Times New Roman" pitchFamily="18" charset="0"/>
              </a:rPr>
              <a:t>WIDTH</a:t>
            </a:r>
            <a:r>
              <a:rPr lang="ru-RU" sz="3800" dirty="0" err="1" smtClean="0">
                <a:latin typeface="Times New Roman" pitchFamily="18" charset="0"/>
                <a:cs typeface="Times New Roman" pitchFamily="18" charset="0"/>
              </a:rPr>
              <a:t>=число%</a:t>
            </a:r>
            <a:r>
              <a:rPr lang="ru-RU" sz="3800" dirty="0" smtClean="0">
                <a:latin typeface="Times New Roman" pitchFamily="18" charset="0"/>
                <a:cs typeface="Times New Roman" pitchFamily="18" charset="0"/>
              </a:rPr>
              <a:t> - задаёт длину линии в процентах от ширины окна браузера.</a:t>
            </a:r>
          </a:p>
          <a:p>
            <a:pPr marL="0" indent="324000">
              <a:lnSpc>
                <a:spcPct val="120000"/>
              </a:lnSpc>
              <a:buNone/>
            </a:pPr>
            <a:r>
              <a:rPr lang="ru-RU" sz="3800" b="1" i="1" dirty="0" smtClean="0">
                <a:latin typeface="Times New Roman" pitchFamily="18" charset="0"/>
                <a:cs typeface="Times New Roman" pitchFamily="18" charset="0"/>
              </a:rPr>
              <a:t>Атрибут цвета </a:t>
            </a:r>
            <a:r>
              <a:rPr lang="ru-RU" sz="3800" b="1" dirty="0" smtClean="0">
                <a:latin typeface="Times New Roman" pitchFamily="18" charset="0"/>
                <a:cs typeface="Times New Roman" pitchFamily="18" charset="0"/>
              </a:rPr>
              <a:t>(</a:t>
            </a:r>
            <a:r>
              <a:rPr lang="en-US" sz="3800" b="1" dirty="0" smtClean="0">
                <a:latin typeface="Times New Roman" pitchFamily="18" charset="0"/>
                <a:cs typeface="Times New Roman" pitchFamily="18" charset="0"/>
              </a:rPr>
              <a:t>COLOR</a:t>
            </a:r>
            <a:r>
              <a:rPr lang="ru-RU" sz="3800" b="1" dirty="0" smtClean="0">
                <a:latin typeface="Times New Roman" pitchFamily="18" charset="0"/>
                <a:cs typeface="Times New Roman" pitchFamily="18" charset="0"/>
              </a:rPr>
              <a:t>):</a:t>
            </a:r>
          </a:p>
          <a:p>
            <a:pPr marL="0" indent="324000">
              <a:lnSpc>
                <a:spcPct val="120000"/>
              </a:lnSpc>
              <a:buNone/>
            </a:pPr>
            <a:r>
              <a:rPr lang="en-US" sz="3800" dirty="0" smtClean="0">
                <a:latin typeface="Times New Roman" pitchFamily="18" charset="0"/>
                <a:cs typeface="Times New Roman" pitchFamily="18" charset="0"/>
              </a:rPr>
              <a:t>COLOR</a:t>
            </a:r>
            <a:r>
              <a:rPr lang="ru-RU" sz="3800" dirty="0" err="1" smtClean="0">
                <a:latin typeface="Times New Roman" pitchFamily="18" charset="0"/>
                <a:cs typeface="Times New Roman" pitchFamily="18" charset="0"/>
              </a:rPr>
              <a:t>=цвет</a:t>
            </a:r>
            <a:r>
              <a:rPr lang="ru-RU" sz="3800" dirty="0" smtClean="0">
                <a:latin typeface="Times New Roman" pitchFamily="18" charset="0"/>
                <a:cs typeface="Times New Roman" pitchFamily="18" charset="0"/>
              </a:rPr>
              <a:t>, где в качестве значения после знака равенства пишется английское название цвета или числовой код оттенка (о кодировании цветов в </a:t>
            </a:r>
            <a:r>
              <a:rPr lang="en-US" sz="3800" dirty="0" smtClean="0">
                <a:latin typeface="Times New Roman" pitchFamily="18" charset="0"/>
                <a:cs typeface="Times New Roman" pitchFamily="18" charset="0"/>
              </a:rPr>
              <a:t>web</a:t>
            </a:r>
            <a:r>
              <a:rPr lang="ru-RU" sz="3800" dirty="0" smtClean="0">
                <a:latin typeface="Times New Roman" pitchFamily="18" charset="0"/>
                <a:cs typeface="Times New Roman" pitchFamily="18" charset="0"/>
              </a:rPr>
              <a:t> речь пойдёт несколько позже).</a:t>
            </a:r>
          </a:p>
          <a:p>
            <a:pPr marL="0" indent="324000">
              <a:lnSpc>
                <a:spcPct val="120000"/>
              </a:lnSpc>
              <a:buNone/>
            </a:pPr>
            <a:r>
              <a:rPr lang="ru-RU" sz="3800" dirty="0" smtClean="0">
                <a:solidFill>
                  <a:srgbClr val="FF0000"/>
                </a:solidFill>
                <a:latin typeface="Times New Roman" pitchFamily="18" charset="0"/>
                <a:cs typeface="Times New Roman" pitchFamily="18" charset="0"/>
              </a:rPr>
              <a:t>Пример</a:t>
            </a:r>
            <a:r>
              <a:rPr lang="en-US" sz="3800" dirty="0" smtClean="0">
                <a:solidFill>
                  <a:srgbClr val="FF0000"/>
                </a:solidFill>
                <a:latin typeface="Times New Roman" pitchFamily="18" charset="0"/>
                <a:cs typeface="Times New Roman" pitchFamily="18" charset="0"/>
              </a:rPr>
              <a:t>:</a:t>
            </a:r>
            <a:endParaRPr lang="ru-RU" sz="3800" dirty="0" smtClean="0">
              <a:solidFill>
                <a:srgbClr val="FF0000"/>
              </a:solidFill>
              <a:latin typeface="Times New Roman" pitchFamily="18" charset="0"/>
              <a:cs typeface="Times New Roman" pitchFamily="18" charset="0"/>
            </a:endParaRPr>
          </a:p>
          <a:p>
            <a:pPr marL="0" indent="324000">
              <a:lnSpc>
                <a:spcPct val="120000"/>
              </a:lnSpc>
              <a:buNone/>
            </a:pPr>
            <a:r>
              <a:rPr lang="ru-RU" sz="3800" dirty="0" smtClean="0">
                <a:latin typeface="Times New Roman" pitchFamily="18" charset="0"/>
                <a:cs typeface="Times New Roman" pitchFamily="18" charset="0"/>
              </a:rPr>
              <a:t>&lt;</a:t>
            </a:r>
            <a:r>
              <a:rPr lang="en-US" sz="3800" dirty="0" smtClean="0">
                <a:latin typeface="Times New Roman" pitchFamily="18" charset="0"/>
                <a:cs typeface="Times New Roman" pitchFamily="18" charset="0"/>
              </a:rPr>
              <a:t>HR ALIGN</a:t>
            </a:r>
            <a:r>
              <a:rPr lang="ru-RU" sz="3800" dirty="0" smtClean="0">
                <a:latin typeface="Times New Roman" pitchFamily="18" charset="0"/>
                <a:cs typeface="Times New Roman" pitchFamily="18" charset="0"/>
              </a:rPr>
              <a:t>=</a:t>
            </a:r>
            <a:r>
              <a:rPr lang="en-US" sz="3800" dirty="0" smtClean="0">
                <a:latin typeface="Times New Roman" pitchFamily="18" charset="0"/>
                <a:cs typeface="Times New Roman" pitchFamily="18" charset="0"/>
              </a:rPr>
              <a:t>LEFT SIZE</a:t>
            </a:r>
            <a:r>
              <a:rPr lang="ru-RU" sz="3800" dirty="0" smtClean="0">
                <a:latin typeface="Times New Roman" pitchFamily="18" charset="0"/>
                <a:cs typeface="Times New Roman" pitchFamily="18" charset="0"/>
              </a:rPr>
              <a:t>=5 </a:t>
            </a:r>
            <a:r>
              <a:rPr lang="en-US" sz="3800" dirty="0" smtClean="0">
                <a:latin typeface="Times New Roman" pitchFamily="18" charset="0"/>
                <a:cs typeface="Times New Roman" pitchFamily="18" charset="0"/>
              </a:rPr>
              <a:t>WIDTH</a:t>
            </a:r>
            <a:r>
              <a:rPr lang="ru-RU" sz="3800" dirty="0" smtClean="0">
                <a:latin typeface="Times New Roman" pitchFamily="18" charset="0"/>
                <a:cs typeface="Times New Roman" pitchFamily="18" charset="0"/>
              </a:rPr>
              <a:t>=500 </a:t>
            </a:r>
            <a:r>
              <a:rPr lang="en-US" sz="3800" dirty="0" smtClean="0">
                <a:latin typeface="Times New Roman" pitchFamily="18" charset="0"/>
                <a:cs typeface="Times New Roman" pitchFamily="18" charset="0"/>
              </a:rPr>
              <a:t>COLOR</a:t>
            </a:r>
            <a:r>
              <a:rPr lang="ru-RU" sz="3800" dirty="0" smtClean="0">
                <a:latin typeface="Times New Roman" pitchFamily="18" charset="0"/>
                <a:cs typeface="Times New Roman" pitchFamily="18" charset="0"/>
              </a:rPr>
              <a:t>=</a:t>
            </a:r>
            <a:r>
              <a:rPr lang="en-US" sz="3800" dirty="0" smtClean="0">
                <a:latin typeface="Times New Roman" pitchFamily="18" charset="0"/>
                <a:cs typeface="Times New Roman" pitchFamily="18" charset="0"/>
              </a:rPr>
              <a:t>red</a:t>
            </a:r>
            <a:r>
              <a:rPr lang="ru-RU" sz="3800" dirty="0" smtClean="0">
                <a:latin typeface="Times New Roman" pitchFamily="18" charset="0"/>
                <a:cs typeface="Times New Roman" pitchFamily="18" charset="0"/>
              </a:rPr>
              <a:t>&gt; - горизонтальная линия красного цвета высотой 5 пикселей и длиной 500 пикселей, расположенная по левому краю.</a:t>
            </a:r>
          </a:p>
          <a:p>
            <a:pPr marL="0" indent="324000">
              <a:lnSpc>
                <a:spcPct val="120000"/>
              </a:lnSpc>
              <a:buNone/>
            </a:pPr>
            <a:endParaRPr lang="ru-RU"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r>
              <a:rPr lang="ru-RU" sz="2400" b="1" dirty="0" smtClean="0"/>
              <a:t>Оформление горизонтальных и вертикальных линий </a:t>
            </a:r>
            <a:endParaRPr lang="ru-RU" sz="2400" dirty="0"/>
          </a:p>
        </p:txBody>
      </p:sp>
      <p:sp>
        <p:nvSpPr>
          <p:cNvPr id="3" name="Содержимое 2"/>
          <p:cNvSpPr>
            <a:spLocks noGrp="1"/>
          </p:cNvSpPr>
          <p:nvPr>
            <p:ph idx="1"/>
          </p:nvPr>
        </p:nvSpPr>
        <p:spPr>
          <a:xfrm>
            <a:off x="971600" y="548680"/>
            <a:ext cx="8172400" cy="6309320"/>
          </a:xfrm>
        </p:spPr>
        <p:txBody>
          <a:bodyPr>
            <a:normAutofit/>
          </a:bodyPr>
          <a:lstStyle/>
          <a:p>
            <a:pPr marL="0" indent="324000" algn="ctr">
              <a:buNone/>
            </a:pPr>
            <a:r>
              <a:rPr lang="ru-RU" sz="2400" b="1" dirty="0" smtClean="0"/>
              <a:t>Форматирование линии </a:t>
            </a:r>
            <a:endParaRPr lang="ru-RU" sz="2400" dirty="0" smtClean="0"/>
          </a:p>
          <a:p>
            <a:pPr marL="0" indent="324000" algn="just">
              <a:buNone/>
            </a:pPr>
            <a:r>
              <a:rPr lang="ru-RU" sz="2400" dirty="0" smtClean="0">
                <a:latin typeface="Times New Roman" pitchFamily="18" charset="0"/>
                <a:cs typeface="Times New Roman" pitchFamily="18" charset="0"/>
              </a:rPr>
              <a:t>Горизонтальную линию можно превратить в вертикальную, квадрат или прямоугольник. Для этого необходимо соответствующим образом задавать значения ширины и высоты линии. Если значение </a:t>
            </a:r>
            <a:r>
              <a:rPr lang="en-US" sz="2400" dirty="0" smtClean="0">
                <a:latin typeface="Times New Roman" pitchFamily="18" charset="0"/>
                <a:cs typeface="Times New Roman" pitchFamily="18" charset="0"/>
              </a:rPr>
              <a:t>SIZE</a:t>
            </a:r>
            <a:r>
              <a:rPr lang="ru-RU" sz="2400" dirty="0" smtClean="0">
                <a:latin typeface="Times New Roman" pitchFamily="18" charset="0"/>
                <a:cs typeface="Times New Roman" pitchFamily="18" charset="0"/>
              </a:rPr>
              <a:t> намного больше значения </a:t>
            </a:r>
            <a:r>
              <a:rPr lang="en-US" sz="2400" dirty="0" smtClean="0">
                <a:latin typeface="Times New Roman" pitchFamily="18" charset="0"/>
                <a:cs typeface="Times New Roman" pitchFamily="18" charset="0"/>
              </a:rPr>
              <a:t>WIDTH</a:t>
            </a:r>
            <a:r>
              <a:rPr lang="ru-RU" sz="2400" dirty="0" smtClean="0">
                <a:latin typeface="Times New Roman" pitchFamily="18" charset="0"/>
                <a:cs typeface="Times New Roman" pitchFamily="18" charset="0"/>
              </a:rPr>
              <a:t>, то получается вертикальная линия или вертикальный прямоугольник. А если значение </a:t>
            </a:r>
            <a:r>
              <a:rPr lang="en-US" sz="2400" dirty="0" smtClean="0">
                <a:latin typeface="Times New Roman" pitchFamily="18" charset="0"/>
                <a:cs typeface="Times New Roman" pitchFamily="18" charset="0"/>
              </a:rPr>
              <a:t>SIZE</a:t>
            </a:r>
            <a:r>
              <a:rPr lang="ru-RU" sz="2400" dirty="0" smtClean="0">
                <a:latin typeface="Times New Roman" pitchFamily="18" charset="0"/>
                <a:cs typeface="Times New Roman" pitchFamily="18" charset="0"/>
              </a:rPr>
              <a:t> меньше значения </a:t>
            </a:r>
            <a:r>
              <a:rPr lang="en-US" sz="2400" dirty="0" smtClean="0">
                <a:latin typeface="Times New Roman" pitchFamily="18" charset="0"/>
                <a:cs typeface="Times New Roman" pitchFamily="18" charset="0"/>
              </a:rPr>
              <a:t>WIDTH</a:t>
            </a:r>
            <a:r>
              <a:rPr lang="ru-RU" sz="2400" dirty="0" smtClean="0">
                <a:latin typeface="Times New Roman" pitchFamily="18" charset="0"/>
                <a:cs typeface="Times New Roman" pitchFamily="18" charset="0"/>
              </a:rPr>
              <a:t>, то получается горизонтальный прямоугольник.</a:t>
            </a:r>
          </a:p>
          <a:p>
            <a:pPr marL="0" indent="324000" algn="just">
              <a:buNone/>
            </a:pPr>
            <a:r>
              <a:rPr lang="ru-RU" sz="2400" dirty="0" smtClean="0">
                <a:solidFill>
                  <a:srgbClr val="FF0000"/>
                </a:solidFill>
                <a:latin typeface="Times New Roman" pitchFamily="18" charset="0"/>
                <a:cs typeface="Times New Roman" pitchFamily="18" charset="0"/>
              </a:rPr>
              <a:t>Примеры:</a:t>
            </a:r>
          </a:p>
          <a:p>
            <a:pPr marL="0" indent="324000" algn="just">
              <a:buNone/>
            </a:pPr>
            <a:r>
              <a:rPr lang="ru-RU" sz="2400"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HR SIZE</a:t>
            </a:r>
            <a:r>
              <a:rPr lang="ru-RU" sz="2400" dirty="0" smtClean="0">
                <a:latin typeface="Times New Roman" pitchFamily="18" charset="0"/>
                <a:cs typeface="Times New Roman" pitchFamily="18" charset="0"/>
              </a:rPr>
              <a:t>=100 </a:t>
            </a:r>
            <a:r>
              <a:rPr lang="en-US" sz="2400" dirty="0" smtClean="0">
                <a:latin typeface="Times New Roman" pitchFamily="18" charset="0"/>
                <a:cs typeface="Times New Roman" pitchFamily="18" charset="0"/>
              </a:rPr>
              <a:t>WIDTH</a:t>
            </a:r>
            <a:r>
              <a:rPr lang="ru-RU" sz="2400" dirty="0" smtClean="0">
                <a:latin typeface="Times New Roman" pitchFamily="18" charset="0"/>
                <a:cs typeface="Times New Roman" pitchFamily="18" charset="0"/>
              </a:rPr>
              <a:t>=2&gt; - вертикальная линия высотой 100 пикселей и длиной 2 пикселя;</a:t>
            </a:r>
          </a:p>
          <a:p>
            <a:pPr marL="0" indent="324000" algn="just">
              <a:buNone/>
            </a:pPr>
            <a:r>
              <a:rPr lang="ru-RU" sz="2400"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HR SIZE</a:t>
            </a:r>
            <a:r>
              <a:rPr lang="ru-RU" sz="2400" dirty="0" smtClean="0">
                <a:latin typeface="Times New Roman" pitchFamily="18" charset="0"/>
                <a:cs typeface="Times New Roman" pitchFamily="18" charset="0"/>
              </a:rPr>
              <a:t>=50 </a:t>
            </a:r>
            <a:r>
              <a:rPr lang="en-US" sz="2400" dirty="0" smtClean="0">
                <a:latin typeface="Times New Roman" pitchFamily="18" charset="0"/>
                <a:cs typeface="Times New Roman" pitchFamily="18" charset="0"/>
              </a:rPr>
              <a:t>WIDTH</a:t>
            </a:r>
            <a:r>
              <a:rPr lang="ru-RU" sz="2400" dirty="0" smtClean="0">
                <a:latin typeface="Times New Roman" pitchFamily="18" charset="0"/>
                <a:cs typeface="Times New Roman" pitchFamily="18" charset="0"/>
              </a:rPr>
              <a:t>=50&gt; - квадрат (одно и то же значение для высоты и длины);</a:t>
            </a:r>
          </a:p>
          <a:p>
            <a:pPr marL="0" indent="324000" algn="just">
              <a:buNone/>
            </a:pPr>
            <a:r>
              <a:rPr lang="en-US" sz="2400" dirty="0" smtClean="0">
                <a:latin typeface="Times New Roman" pitchFamily="18" charset="0"/>
                <a:cs typeface="Times New Roman" pitchFamily="18" charset="0"/>
              </a:rPr>
              <a:t>&lt;HR SIZE=40 WIDTH</a:t>
            </a:r>
            <a:r>
              <a:rPr lang="ru-RU" sz="2400" dirty="0" smtClean="0">
                <a:latin typeface="Times New Roman" pitchFamily="18" charset="0"/>
                <a:cs typeface="Times New Roman" pitchFamily="18" charset="0"/>
              </a:rPr>
              <a:t>=120</a:t>
            </a:r>
            <a:r>
              <a:rPr lang="en-US" sz="2400" dirty="0" smtClean="0">
                <a:latin typeface="Times New Roman" pitchFamily="18" charset="0"/>
                <a:cs typeface="Times New Roman" pitchFamily="18" charset="0"/>
              </a:rPr>
              <a:t>&gt; - </a:t>
            </a:r>
            <a:r>
              <a:rPr lang="ru-RU" sz="2400" dirty="0" smtClean="0">
                <a:latin typeface="Times New Roman" pitchFamily="18" charset="0"/>
                <a:cs typeface="Times New Roman" pitchFamily="18" charset="0"/>
              </a:rPr>
              <a:t>прямоугольник.</a:t>
            </a:r>
          </a:p>
          <a:p>
            <a:pPr marL="0" indent="324000">
              <a:lnSpc>
                <a:spcPct val="120000"/>
              </a:lnSpc>
              <a:buNone/>
            </a:pPr>
            <a:endParaRPr lang="ru-RU"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562074"/>
          </a:xfrm>
        </p:spPr>
        <p:txBody>
          <a:bodyPr>
            <a:noAutofit/>
          </a:bodyPr>
          <a:lstStyle/>
          <a:p>
            <a:pPr algn="ctr"/>
            <a:r>
              <a:rPr lang="ru-RU" sz="2400" dirty="0" smtClean="0"/>
              <a:t>Цвета</a:t>
            </a:r>
            <a:endParaRPr lang="ru-RU" sz="2400" dirty="0"/>
          </a:p>
        </p:txBody>
      </p:sp>
      <p:graphicFrame>
        <p:nvGraphicFramePr>
          <p:cNvPr id="4" name="Содержимое 3"/>
          <p:cNvGraphicFramePr>
            <a:graphicFrameLocks noGrp="1"/>
          </p:cNvGraphicFramePr>
          <p:nvPr>
            <p:ph idx="1"/>
          </p:nvPr>
        </p:nvGraphicFramePr>
        <p:xfrm>
          <a:off x="1043608" y="620689"/>
          <a:ext cx="8028384" cy="6237314"/>
        </p:xfrm>
        <a:graphic>
          <a:graphicData uri="http://schemas.openxmlformats.org/drawingml/2006/table">
            <a:tbl>
              <a:tblPr firstRow="1" bandRow="1">
                <a:tableStyleId>{5C22544A-7EE6-4342-B048-85BDC9FD1C3A}</a:tableStyleId>
              </a:tblPr>
              <a:tblGrid>
                <a:gridCol w="2361289"/>
                <a:gridCol w="2951612"/>
                <a:gridCol w="2715483"/>
              </a:tblGrid>
              <a:tr h="395822">
                <a:tc>
                  <a:txBody>
                    <a:bodyPr/>
                    <a:lstStyle/>
                    <a:p>
                      <a:pPr algn="ctr">
                        <a:spcAft>
                          <a:spcPts val="0"/>
                        </a:spcAft>
                      </a:pPr>
                      <a:r>
                        <a:rPr lang="ru-RU" sz="2000" b="1" dirty="0">
                          <a:latin typeface="Times New Roman"/>
                          <a:ea typeface="Times New Roman"/>
                          <a:cs typeface="Times New Roman"/>
                        </a:rPr>
                        <a:t>Название</a:t>
                      </a:r>
                      <a:endParaRPr lang="ru-RU" sz="2000" dirty="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000" b="1">
                          <a:latin typeface="Times New Roman"/>
                          <a:ea typeface="Times New Roman"/>
                          <a:cs typeface="Times New Roman"/>
                        </a:rPr>
                        <a:t>Русское название</a:t>
                      </a:r>
                      <a:endParaRPr lang="ru-RU" sz="2000">
                        <a:latin typeface="Times New Roman"/>
                        <a:ea typeface="Times New Roman"/>
                        <a:cs typeface="Times New Roman"/>
                      </a:endParaRPr>
                    </a:p>
                  </a:txBody>
                  <a:tcPr marL="68580" marR="68580" marT="0" marB="0">
                    <a:solidFill>
                      <a:schemeClr val="accent2">
                        <a:lumMod val="40000"/>
                        <a:lumOff val="60000"/>
                      </a:schemeClr>
                    </a:solidFill>
                  </a:tcPr>
                </a:tc>
                <a:tc>
                  <a:txBody>
                    <a:bodyPr/>
                    <a:lstStyle/>
                    <a:p>
                      <a:pPr algn="ctr">
                        <a:spcAft>
                          <a:spcPts val="0"/>
                        </a:spcAft>
                      </a:pPr>
                      <a:r>
                        <a:rPr lang="ru-RU" sz="2000" b="1">
                          <a:latin typeface="Times New Roman"/>
                          <a:ea typeface="Times New Roman"/>
                          <a:cs typeface="Times New Roman"/>
                        </a:rPr>
                        <a:t>Код</a:t>
                      </a:r>
                      <a:endParaRPr lang="ru-RU" sz="2000">
                        <a:latin typeface="Times New Roman"/>
                        <a:ea typeface="Times New Roman"/>
                        <a:cs typeface="Times New Roman"/>
                      </a:endParaRPr>
                    </a:p>
                  </a:txBody>
                  <a:tcPr marL="68580" marR="68580" marT="0" marB="0">
                    <a:solidFill>
                      <a:schemeClr val="accent2">
                        <a:lumMod val="40000"/>
                        <a:lumOff val="60000"/>
                      </a:schemeClr>
                    </a:solidFill>
                  </a:tcPr>
                </a:tc>
              </a:tr>
              <a:tr h="395822">
                <a:tc>
                  <a:txBody>
                    <a:bodyPr/>
                    <a:lstStyle/>
                    <a:p>
                      <a:pPr algn="ctr">
                        <a:spcAft>
                          <a:spcPts val="0"/>
                        </a:spcAft>
                      </a:pPr>
                      <a:r>
                        <a:rPr lang="en-US" sz="2000" dirty="0">
                          <a:latin typeface="Times New Roman"/>
                          <a:ea typeface="Times New Roman"/>
                          <a:cs typeface="Times New Roman"/>
                        </a:rPr>
                        <a:t>Aqua</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Бирюзовый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#00FFFF</a:t>
                      </a:r>
                    </a:p>
                  </a:txBody>
                  <a:tcPr marL="68580" marR="68580" marT="0" marB="0" anchor="ctr">
                    <a:solidFill>
                      <a:schemeClr val="accent2">
                        <a:lumMod val="40000"/>
                        <a:lumOff val="60000"/>
                      </a:schemeClr>
                    </a:solidFill>
                  </a:tcPr>
                </a:tc>
              </a:tr>
              <a:tr h="395822">
                <a:tc>
                  <a:txBody>
                    <a:bodyPr/>
                    <a:lstStyle/>
                    <a:p>
                      <a:pPr algn="ctr">
                        <a:spcAft>
                          <a:spcPts val="0"/>
                        </a:spcAft>
                      </a:pPr>
                      <a:r>
                        <a:rPr lang="ru-RU" sz="2000" dirty="0" err="1">
                          <a:latin typeface="Times New Roman"/>
                          <a:ea typeface="Times New Roman"/>
                          <a:cs typeface="Times New Roman"/>
                        </a:rPr>
                        <a:t>Black</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Черный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#000000</a:t>
                      </a:r>
                    </a:p>
                  </a:txBody>
                  <a:tcPr marL="68580" marR="68580" marT="0" marB="0" anchor="ctr">
                    <a:solidFill>
                      <a:schemeClr val="accent2">
                        <a:lumMod val="40000"/>
                        <a:lumOff val="60000"/>
                      </a:schemeClr>
                    </a:solidFill>
                  </a:tcPr>
                </a:tc>
              </a:tr>
              <a:tr h="395822">
                <a:tc>
                  <a:txBody>
                    <a:bodyPr/>
                    <a:lstStyle/>
                    <a:p>
                      <a:pPr algn="ctr">
                        <a:spcAft>
                          <a:spcPts val="0"/>
                        </a:spcAft>
                      </a:pPr>
                      <a:r>
                        <a:rPr lang="ru-RU" sz="2000" dirty="0" err="1">
                          <a:latin typeface="Times New Roman"/>
                          <a:ea typeface="Times New Roman"/>
                          <a:cs typeface="Times New Roman"/>
                        </a:rPr>
                        <a:t>Blue</a:t>
                      </a:r>
                      <a:r>
                        <a:rPr lang="ru-RU" sz="2000" dirty="0">
                          <a:latin typeface="Times New Roman"/>
                          <a:ea typeface="Times New Roman"/>
                          <a:cs typeface="Times New Roman"/>
                        </a:rPr>
                        <a:t> </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Синий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#00</a:t>
                      </a:r>
                      <a:r>
                        <a:rPr lang="en-US" sz="2000">
                          <a:latin typeface="Times New Roman"/>
                          <a:ea typeface="Times New Roman"/>
                          <a:cs typeface="Times New Roman"/>
                        </a:rPr>
                        <a:t>00$4</a:t>
                      </a:r>
                      <a:r>
                        <a:rPr lang="ru-RU" sz="2000">
                          <a:latin typeface="Times New Roman"/>
                          <a:ea typeface="Times New Roman"/>
                          <a:cs typeface="Times New Roman"/>
                        </a:rPr>
                        <a:t>FF</a:t>
                      </a:r>
                    </a:p>
                  </a:txBody>
                  <a:tcPr marL="68580" marR="68580" marT="0" marB="0" anchor="ctr">
                    <a:solidFill>
                      <a:schemeClr val="accent2">
                        <a:lumMod val="40000"/>
                        <a:lumOff val="60000"/>
                      </a:schemeClr>
                    </a:solidFill>
                  </a:tcPr>
                </a:tc>
              </a:tr>
              <a:tr h="395822">
                <a:tc>
                  <a:txBody>
                    <a:bodyPr/>
                    <a:lstStyle/>
                    <a:p>
                      <a:pPr algn="ctr">
                        <a:spcAft>
                          <a:spcPts val="0"/>
                        </a:spcAft>
                      </a:pPr>
                      <a:r>
                        <a:rPr lang="ru-RU" sz="2000" dirty="0" err="1">
                          <a:latin typeface="Times New Roman"/>
                          <a:ea typeface="Times New Roman"/>
                          <a:cs typeface="Times New Roman"/>
                        </a:rPr>
                        <a:t>Fuchsia</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Лиловый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#FF00FF</a:t>
                      </a:r>
                    </a:p>
                  </a:txBody>
                  <a:tcPr marL="68580" marR="68580" marT="0" marB="0" anchor="ctr">
                    <a:solidFill>
                      <a:schemeClr val="accent2">
                        <a:lumMod val="40000"/>
                        <a:lumOff val="60000"/>
                      </a:schemeClr>
                    </a:solidFill>
                  </a:tcPr>
                </a:tc>
              </a:tr>
              <a:tr h="395822">
                <a:tc>
                  <a:txBody>
                    <a:bodyPr/>
                    <a:lstStyle/>
                    <a:p>
                      <a:pPr algn="ctr">
                        <a:spcAft>
                          <a:spcPts val="0"/>
                        </a:spcAft>
                      </a:pPr>
                      <a:r>
                        <a:rPr lang="ru-RU" sz="2000">
                          <a:latin typeface="Times New Roman"/>
                          <a:ea typeface="Times New Roman"/>
                          <a:cs typeface="Times New Roman"/>
                        </a:rPr>
                        <a:t>Gray</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Серый </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#808080</a:t>
                      </a:r>
                    </a:p>
                  </a:txBody>
                  <a:tcPr marL="68580" marR="68580" marT="0" marB="0" anchor="ctr">
                    <a:solidFill>
                      <a:schemeClr val="accent2">
                        <a:lumMod val="40000"/>
                        <a:lumOff val="60000"/>
                      </a:schemeClr>
                    </a:solidFill>
                  </a:tcPr>
                </a:tc>
              </a:tr>
              <a:tr h="395822">
                <a:tc>
                  <a:txBody>
                    <a:bodyPr/>
                    <a:lstStyle/>
                    <a:p>
                      <a:pPr algn="ctr">
                        <a:spcAft>
                          <a:spcPts val="0"/>
                        </a:spcAft>
                      </a:pPr>
                      <a:r>
                        <a:rPr lang="ru-RU" sz="2000" dirty="0" err="1">
                          <a:latin typeface="Times New Roman"/>
                          <a:ea typeface="Times New Roman"/>
                          <a:cs typeface="Times New Roman"/>
                        </a:rPr>
                        <a:t>Green</a:t>
                      </a:r>
                      <a:endParaRPr lang="ru-RU" sz="2000" dirty="0">
                        <a:latin typeface="Times New Roman"/>
                        <a:ea typeface="Times New Roman"/>
                        <a:cs typeface="Times New Roman"/>
                      </a:endParaRP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Зеленый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#008000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Lime</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Светло-зеленый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#00FF00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Maroon</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Малиновый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#800000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Navy</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Темно-синий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#000080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Olive</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Оливковый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#808000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Purple</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Фиолетовый</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#800080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Red</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Красный</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#FF0000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Silver</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Серебристый</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#C0C0C0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Teal</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Сизый</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#008080</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White</a:t>
                      </a:r>
                    </a:p>
                  </a:txBody>
                  <a:tcPr marL="68580" marR="68580" marT="0" marB="0" anchor="ctr">
                    <a:solidFill>
                      <a:schemeClr val="accent2">
                        <a:lumMod val="40000"/>
                        <a:lumOff val="60000"/>
                      </a:schemeClr>
                    </a:solidFill>
                  </a:tcPr>
                </a:tc>
                <a:tc>
                  <a:txBody>
                    <a:bodyPr/>
                    <a:lstStyle/>
                    <a:p>
                      <a:pPr algn="ctr">
                        <a:spcAft>
                          <a:spcPts val="0"/>
                        </a:spcAft>
                      </a:pPr>
                      <a:r>
                        <a:rPr lang="ru-RU" sz="2000">
                          <a:latin typeface="Times New Roman"/>
                          <a:ea typeface="Times New Roman"/>
                          <a:cs typeface="Times New Roman"/>
                        </a:rPr>
                        <a:t>Белый</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#FFFFFF</a:t>
                      </a:r>
                    </a:p>
                  </a:txBody>
                  <a:tcPr marL="68580" marR="68580" marT="0" marB="0" anchor="ctr">
                    <a:solidFill>
                      <a:schemeClr val="accent2">
                        <a:lumMod val="40000"/>
                        <a:lumOff val="60000"/>
                      </a:schemeClr>
                    </a:solidFill>
                  </a:tcPr>
                </a:tc>
              </a:tr>
              <a:tr h="346656">
                <a:tc>
                  <a:txBody>
                    <a:bodyPr/>
                    <a:lstStyle/>
                    <a:p>
                      <a:pPr algn="ctr">
                        <a:spcAft>
                          <a:spcPts val="0"/>
                        </a:spcAft>
                      </a:pPr>
                      <a:r>
                        <a:rPr lang="ru-RU" sz="2000">
                          <a:latin typeface="Times New Roman"/>
                          <a:ea typeface="Times New Roman"/>
                          <a:cs typeface="Times New Roman"/>
                        </a:rPr>
                        <a:t>Yellow </a:t>
                      </a:r>
                    </a:p>
                  </a:txBody>
                  <a:tcPr marL="68580" marR="68580" marT="0" marB="0" anchor="ctr">
                    <a:solidFill>
                      <a:schemeClr val="accent2">
                        <a:lumMod val="40000"/>
                        <a:lumOff val="60000"/>
                      </a:schemeClr>
                    </a:solidFill>
                  </a:tcPr>
                </a:tc>
                <a:tc>
                  <a:txBody>
                    <a:bodyPr/>
                    <a:lstStyle/>
                    <a:p>
                      <a:pPr marL="6350" indent="-6350" algn="ctr">
                        <a:spcAft>
                          <a:spcPts val="0"/>
                        </a:spcAft>
                      </a:pPr>
                      <a:r>
                        <a:rPr lang="ru-RU" sz="2000" dirty="0">
                          <a:latin typeface="Times New Roman"/>
                          <a:ea typeface="Times New Roman"/>
                          <a:cs typeface="Times New Roman"/>
                        </a:rPr>
                        <a:t>Желтый </a:t>
                      </a:r>
                    </a:p>
                  </a:txBody>
                  <a:tcPr marL="68580" marR="68580" marT="0" marB="0" anchor="ctr">
                    <a:solidFill>
                      <a:schemeClr val="accent2">
                        <a:lumMod val="40000"/>
                        <a:lumOff val="60000"/>
                      </a:schemeClr>
                    </a:solidFill>
                  </a:tcPr>
                </a:tc>
                <a:tc>
                  <a:txBody>
                    <a:bodyPr/>
                    <a:lstStyle/>
                    <a:p>
                      <a:pPr algn="ctr">
                        <a:spcAft>
                          <a:spcPts val="0"/>
                        </a:spcAft>
                      </a:pPr>
                      <a:r>
                        <a:rPr lang="ru-RU" sz="2000" dirty="0">
                          <a:latin typeface="Times New Roman"/>
                          <a:ea typeface="Times New Roman"/>
                          <a:cs typeface="Times New Roman"/>
                        </a:rPr>
                        <a:t>#FFFF00</a:t>
                      </a:r>
                    </a:p>
                  </a:txBody>
                  <a:tcPr marL="68580" marR="68580" marT="0" marB="0" anchor="ctr">
                    <a:solidFill>
                      <a:schemeClr val="accent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256</TotalTime>
  <Words>2591</Words>
  <Application>Microsoft Office PowerPoint</Application>
  <PresentationFormat>Экран (4:3)</PresentationFormat>
  <Paragraphs>452</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Солнцестояние</vt:lpstr>
      <vt:lpstr>Простейшая НТML-страница</vt:lpstr>
      <vt:lpstr>Что такое HTML</vt:lpstr>
      <vt:lpstr>Что такое HTML</vt:lpstr>
      <vt:lpstr>Структура документа </vt:lpstr>
      <vt:lpstr>Просмотр HTML-документа в браузере </vt:lpstr>
      <vt:lpstr>Контейнер заголовка (контейнер &lt;H1&gt;…&lt;/H1&gt;)</vt:lpstr>
      <vt:lpstr>Оформление горизонтальных и вертикальных линий </vt:lpstr>
      <vt:lpstr>Оформление горизонтальных и вертикальных линий </vt:lpstr>
      <vt:lpstr>Цвета</vt:lpstr>
      <vt:lpstr>Цвета</vt:lpstr>
      <vt:lpstr>Кодирование спецсимволов</vt:lpstr>
      <vt:lpstr>Кодирование спецсимволов</vt:lpstr>
      <vt:lpstr>Слайд 13</vt:lpstr>
      <vt:lpstr>Слайд 14</vt:lpstr>
      <vt:lpstr>Слайд 15</vt:lpstr>
      <vt:lpstr>Слайд 16</vt:lpstr>
      <vt:lpstr>Слайд 17</vt:lpstr>
      <vt:lpstr>Слайд 18</vt:lpstr>
      <vt:lpstr>Слайд 19</vt:lpstr>
      <vt:lpstr>Слайд 20</vt:lpstr>
      <vt:lpstr>Слайд 21</vt:lpstr>
      <vt:lpstr>Списки</vt:lpstr>
      <vt:lpstr>Параметры тега &lt;OL&gt; для нумерованного списка. Таблица 1</vt:lpstr>
      <vt:lpstr>Параметры тега &lt;OL&gt; для нумерованного списка. Таблица 1</vt:lpstr>
      <vt:lpstr>Значения параметра TYPE для маркированных списков.  Таблица 2</vt:lpstr>
      <vt:lpstr>Слайд 26</vt:lpstr>
      <vt:lpstr>Слайд 27</vt:lpstr>
      <vt:lpstr>Многоуровневые (вложенные) списки</vt:lpstr>
      <vt:lpstr>Многоуровневые (вложенные) списки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Простейшая НТML-страница</dc:title>
  <dc:creator>Валера</dc:creator>
  <cp:lastModifiedBy>user201</cp:lastModifiedBy>
  <cp:revision>24</cp:revision>
  <dcterms:created xsi:type="dcterms:W3CDTF">2013-10-14T12:42:58Z</dcterms:created>
  <dcterms:modified xsi:type="dcterms:W3CDTF">2013-10-16T01:10:06Z</dcterms:modified>
</cp:coreProperties>
</file>