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71" r:id="rId7"/>
    <p:sldId id="261" r:id="rId8"/>
    <p:sldId id="269" r:id="rId9"/>
    <p:sldId id="270" r:id="rId10"/>
    <p:sldId id="263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A04"/>
    <a:srgbClr val="BC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9598" y="55094"/>
            <a:ext cx="8940149" cy="6680628"/>
            <a:chOff x="29598" y="55094"/>
            <a:chExt cx="8940149" cy="668062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9598" y="55094"/>
              <a:ext cx="8940149" cy="6110208"/>
              <a:chOff x="26930" y="55094"/>
              <a:chExt cx="8940149" cy="6110208"/>
            </a:xfrm>
          </p:grpSpPr>
          <p:pic>
            <p:nvPicPr>
              <p:cNvPr id="1026" name="Picture 2" descr="C:\Users\Admin\Desktop\медод. пособия учителей\учебники 6.7,8,9,10\7кл рис учебник\География - 7\images\page65\1.png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51" t="8878" r="4764" b="5907"/>
              <a:stretch/>
            </p:blipFill>
            <p:spPr bwMode="auto">
              <a:xfrm>
                <a:off x="2195736" y="836711"/>
                <a:ext cx="4009293" cy="532859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Прямоугольник 1"/>
              <p:cNvSpPr/>
              <p:nvPr/>
            </p:nvSpPr>
            <p:spPr>
              <a:xfrm>
                <a:off x="6372200" y="2060848"/>
                <a:ext cx="2594878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§ 25</a:t>
                </a:r>
                <a:r>
                  <a:rPr lang="ru-RU" sz="2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ru-RU" sz="2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ИЗМЕНЕНИЕ </a:t>
                </a: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ТЕМПЕРАТУРЫ</a:t>
                </a: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ВОЗДУХА</a:t>
                </a:r>
              </a:p>
            </p:txBody>
          </p:sp>
          <p:pic>
            <p:nvPicPr>
              <p:cNvPr id="1027" name="Picture 3" descr="C:\Users\Admin\Desktop\медод. пособия учителей\учебники 6.7,8,9,10\7кл рис учебник\География - 7\cover.jpg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34" t="5569"/>
              <a:stretch/>
            </p:blipFill>
            <p:spPr bwMode="auto">
              <a:xfrm>
                <a:off x="26930" y="55094"/>
                <a:ext cx="3363560" cy="448786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Прямоугольник 2"/>
              <p:cNvSpPr/>
              <p:nvPr/>
            </p:nvSpPr>
            <p:spPr>
              <a:xfrm>
                <a:off x="6404959" y="4542962"/>
                <a:ext cx="256212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КЛЮЧЕВЫЕ СЛОВА</a:t>
                </a:r>
                <a:r>
                  <a:rPr lang="ru-RU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ru-RU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Изотермы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Амплитуда температур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Абсолютный максимум</a:t>
                </a:r>
                <a:b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sz="16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Абсолютный минимум </a:t>
                </a: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65983" y="4912294"/>
                <a:ext cx="165618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Учитель географии 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школы № 23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гор. Баку 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Бабаева И. Б.</a:t>
                </a:r>
                <a:endParaRPr lang="ru-RU" sz="1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Picture 3" descr="большая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32883" y="5204681"/>
              <a:ext cx="1531041" cy="1531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180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28704" y="11778"/>
            <a:ext cx="9015296" cy="6360882"/>
            <a:chOff x="128704" y="11778"/>
            <a:chExt cx="9015296" cy="6360882"/>
          </a:xfrm>
        </p:grpSpPr>
        <p:sp>
          <p:nvSpPr>
            <p:cNvPr id="8" name="Горизонтальный свиток 7"/>
            <p:cNvSpPr/>
            <p:nvPr/>
          </p:nvSpPr>
          <p:spPr>
            <a:xfrm>
              <a:off x="755576" y="4873955"/>
              <a:ext cx="8013712" cy="1498705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0" name="Picture 2" descr="C:\Users\Admin\Desktop\медод. пособия учителей\учебники 6.7,8,9,10\7кл рис учебник\География - 7\images\page66\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999" y="509175"/>
              <a:ext cx="2047511" cy="12411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39753" y="404664"/>
              <a:ext cx="677114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Задумывались ли вы, ребята, над тем почему на высоких вершинах гор даже летом лежит снег.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идеи, вершины ближе к Солнцу и, значит, должно быть теплее. Но, увы. На вершине г. Базардюзю (4466 м.) даже в жаркие месяцы видим снег и ледник. 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endPara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231232" y="11778"/>
              <a:ext cx="6912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2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</a:t>
              </a:r>
              <a:r>
                <a:rPr lang="ru-RU" sz="28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  <a:r>
                <a:rPr lang="ru-RU" sz="20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r>
                <a:rPr lang="ru-RU" sz="20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1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 </a:t>
              </a:r>
              <a:r>
                <a:rPr lang="ru-RU" sz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endPara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8704" y="1881992"/>
              <a:ext cx="8931383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Чтобы ответить, нам требуются знания из курса физики.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Лето – трогаем ладошкой оконное стекло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холодное.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стол и предметы на нем, куда попадают солнечные лучи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теплые.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Почему?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b="1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 просто.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По законам физики,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розрачные тела (оконное стекло) пропускают солнечные лучи,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нагревая их.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Темные и не прозрачные тела (поверхность стола и предметы на нём) – </a:t>
              </a:r>
              <a:r>
                <a:rPr lang="ru-RU" sz="1600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поглощают и нагреваются, испуская тепло.</a:t>
              </a:r>
              <a:endPara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89638" y="3573016"/>
              <a:ext cx="80704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Ответ.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Солнечные лучи, проходя сквозь относительно прозрачную атмосферу,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нагревают 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ее 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адая на земную поверхность,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нагревают её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тепло поднимаясь от земной поверхности, нагревает нижние слои воздуха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→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чем выше, тем температура воздуха ниже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65920" y="5053920"/>
              <a:ext cx="779768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1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2000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 нагревается от земной поверхности. </a:t>
              </a:r>
            </a:p>
            <a:p>
              <a:r>
                <a:rPr lang="ru-RU" sz="2000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Поэтому с высотой в атмосфере температура воздуха понижается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33796" y="5157192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00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28911" y="123528"/>
            <a:ext cx="8904647" cy="5945616"/>
            <a:chOff x="128911" y="123528"/>
            <a:chExt cx="8904647" cy="5945616"/>
          </a:xfrm>
        </p:grpSpPr>
        <p:sp>
          <p:nvSpPr>
            <p:cNvPr id="26" name="Горизонтальный свиток 25"/>
            <p:cNvSpPr/>
            <p:nvPr/>
          </p:nvSpPr>
          <p:spPr>
            <a:xfrm>
              <a:off x="574659" y="4309763"/>
              <a:ext cx="8013712" cy="1498705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1" name="Picture 3" descr="C:\Users\Admin\Desktop\медод. пособия учителей\учебники 6.7,8,9,10\7кл рис учебник\География - 7\images\page66\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9776" y="1179025"/>
              <a:ext cx="4063782" cy="30240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92759" y="1340768"/>
              <a:ext cx="4752528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Рассмотрим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вычислим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сделаем вывод.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На высоте 0 м температура 24⁰С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 температура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Разница составила: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⁰ - 18⁰ = 6⁰ С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4) Определив, что 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1000 м температура уменьшилась на 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6⁰ </a:t>
              </a:r>
              <a:r>
                <a:rPr lang="ru-RU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С,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можно вычислить: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а) температуру воздуха на высоте 2000 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18⁰ - 6⁰ =12⁰ С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б) температуру воздуха на высоте 4000 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6⁰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- 6⁰ = 0⁰ С</a:t>
              </a: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87267" y="123528"/>
              <a:ext cx="788954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Определить</a:t>
              </a:r>
              <a:r>
                <a:rPr lang="ru-RU" sz="24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закономерность изменения температуры </a:t>
              </a:r>
              <a:r>
                <a:rPr lang="ru-RU" sz="2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с высотой</a:t>
              </a:r>
              <a:r>
                <a:rPr lang="ru-RU" sz="2400" b="1" i="1" dirty="0" smtClean="0">
                  <a:solidFill>
                    <a:prstClr val="black"/>
                  </a:solidFill>
                </a:rPr>
                <a:t> </a:t>
              </a:r>
              <a:r>
                <a:rPr lang="ru-RU" sz="24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атмосфере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поможет данная схема.</a:t>
              </a:r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8911" y="4874450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>
              <a:off x="3313592" y="1846158"/>
              <a:ext cx="2050496" cy="20162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3131840" y="2996952"/>
              <a:ext cx="2808312" cy="4068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V="1">
              <a:off x="2915816" y="2060848"/>
              <a:ext cx="3528392" cy="18722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3808739" y="2132856"/>
              <a:ext cx="2059405" cy="12241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Прямоугольник 23"/>
            <p:cNvSpPr/>
            <p:nvPr/>
          </p:nvSpPr>
          <p:spPr>
            <a:xfrm>
              <a:off x="857923" y="4520507"/>
              <a:ext cx="773044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</a:t>
              </a:r>
              <a:r>
                <a:rPr lang="ru-RU" sz="12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воздуха в атмосфере с высотой через каждые 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 м (1000 м.)  понижается на 0,6 ⁰С (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ru-RU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 С )  </a:t>
              </a:r>
              <a:endPara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63690" y="5699812"/>
              <a:ext cx="453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Обязательно запомнить для решения задач</a:t>
              </a:r>
              <a:endPara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7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2779" y="145341"/>
            <a:ext cx="9062202" cy="6712659"/>
            <a:chOff x="72779" y="145341"/>
            <a:chExt cx="9062202" cy="6712659"/>
          </a:xfrm>
        </p:grpSpPr>
        <p:sp>
          <p:nvSpPr>
            <p:cNvPr id="6" name="Горизонтальный свиток 5"/>
            <p:cNvSpPr/>
            <p:nvPr/>
          </p:nvSpPr>
          <p:spPr>
            <a:xfrm>
              <a:off x="532632" y="4266141"/>
              <a:ext cx="8431855" cy="2591859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74" name="Picture 2" descr="C:\Users\Admin\Desktop\медод. пособия учителей\учебники 6.7,8,9,10\7кл рис учебник\География - 7\images\page66\3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55" b="4385"/>
            <a:stretch/>
          </p:blipFill>
          <p:spPr bwMode="auto">
            <a:xfrm>
              <a:off x="1331640" y="2174107"/>
              <a:ext cx="7530218" cy="23086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532633" y="145341"/>
              <a:ext cx="8492162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воздуха меняется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только с высотой, но и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горизонтальном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направлении (по широте)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т.е. от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экватора к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полюсам.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i="1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Основная </a:t>
              </a:r>
              <a:r>
                <a:rPr lang="ru-RU" b="1" i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причина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падение солнечных лучей на разные территории под разным углом и в результате этого неравномерное нагревание земной поверхности. 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тропических широтах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земная поверхность нагревается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больше,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так как солнечные лучи здесь падают под большим углом, а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полярных широтах – меньше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так как угол падения солнечных лучей относительно земной поверхности здесь небольшой. 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2779" y="4969729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07404" y="4607962"/>
              <a:ext cx="8227577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1) Шарообразная форма Земли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различный угол падения солнечных лучей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различная температура по широте.</a:t>
              </a: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2) Угол падения солнечных лучей от экватора к полюсам уменьшается из-за шарообразности Земли </a:t>
              </a:r>
              <a:r>
                <a:rPr lang="ru-RU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температура от экватора к полюсам уменьшается из-за уменьшения угла падения солнечных лучей.</a:t>
              </a:r>
              <a:endPara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8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1930" y="0"/>
            <a:ext cx="9144000" cy="6759697"/>
            <a:chOff x="31930" y="0"/>
            <a:chExt cx="9144000" cy="6759697"/>
          </a:xfrm>
        </p:grpSpPr>
        <p:pic>
          <p:nvPicPr>
            <p:cNvPr id="4098" name="Picture 2" descr="C:\Users\Admin\Desktop\медод. пособия учителей\учебники 6.7,8,9,10\7кл рис учебник\География - 7\images\page67\1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19" r="713" b="4925"/>
            <a:stretch/>
          </p:blipFill>
          <p:spPr bwMode="auto">
            <a:xfrm>
              <a:off x="1547664" y="1988839"/>
              <a:ext cx="7318990" cy="33303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угольник 1"/>
            <p:cNvSpPr/>
            <p:nvPr/>
          </p:nvSpPr>
          <p:spPr>
            <a:xfrm>
              <a:off x="163370" y="0"/>
              <a:ext cx="77048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меняется в течение года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северном полушарии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высокая температура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наблюдается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июле, </a:t>
              </a:r>
              <a:r>
                <a:rPr lang="ru-RU" b="1" i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</a:t>
              </a:r>
              <a:r>
                <a:rPr lang="ru-RU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низкая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январе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южном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полушарии – наоборот. </a:t>
              </a:r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Горизонтальный свиток 3"/>
            <p:cNvSpPr/>
            <p:nvPr/>
          </p:nvSpPr>
          <p:spPr>
            <a:xfrm>
              <a:off x="2699792" y="696986"/>
              <a:ext cx="6266363" cy="1296144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Линии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соединяющие </a:t>
              </a:r>
              <a:r>
                <a:rPr lang="ru-RU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территории </a:t>
              </a:r>
              <a:r>
                <a:rPr lang="ru-RU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климатических картах с одинаковой температурой, называют </a:t>
              </a:r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изотермами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49366" y="975726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1930" y="5313147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Обратите внимание на схему.</a:t>
              </a:r>
            </a:p>
            <a:p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Евразии проходят изотермы (-10⁰ С), (0⁰ С), (+10⁰ С), (+ 20⁰ С),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(+30⁰ С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).</a:t>
              </a:r>
            </a:p>
            <a:p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Дополните предложения.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Южной Америке проходят изотермы: ……….  , ………. . 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Африка находится между изотермами </a:t>
              </a:r>
              <a:r>
                <a:rPr lang="ru-RU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……………………</a:t>
              </a:r>
              <a:endPara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25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48390" y="170835"/>
            <a:ext cx="8842447" cy="4897156"/>
            <a:chOff x="148390" y="170835"/>
            <a:chExt cx="8842447" cy="4897156"/>
          </a:xfrm>
        </p:grpSpPr>
        <p:sp>
          <p:nvSpPr>
            <p:cNvPr id="3" name="Горизонтальный свиток 2"/>
            <p:cNvSpPr/>
            <p:nvPr/>
          </p:nvSpPr>
          <p:spPr>
            <a:xfrm>
              <a:off x="395536" y="333461"/>
              <a:ext cx="8595301" cy="1872208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548843" y="634623"/>
              <a:ext cx="8441994" cy="1354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Запомнить!</a:t>
              </a:r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Самую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высокую температуру, которую наблюдали на Земле в течение многих лет, называют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абсолютным максимумом</a:t>
              </a:r>
              <a:r>
                <a:rPr lang="ru-RU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самую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низкую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температуру –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абсолютным минимумом</a:t>
              </a:r>
              <a:r>
                <a:rPr lang="ru-RU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979712" y="2205669"/>
              <a:ext cx="6624736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Абсолютный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максимум температуры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зарегистрирован на севере Африке в Ливии, вблизи города Триполи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(+58,1°С),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западном полушарии – на западе Северной Америке в США в Долине смерти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(+ 56,7°С).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***  ***  ***</a:t>
              </a:r>
              <a:endPara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u="sng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Абсолютный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минимум температуры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 зарегистрирован японскими специалистами в 2013 году в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Антарктиде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(–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91,2°С). 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северном полушарии в Евразии на северо-востоке в России в городе Оймякон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(–71°С).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***  ***  ***</a:t>
              </a:r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390" y="170835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5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7504" y="188640"/>
            <a:ext cx="8784976" cy="3223340"/>
            <a:chOff x="107504" y="188640"/>
            <a:chExt cx="8784976" cy="3223340"/>
          </a:xfrm>
        </p:grpSpPr>
        <p:sp>
          <p:nvSpPr>
            <p:cNvPr id="3" name="Горизонтальный свиток 2"/>
            <p:cNvSpPr/>
            <p:nvPr/>
          </p:nvSpPr>
          <p:spPr>
            <a:xfrm>
              <a:off x="567597" y="188640"/>
              <a:ext cx="8324883" cy="1728192"/>
            </a:xfrm>
            <a:prstGeom prst="horizontalScroll">
              <a:avLst/>
            </a:prstGeom>
            <a:gradFill>
              <a:gsLst>
                <a:gs pos="0">
                  <a:srgbClr val="BCBCBC">
                    <a:alpha val="0"/>
                  </a:srgbClr>
                </a:gs>
                <a:gs pos="100000">
                  <a:schemeClr val="dk1">
                    <a:tint val="37000"/>
                    <a:satMod val="300000"/>
                    <a:lumMod val="0"/>
                    <a:lumOff val="100000"/>
                    <a:alpha val="39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965140" y="476672"/>
              <a:ext cx="784887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ru-RU" sz="28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Запомнить</a:t>
              </a:r>
              <a:r>
                <a:rPr lang="ru-RU" sz="28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 </a:t>
              </a:r>
              <a:endPara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Разницу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между максимальной и минимальной температурами в течение суток называют </a:t>
              </a:r>
              <a:r>
                <a:rPr lang="ru-RU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суточной амплитудой температуры</a:t>
              </a:r>
              <a:r>
                <a:rPr lang="ru-RU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915816" y="2211651"/>
              <a:ext cx="55446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низкая (минимальная) 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течение суток наблюдается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5-10 минут до восхода Солнца, </a:t>
              </a:r>
              <a:endPara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 </a:t>
              </a:r>
              <a:r>
                <a:rPr lang="ru-RU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самая высокая (максимальная)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2-3 часа после полудня</a:t>
              </a:r>
              <a:r>
                <a:rPr lang="ru-RU" dirty="0">
                  <a:solidFill>
                    <a:srgbClr val="FF0000"/>
                  </a:solidFill>
                </a:rPr>
                <a:t>. 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476672"/>
              <a:ext cx="388085" cy="3693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89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узнали.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Разница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самой высокой и самой низкой температурами, наблюдаемыми на определенной территории, называется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_________________________. 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________________________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линии, которые на климатических картах соединяют территории с одинаковой температурой.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Самая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температура, наблюдаемая на Земле, называется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самая низкая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3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7504" y="116632"/>
            <a:ext cx="9036496" cy="5632311"/>
            <a:chOff x="107504" y="116632"/>
            <a:chExt cx="9036496" cy="5632311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07504" y="116632"/>
              <a:ext cx="9036496" cy="56323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Проверьте 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свои 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знания. 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карте-схеме на основе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данных январских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изотерм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определите:</a:t>
              </a: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а)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пункты, в которых наблюдаются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температуры: самые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высокие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____________________ </a:t>
              </a: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                          самые низкие   ____________________</a:t>
              </a: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б) зимние изотермы:  Баку -      _______________</a:t>
              </a: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Анкары - _______________</a:t>
              </a: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Парижа - _______________</a:t>
              </a:r>
            </a:p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Киева  -   _______________</a:t>
              </a:r>
            </a:p>
          </p:txBody>
        </p:sp>
        <p:pic>
          <p:nvPicPr>
            <p:cNvPr id="3" name="Picture 2" descr="C:\Users\Admin\Desktop\медод. пособия учителей\учебники 6.7,8,9,10\7кл рис учебник\География - 7\images\page67\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1413221"/>
              <a:ext cx="4965398" cy="28339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06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179512" y="12794"/>
            <a:ext cx="8964489" cy="6651348"/>
            <a:chOff x="179512" y="12794"/>
            <a:chExt cx="8964489" cy="665134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79512" y="12794"/>
              <a:ext cx="896448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Примените полученные знания </a:t>
              </a:r>
            </a:p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Задача:1 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вокруг воздушного шара, летящего на высоте 2 км от поверхности Земли, составляет +8°С. </a:t>
              </a:r>
              <a:r>
                <a:rPr lang="ru-RU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 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температуру воздуха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поверхности </a:t>
              </a:r>
              <a:r>
                <a:rPr lang="ru-RU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Земли (0 м.) и </a:t>
              </a:r>
              <a:r>
                <a:rPr lang="ru-RU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4 км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85183" y="1656865"/>
              <a:ext cx="4113029" cy="3048963"/>
              <a:chOff x="314954" y="1826141"/>
              <a:chExt cx="4113029" cy="3048963"/>
            </a:xfrm>
          </p:grpSpPr>
          <p:sp>
            <p:nvSpPr>
              <p:cNvPr id="3" name="Прямоугольный треугольник 2"/>
              <p:cNvSpPr/>
              <p:nvPr/>
            </p:nvSpPr>
            <p:spPr>
              <a:xfrm flipH="1">
                <a:off x="314954" y="2149308"/>
                <a:ext cx="1584176" cy="2525742"/>
              </a:xfrm>
              <a:prstGeom prst="rtTriangle">
                <a:avLst/>
              </a:prstGeom>
              <a:solidFill>
                <a:srgbClr val="582A04">
                  <a:alpha val="45000"/>
                </a:srgbClr>
              </a:solidFill>
              <a:ln>
                <a:solidFill>
                  <a:srgbClr val="582A04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017437" y="3119791"/>
                <a:ext cx="226653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2 км</a:t>
                </a:r>
              </a:p>
              <a:p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+ 8⁰ С 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2086084" y="1826141"/>
                <a:ext cx="2341899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км</a:t>
                </a:r>
              </a:p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2099105" y="4351884"/>
                <a:ext cx="226653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Абсолютная высота = 0</a:t>
                </a:r>
                <a:r>
                  <a:rPr lang="ru-RU" sz="1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км</a:t>
                </a:r>
              </a:p>
              <a:p>
                <a:r>
                  <a: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Температура = ?</a:t>
                </a:r>
              </a:p>
            </p:txBody>
          </p:sp>
          <p:cxnSp>
            <p:nvCxnSpPr>
              <p:cNvPr id="8" name="Прямая соединительная линия 7"/>
              <p:cNvCxnSpPr>
                <a:stCxn id="3" idx="2"/>
              </p:cNvCxnSpPr>
              <p:nvPr/>
            </p:nvCxnSpPr>
            <p:spPr>
              <a:xfrm>
                <a:off x="1899130" y="4675050"/>
                <a:ext cx="224598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Прямая соединительная линия 8"/>
              <p:cNvCxnSpPr/>
              <p:nvPr/>
            </p:nvCxnSpPr>
            <p:spPr>
              <a:xfrm>
                <a:off x="1899130" y="3501008"/>
                <a:ext cx="112299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1861486" y="2149308"/>
                <a:ext cx="224598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1617378" y="1261745"/>
              <a:ext cx="781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Дано: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11961" y="908720"/>
              <a:ext cx="4932040" cy="575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СЛЕДУЕТ ЗНАТЬ! </a:t>
              </a:r>
            </a:p>
            <a:p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Температура 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воздуха в атмосфере с высотой через каждые </a:t>
              </a:r>
              <a:r>
                <a:rPr lang="ru-RU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 м (1000 м.)  понижается на 0,6 ⁰С (6⁰ С )  </a:t>
              </a:r>
            </a:p>
            <a:p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</a:t>
              </a:r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I.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Определим какая температура будет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высоте 0 м.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1) Определим на какой высоте произойдет изменение температуры: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2 - 0 = 2 км (2000 м.);</a:t>
              </a:r>
            </a:p>
            <a:p>
              <a:endPara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2) На сколько изменится температура на этой высоте? Составим пропорцию.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Знаем: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м.  - 6</a:t>
              </a:r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 С </a:t>
              </a:r>
              <a:endPara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м. 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Х          </a:t>
              </a:r>
              <a:r>
                <a:rPr lang="ru-RU" sz="16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ru-RU" sz="1600" u="sng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2000 м. *</a:t>
              </a:r>
              <a:r>
                <a:rPr lang="ru-RU" sz="1600" b="1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u="sng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6⁰ С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12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          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1000 м.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</a:t>
              </a:r>
              <a:r>
                <a:rPr lang="ru-RU" sz="1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(разница)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3) Определим температуру у поверхности.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Если на высоте 2 км. (2000 м.) температура составляет (+ 8⁰С), то она будет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вниз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увеличиваться.</a:t>
              </a:r>
            </a:p>
            <a:p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Значит: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+12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=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 ⁰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endPara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II.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Определим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какая температура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высоте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 км. (4000 м.)  С высотой температура уменьшается.</a:t>
              </a:r>
              <a:endPara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4) 8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=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(- 6 ⁰С)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16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             Ответ: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20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⁰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С, (- </a:t>
              </a:r>
              <a:r>
                <a:rPr lang="ru-RU" sz="1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⁰С)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706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24387" y="175057"/>
            <a:ext cx="9119614" cy="5883399"/>
            <a:chOff x="24387" y="175057"/>
            <a:chExt cx="9119614" cy="5883399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67994" y="1088740"/>
              <a:ext cx="8578052" cy="3384376"/>
              <a:chOff x="179512" y="1412776"/>
              <a:chExt cx="8578052" cy="3384376"/>
            </a:xfrm>
          </p:grpSpPr>
          <p:pic>
            <p:nvPicPr>
              <p:cNvPr id="3" name="Picture 3" descr="C:\Users\Irina\Pictures\Мои сканированные изображения\2016-02 (фев)\сканирование0003.jpg"/>
              <p:cNvPicPr>
                <a:picLocks noChangeAspect="1" noChangeArrowheads="1"/>
              </p:cNvPicPr>
              <p:nvPr/>
            </p:nvPicPr>
            <p:blipFill>
              <a:blip r:embed="rId2"/>
              <a:srcRect l="7073" t="12840" b="60694"/>
              <a:stretch>
                <a:fillRect/>
              </a:stretch>
            </p:blipFill>
            <p:spPr bwMode="auto">
              <a:xfrm>
                <a:off x="179512" y="1412776"/>
                <a:ext cx="8578052" cy="3384376"/>
              </a:xfrm>
              <a:prstGeom prst="rect">
                <a:avLst/>
              </a:prstGeom>
              <a:noFill/>
            </p:spPr>
          </p:pic>
          <p:grpSp>
            <p:nvGrpSpPr>
              <p:cNvPr id="4" name="Группа 3"/>
              <p:cNvGrpSpPr/>
              <p:nvPr/>
            </p:nvGrpSpPr>
            <p:grpSpPr>
              <a:xfrm>
                <a:off x="2904627" y="2276872"/>
                <a:ext cx="4126834" cy="1584176"/>
                <a:chOff x="2904627" y="2276872"/>
                <a:chExt cx="4126834" cy="1584176"/>
              </a:xfrm>
            </p:grpSpPr>
            <p:sp>
              <p:nvSpPr>
                <p:cNvPr id="5" name="Овал 4"/>
                <p:cNvSpPr/>
                <p:nvPr/>
              </p:nvSpPr>
              <p:spPr>
                <a:xfrm>
                  <a:off x="2904627" y="3501008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1</a:t>
                  </a:r>
                  <a:endParaRPr lang="ru-RU" dirty="0"/>
                </a:p>
              </p:txBody>
            </p:sp>
            <p:sp>
              <p:nvSpPr>
                <p:cNvPr id="6" name="Овал 5"/>
                <p:cNvSpPr/>
                <p:nvPr/>
              </p:nvSpPr>
              <p:spPr>
                <a:xfrm>
                  <a:off x="4067944" y="3356992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2</a:t>
                  </a:r>
                  <a:endParaRPr lang="ru-RU" dirty="0"/>
                </a:p>
              </p:txBody>
            </p:sp>
            <p:sp>
              <p:nvSpPr>
                <p:cNvPr id="7" name="Овал 6"/>
                <p:cNvSpPr/>
                <p:nvPr/>
              </p:nvSpPr>
              <p:spPr>
                <a:xfrm>
                  <a:off x="6660232" y="2276872"/>
                  <a:ext cx="371229" cy="36004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ru-RU" dirty="0" smtClean="0"/>
                    <a:t>3</a:t>
                  </a:r>
                  <a:endParaRPr lang="ru-RU" dirty="0"/>
                </a:p>
              </p:txBody>
            </p:sp>
          </p:grpSp>
        </p:grpSp>
        <p:sp>
          <p:nvSpPr>
            <p:cNvPr id="8" name="Прямоугольник 7"/>
            <p:cNvSpPr/>
            <p:nvPr/>
          </p:nvSpPr>
          <p:spPr>
            <a:xfrm>
              <a:off x="24387" y="175057"/>
              <a:ext cx="911961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Задача: 2 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Определите температуру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точках 1, 2, 3 указанных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схеме, если на 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уровне моря  (0 м.) температура равна +10</a:t>
              </a:r>
              <a:r>
                <a:rPr lang="ru-RU" sz="16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 (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записать </a:t>
              </a:r>
              <a:r>
                <a:rPr lang="ru-RU" sz="16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 </a:t>
              </a:r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задачи</a:t>
              </a:r>
              <a:r>
                <a:rPr lang="ru-RU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95536" y="4581128"/>
              <a:ext cx="856895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Решение</a:t>
              </a:r>
              <a:r>
                <a:rPr lang="ru-RU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ru-RU" dirty="0" smtClean="0"/>
  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2014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rina\Desktop\гео книга.jpg"/>
          <p:cNvPicPr>
            <a:picLocks noChangeAspect="1" noChangeArrowheads="1"/>
          </p:cNvPicPr>
          <p:nvPr/>
        </p:nvPicPr>
        <p:blipFill rotWithShape="1">
          <a:blip r:embed="rId2" cstate="print"/>
          <a:srcRect l="-2379" t="-111" r="4278" b="111"/>
          <a:stretch/>
        </p:blipFill>
        <p:spPr bwMode="auto">
          <a:xfrm>
            <a:off x="0" y="26240"/>
            <a:ext cx="9072081" cy="68655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 rot="20718158">
            <a:off x="1012780" y="1458895"/>
            <a:ext cx="35035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1) § 25 </a:t>
            </a:r>
          </a:p>
          <a:p>
            <a:pPr marL="457200" indent="-457200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2) Решить задачу №2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Составить задачи  на изменение температуры с высотой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349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1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615</TotalTime>
  <Words>1226</Words>
  <Application>Microsoft Office PowerPoint</Application>
  <PresentationFormat>Экран (4:3)</PresentationFormat>
  <Paragraphs>133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64</cp:revision>
  <dcterms:created xsi:type="dcterms:W3CDTF">2020-03-21T16:47:48Z</dcterms:created>
  <dcterms:modified xsi:type="dcterms:W3CDTF">2020-03-22T19:16:30Z</dcterms:modified>
</cp:coreProperties>
</file>