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57" r:id="rId3"/>
    <p:sldId id="256" r:id="rId4"/>
    <p:sldId id="262" r:id="rId5"/>
    <p:sldId id="263" r:id="rId6"/>
    <p:sldId id="264" r:id="rId7"/>
    <p:sldId id="265" r:id="rId8"/>
    <p:sldId id="259" r:id="rId9"/>
    <p:sldId id="260" r:id="rId10"/>
    <p:sldId id="261" r:id="rId11"/>
    <p:sldId id="267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4" autoAdjust="0"/>
    <p:restoredTop sz="94607" autoAdjust="0"/>
  </p:normalViewPr>
  <p:slideViewPr>
    <p:cSldViewPr>
      <p:cViewPr varScale="1">
        <p:scale>
          <a:sx n="87" d="100"/>
          <a:sy n="87" d="100"/>
        </p:scale>
        <p:origin x="-1062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13.03.2017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13.03.2017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13.03.2017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13.03.2017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13.03.2017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13.03.2017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13.03.2017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13.03.2017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13.03.2017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13.03.2017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13.03.2017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13.03.2017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ru-RU" dirty="0" smtClean="0"/>
              <a:t>СОЧИНЕНИЕ-РАССУЖДЕНИЕ</a:t>
            </a:r>
            <a:br>
              <a:rPr lang="ru-RU" dirty="0" smtClean="0"/>
            </a:br>
            <a:r>
              <a:rPr lang="ru-RU" dirty="0" smtClean="0"/>
              <a:t>(подготовка к ОГЭ)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28728" y="2500306"/>
            <a:ext cx="7406640" cy="1752600"/>
          </a:xfrm>
        </p:spPr>
        <p:txBody>
          <a:bodyPr>
            <a:normAutofit fontScale="47500" lnSpcReduction="20000"/>
          </a:bodyPr>
          <a:lstStyle/>
          <a:p>
            <a:pPr marL="1399032" indent="-1371600">
              <a:buAutoNum type="arabicPeriod"/>
            </a:pPr>
            <a:r>
              <a:rPr lang="ru-RU" sz="8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Тезис</a:t>
            </a:r>
          </a:p>
          <a:p>
            <a:pPr marL="1399032" indent="-1371600">
              <a:buAutoNum type="arabicPeriod"/>
            </a:pPr>
            <a:r>
              <a:rPr lang="ru-RU" sz="8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Аргументы</a:t>
            </a:r>
          </a:p>
          <a:p>
            <a:pPr marL="1399032" indent="-1371600">
              <a:buAutoNum type="arabicPeriod"/>
            </a:pPr>
            <a:r>
              <a:rPr lang="ru-RU" sz="8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Вывод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28728" y="142852"/>
            <a:ext cx="7406640" cy="1472184"/>
          </a:xfrm>
        </p:spPr>
        <p:txBody>
          <a:bodyPr/>
          <a:lstStyle/>
          <a:p>
            <a:pPr algn="ctr"/>
            <a:r>
              <a:rPr lang="ru-RU" dirty="0" smtClean="0"/>
              <a:t>СОЧИНЕНИЕ-РАССУЖДЕНИЕ</a:t>
            </a:r>
            <a:br>
              <a:rPr lang="ru-RU" dirty="0" smtClean="0"/>
            </a:br>
            <a:r>
              <a:rPr lang="ru-RU" dirty="0" smtClean="0"/>
              <a:t>(подготовка к ОГЭ)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14414" y="1500174"/>
            <a:ext cx="7406640" cy="1752600"/>
          </a:xfrm>
        </p:spPr>
        <p:txBody>
          <a:bodyPr>
            <a:normAutofit fontScale="25000" lnSpcReduction="20000"/>
          </a:bodyPr>
          <a:lstStyle/>
          <a:p>
            <a:endParaRPr lang="ru-RU" sz="8000" dirty="0" smtClean="0"/>
          </a:p>
          <a:p>
            <a:pPr algn="ctr"/>
            <a:r>
              <a:rPr lang="ru-RU" sz="8000" u="sng" dirty="0" smtClean="0">
                <a:latin typeface="Times New Roman" pitchFamily="18" charset="0"/>
                <a:cs typeface="Times New Roman" pitchFamily="18" charset="0"/>
              </a:rPr>
              <a:t> Шаблон</a:t>
            </a:r>
            <a:endParaRPr lang="ru-RU" sz="80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8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«А может ли случиться,</a:t>
            </a:r>
          </a:p>
          <a:p>
            <a:pPr algn="ctr"/>
            <a:r>
              <a:rPr lang="ru-RU" sz="8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что однажды из нашей жизни исчезнет такой культурный</a:t>
            </a:r>
          </a:p>
          <a:p>
            <a:pPr algn="ctr"/>
            <a:r>
              <a:rPr lang="ru-RU" sz="8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феномен, как книга? Или же книга всегда будет с нами?..»</a:t>
            </a:r>
          </a:p>
          <a:p>
            <a:pPr algn="ctr"/>
            <a:endParaRPr lang="ru-RU" sz="80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1399032" indent="-1371600"/>
            <a:endParaRPr lang="ru-RU" sz="80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1285852" y="3589409"/>
            <a:ext cx="7215238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ШАГ 3. </a:t>
            </a:r>
            <a:r>
              <a:rPr kumimoji="0" lang="ru-RU" sz="20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Формулируем вывод.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Итак, книга…….(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перефразировать тезис)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28728" y="142852"/>
            <a:ext cx="7406640" cy="1472184"/>
          </a:xfrm>
        </p:spPr>
        <p:txBody>
          <a:bodyPr/>
          <a:lstStyle/>
          <a:p>
            <a:pPr algn="ctr"/>
            <a:r>
              <a:rPr lang="ru-RU" dirty="0" smtClean="0"/>
              <a:t>СОЧИНЕНИЕ-РАССУЖДЕНИЕ</a:t>
            </a:r>
            <a:br>
              <a:rPr lang="ru-RU" dirty="0" smtClean="0"/>
            </a:br>
            <a:r>
              <a:rPr lang="ru-RU" dirty="0" smtClean="0"/>
              <a:t>(подготовка к ОГЭ)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28696" y="1785926"/>
            <a:ext cx="7715304" cy="1752600"/>
          </a:xfrm>
        </p:spPr>
        <p:txBody>
          <a:bodyPr>
            <a:normAutofit fontScale="25000" lnSpcReduction="20000"/>
          </a:bodyPr>
          <a:lstStyle/>
          <a:p>
            <a:pPr algn="ctr"/>
            <a:r>
              <a:rPr lang="ru-RU" sz="8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Аргументы.</a:t>
            </a:r>
          </a:p>
          <a:p>
            <a:r>
              <a:rPr lang="ru-RU" sz="8000" dirty="0" smtClean="0">
                <a:latin typeface="Times New Roman" pitchFamily="18" charset="0"/>
                <a:cs typeface="Times New Roman" pitchFamily="18" charset="0"/>
              </a:rPr>
              <a:t>1. Современный этап развития книги — электронный.</a:t>
            </a:r>
          </a:p>
          <a:p>
            <a:r>
              <a:rPr lang="ru-RU" sz="8000" dirty="0" smtClean="0">
                <a:latin typeface="Times New Roman" pitchFamily="18" charset="0"/>
                <a:cs typeface="Times New Roman" pitchFamily="18" charset="0"/>
              </a:rPr>
              <a:t>(Опорные выражения: </a:t>
            </a:r>
            <a:r>
              <a:rPr lang="ru-RU" sz="8000" i="1" dirty="0" smtClean="0">
                <a:latin typeface="Times New Roman" pitchFamily="18" charset="0"/>
                <a:cs typeface="Times New Roman" pitchFamily="18" charset="0"/>
              </a:rPr>
              <a:t>прослушать аудиокнигу; пользоваться особым видом компьютера — электронной книгой; обнаружить в электронной библиотеке.)</a:t>
            </a:r>
          </a:p>
          <a:p>
            <a:r>
              <a:rPr lang="ru-RU" sz="8000" dirty="0" smtClean="0">
                <a:latin typeface="Times New Roman" pitchFamily="18" charset="0"/>
                <a:cs typeface="Times New Roman" pitchFamily="18" charset="0"/>
              </a:rPr>
              <a:t>2. Общение с книгой — это событие.</a:t>
            </a:r>
          </a:p>
          <a:p>
            <a:r>
              <a:rPr lang="ru-RU" sz="8000" dirty="0" smtClean="0">
                <a:latin typeface="Times New Roman" pitchFamily="18" charset="0"/>
                <a:cs typeface="Times New Roman" pitchFamily="18" charset="0"/>
              </a:rPr>
              <a:t> (Опорные выражения: </a:t>
            </a:r>
            <a:r>
              <a:rPr lang="ru-RU" sz="8000" i="1" dirty="0" smtClean="0">
                <a:latin typeface="Times New Roman" pitchFamily="18" charset="0"/>
                <a:cs typeface="Times New Roman" pitchFamily="18" charset="0"/>
              </a:rPr>
              <a:t>оценить оформление; получить эстетическое удовольствие; удивиться оригинальному дизайну; выписать понравившиеся мысли.)</a:t>
            </a:r>
          </a:p>
          <a:p>
            <a:r>
              <a:rPr lang="ru-RU" sz="8000" dirty="0" smtClean="0">
                <a:latin typeface="Times New Roman" pitchFamily="18" charset="0"/>
                <a:cs typeface="Times New Roman" pitchFamily="18" charset="0"/>
              </a:rPr>
              <a:t>3. Чтение помогает остановить бег времени.</a:t>
            </a:r>
          </a:p>
          <a:p>
            <a:r>
              <a:rPr lang="ru-RU" sz="8000" dirty="0" smtClean="0">
                <a:latin typeface="Times New Roman" pitchFamily="18" charset="0"/>
                <a:cs typeface="Times New Roman" pitchFamily="18" charset="0"/>
              </a:rPr>
              <a:t> (Опорные выражения: </a:t>
            </a:r>
            <a:r>
              <a:rPr lang="ru-RU" sz="8000" i="1" dirty="0" smtClean="0">
                <a:latin typeface="Times New Roman" pitchFamily="18" charset="0"/>
                <a:cs typeface="Times New Roman" pitchFamily="18" charset="0"/>
              </a:rPr>
              <a:t>выслушать автора; отдохнуть с книгой;</a:t>
            </a:r>
          </a:p>
          <a:p>
            <a:r>
              <a:rPr lang="ru-RU" sz="8000" i="1" dirty="0" smtClean="0">
                <a:latin typeface="Times New Roman" pitchFamily="18" charset="0"/>
                <a:cs typeface="Times New Roman" pitchFamily="18" charset="0"/>
              </a:rPr>
              <a:t>побыть наедине со своими мыслями, переживаниями; познать и услышать самих себя.)</a:t>
            </a:r>
          </a:p>
          <a:p>
            <a:r>
              <a:rPr lang="ru-RU" sz="8000" dirty="0" smtClean="0">
                <a:latin typeface="Times New Roman" pitchFamily="18" charset="0"/>
                <a:cs typeface="Times New Roman" pitchFamily="18" charset="0"/>
              </a:rPr>
              <a:t>4. Чтение всегда в моде.</a:t>
            </a:r>
          </a:p>
          <a:p>
            <a:r>
              <a:rPr lang="ru-RU" sz="8000" dirty="0" smtClean="0">
                <a:latin typeface="Times New Roman" pitchFamily="18" charset="0"/>
                <a:cs typeface="Times New Roman" pitchFamily="18" charset="0"/>
              </a:rPr>
              <a:t> (Опорные выражения: </a:t>
            </a:r>
            <a:r>
              <a:rPr lang="ru-RU" sz="8000" i="1" dirty="0" smtClean="0">
                <a:latin typeface="Times New Roman" pitchFamily="18" charset="0"/>
                <a:cs typeface="Times New Roman" pitchFamily="18" charset="0"/>
              </a:rPr>
              <a:t>обогатить свой внутренний мир; стать интересным собеседником; стать индивидуальностью.)</a:t>
            </a:r>
          </a:p>
          <a:p>
            <a:pPr marL="1399032" indent="-1371600"/>
            <a:endParaRPr lang="ru-RU" sz="80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ru-RU" dirty="0" smtClean="0"/>
              <a:t>СОЧИНЕНИЕ-РАССУЖДЕНИЕ</a:t>
            </a:r>
            <a:br>
              <a:rPr lang="ru-RU" dirty="0" smtClean="0"/>
            </a:br>
            <a:r>
              <a:rPr lang="ru-RU" dirty="0" smtClean="0"/>
              <a:t>(подготовка к ОГЭ)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28728" y="2143116"/>
            <a:ext cx="7406640" cy="1752600"/>
          </a:xfrm>
        </p:spPr>
        <p:txBody>
          <a:bodyPr>
            <a:normAutofit fontScale="25000" lnSpcReduction="20000"/>
          </a:bodyPr>
          <a:lstStyle/>
          <a:p>
            <a:r>
              <a:rPr lang="ru-RU" sz="8000" dirty="0" smtClean="0">
                <a:latin typeface="Times New Roman" pitchFamily="18" charset="0"/>
                <a:cs typeface="Times New Roman" pitchFamily="18" charset="0"/>
              </a:rPr>
              <a:t>15.3 </a:t>
            </a:r>
          </a:p>
          <a:p>
            <a:r>
              <a:rPr lang="ru-RU" sz="8000" dirty="0" smtClean="0">
                <a:latin typeface="Times New Roman" pitchFamily="18" charset="0"/>
                <a:cs typeface="Times New Roman" pitchFamily="18" charset="0"/>
              </a:rPr>
              <a:t>Как Вы понимаете значение слова </a:t>
            </a:r>
            <a:r>
              <a:rPr lang="ru-RU" sz="8000" b="1" dirty="0" smtClean="0">
                <a:latin typeface="Times New Roman" pitchFamily="18" charset="0"/>
                <a:cs typeface="Times New Roman" pitchFamily="18" charset="0"/>
              </a:rPr>
              <a:t>ЧЕЛОВЕЧНОСТЬ? Сформулируйте и </a:t>
            </a:r>
            <a:r>
              <a:rPr lang="ru-RU" sz="8000" dirty="0" smtClean="0">
                <a:latin typeface="Times New Roman" pitchFamily="18" charset="0"/>
                <a:cs typeface="Times New Roman" pitchFamily="18" charset="0"/>
              </a:rPr>
              <a:t>прокомментируйте данное Вами определение. Напишите сочинение- рассуждение на тему:</a:t>
            </a:r>
          </a:p>
          <a:p>
            <a:r>
              <a:rPr lang="ru-RU" sz="8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8000" b="1" dirty="0" smtClean="0">
                <a:latin typeface="Times New Roman" pitchFamily="18" charset="0"/>
                <a:cs typeface="Times New Roman" pitchFamily="18" charset="0"/>
              </a:rPr>
              <a:t>«Что такое человечность», взяв в качестве </a:t>
            </a:r>
            <a:r>
              <a:rPr lang="ru-RU" sz="8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тезиса</a:t>
            </a:r>
          </a:p>
          <a:p>
            <a:r>
              <a:rPr lang="ru-RU" sz="8000" dirty="0" smtClean="0">
                <a:latin typeface="Times New Roman" pitchFamily="18" charset="0"/>
                <a:cs typeface="Times New Roman" pitchFamily="18" charset="0"/>
              </a:rPr>
              <a:t>данное Вами определение. </a:t>
            </a:r>
          </a:p>
          <a:p>
            <a:r>
              <a:rPr lang="ru-RU" sz="8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Аргументируя</a:t>
            </a:r>
            <a:r>
              <a:rPr lang="ru-RU" sz="8000" dirty="0" smtClean="0">
                <a:latin typeface="Times New Roman" pitchFamily="18" charset="0"/>
                <a:cs typeface="Times New Roman" pitchFamily="18" charset="0"/>
              </a:rPr>
              <a:t> свой тезис, приведите 2 (два) примера-аргумента, подтверждающих Ваши рассуждения: </a:t>
            </a:r>
            <a:r>
              <a:rPr lang="ru-RU" sz="8000" b="1" dirty="0" smtClean="0">
                <a:latin typeface="Times New Roman" pitchFamily="18" charset="0"/>
                <a:cs typeface="Times New Roman" pitchFamily="18" charset="0"/>
              </a:rPr>
              <a:t>один пример-</a:t>
            </a:r>
            <a:r>
              <a:rPr lang="ru-RU" sz="8000" dirty="0" smtClean="0">
                <a:latin typeface="Times New Roman" pitchFamily="18" charset="0"/>
                <a:cs typeface="Times New Roman" pitchFamily="18" charset="0"/>
              </a:rPr>
              <a:t>аргумент приведите из прочитанного текста, а </a:t>
            </a:r>
            <a:r>
              <a:rPr lang="ru-RU" sz="8000" b="1" dirty="0" smtClean="0">
                <a:latin typeface="Times New Roman" pitchFamily="18" charset="0"/>
                <a:cs typeface="Times New Roman" pitchFamily="18" charset="0"/>
              </a:rPr>
              <a:t>второй – из Вашего </a:t>
            </a:r>
            <a:r>
              <a:rPr lang="ru-RU" sz="8000" dirty="0" smtClean="0">
                <a:latin typeface="Times New Roman" pitchFamily="18" charset="0"/>
                <a:cs typeface="Times New Roman" pitchFamily="18" charset="0"/>
              </a:rPr>
              <a:t>жизненного опыта.</a:t>
            </a:r>
          </a:p>
          <a:p>
            <a:r>
              <a:rPr lang="ru-RU" sz="8000" dirty="0" smtClean="0">
                <a:latin typeface="Times New Roman" pitchFamily="18" charset="0"/>
                <a:cs typeface="Times New Roman" pitchFamily="18" charset="0"/>
              </a:rPr>
              <a:t>Объём сочинения должен составлять не менее </a:t>
            </a:r>
            <a:r>
              <a:rPr lang="ru-RU" sz="8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70 слов</a:t>
            </a:r>
            <a:r>
              <a:rPr lang="ru-RU" sz="8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8000" dirty="0" smtClean="0">
                <a:latin typeface="Times New Roman" pitchFamily="18" charset="0"/>
                <a:cs typeface="Times New Roman" pitchFamily="18" charset="0"/>
              </a:rPr>
              <a:t>Если сочинение представляет собой пересказанный или полностью переписанный исходный текст без каких бы то ни было комментариев, то такая работа оценивается нулём баллов.</a:t>
            </a:r>
          </a:p>
          <a:p>
            <a:r>
              <a:rPr lang="ru-RU" sz="8000" dirty="0" smtClean="0">
                <a:latin typeface="Times New Roman" pitchFamily="18" charset="0"/>
                <a:cs typeface="Times New Roman" pitchFamily="18" charset="0"/>
              </a:rPr>
              <a:t>Сочинение пишите аккуратно, разборчивым почерком.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ru-RU" dirty="0" smtClean="0"/>
              <a:t>СОЧИНЕНИЕ-РАССУЖДЕНИЕ</a:t>
            </a:r>
            <a:br>
              <a:rPr lang="ru-RU" dirty="0" smtClean="0"/>
            </a:br>
            <a:r>
              <a:rPr lang="ru-RU" dirty="0" smtClean="0"/>
              <a:t>(подготовка к ОГЭ)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37360" y="2071678"/>
            <a:ext cx="7406640" cy="1752600"/>
          </a:xfrm>
        </p:spPr>
        <p:txBody>
          <a:bodyPr>
            <a:normAutofit fontScale="25000" lnSpcReduction="20000"/>
          </a:bodyPr>
          <a:lstStyle/>
          <a:p>
            <a:pPr marL="1399032" indent="-1371600"/>
            <a:r>
              <a:rPr lang="ru-RU" sz="9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                Словарная работа</a:t>
            </a:r>
          </a:p>
          <a:p>
            <a:endParaRPr lang="ru-RU" sz="9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9600" b="1" i="1" dirty="0" smtClean="0">
                <a:latin typeface="Times New Roman" pitchFamily="18" charset="0"/>
                <a:cs typeface="Times New Roman" pitchFamily="18" charset="0"/>
              </a:rPr>
              <a:t>Тип..графский ар..мат; </a:t>
            </a:r>
            <a:r>
              <a:rPr lang="ru-RU" sz="9600" b="1" i="1" dirty="0" err="1" smtClean="0">
                <a:latin typeface="Times New Roman" pitchFamily="18" charset="0"/>
                <a:cs typeface="Times New Roman" pitchFamily="18" charset="0"/>
              </a:rPr>
              <a:t>привл</a:t>
            </a:r>
            <a:r>
              <a:rPr lang="ru-RU" sz="9600" b="1" i="1" dirty="0" smtClean="0">
                <a:latin typeface="Times New Roman" pitchFamily="18" charset="0"/>
                <a:cs typeface="Times New Roman" pitchFamily="18" charset="0"/>
              </a:rPr>
              <a:t>..</a:t>
            </a:r>
            <a:r>
              <a:rPr lang="ru-RU" sz="9600" b="1" i="1" dirty="0" err="1" smtClean="0">
                <a:latin typeface="Times New Roman" pitchFamily="18" charset="0"/>
                <a:cs typeface="Times New Roman" pitchFamily="18" charset="0"/>
              </a:rPr>
              <a:t>кательная</a:t>
            </a:r>
            <a:r>
              <a:rPr lang="ru-RU" sz="9600" b="1" i="1" dirty="0" smtClean="0">
                <a:latin typeface="Times New Roman" pitchFamily="18" charset="0"/>
                <a:cs typeface="Times New Roman" pitchFamily="18" charset="0"/>
              </a:rPr>
              <a:t> ..</a:t>
            </a:r>
            <a:r>
              <a:rPr lang="ru-RU" sz="9600" b="1" i="1" dirty="0" err="1" smtClean="0">
                <a:latin typeface="Times New Roman" pitchFamily="18" charset="0"/>
                <a:cs typeface="Times New Roman" pitchFamily="18" charset="0"/>
              </a:rPr>
              <a:t>бложка</a:t>
            </a:r>
            <a:r>
              <a:rPr lang="ru-RU" sz="9600" b="1" i="1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ru-RU" sz="9600" b="1" i="1" dirty="0" smtClean="0">
                <a:latin typeface="Times New Roman" pitchFamily="18" charset="0"/>
                <a:cs typeface="Times New Roman" pitchFamily="18" charset="0"/>
              </a:rPr>
              <a:t>ор..</a:t>
            </a:r>
            <a:r>
              <a:rPr lang="ru-RU" sz="9600" b="1" i="1" dirty="0" err="1" smtClean="0">
                <a:latin typeface="Times New Roman" pitchFamily="18" charset="0"/>
                <a:cs typeface="Times New Roman" pitchFamily="18" charset="0"/>
              </a:rPr>
              <a:t>гинальное</a:t>
            </a:r>
            <a:r>
              <a:rPr lang="ru-RU" sz="96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9600" b="1" i="1" dirty="0" err="1" smtClean="0">
                <a:latin typeface="Times New Roman" pitchFamily="18" charset="0"/>
                <a:cs typeface="Times New Roman" pitchFamily="18" charset="0"/>
              </a:rPr>
              <a:t>оф</a:t>
            </a:r>
            <a:r>
              <a:rPr lang="ru-RU" sz="9600" b="1" i="1" dirty="0" smtClean="0">
                <a:latin typeface="Times New Roman" pitchFamily="18" charset="0"/>
                <a:cs typeface="Times New Roman" pitchFamily="18" charset="0"/>
              </a:rPr>
              <a:t>..</a:t>
            </a:r>
            <a:r>
              <a:rPr lang="ru-RU" sz="9600" b="1" i="1" dirty="0" err="1" smtClean="0">
                <a:latin typeface="Times New Roman" pitchFamily="18" charset="0"/>
                <a:cs typeface="Times New Roman" pitchFamily="18" charset="0"/>
              </a:rPr>
              <a:t>рмление</a:t>
            </a:r>
            <a:r>
              <a:rPr lang="ru-RU" sz="9600" b="1" i="1" dirty="0" smtClean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ru-RU" sz="9600" b="1" i="1" dirty="0" err="1" smtClean="0">
                <a:latin typeface="Times New Roman" pitchFamily="18" charset="0"/>
                <a:cs typeface="Times New Roman" pitchFamily="18" charset="0"/>
              </a:rPr>
              <a:t>инт</a:t>
            </a:r>
            <a:r>
              <a:rPr lang="ru-RU" sz="9600" b="1" i="1" dirty="0" smtClean="0">
                <a:latin typeface="Times New Roman" pitchFamily="18" charset="0"/>
                <a:cs typeface="Times New Roman" pitchFamily="18" charset="0"/>
              </a:rPr>
              <a:t>..</a:t>
            </a:r>
            <a:r>
              <a:rPr lang="ru-RU" sz="9600" b="1" i="1" dirty="0" err="1" smtClean="0">
                <a:latin typeface="Times New Roman" pitchFamily="18" charset="0"/>
                <a:cs typeface="Times New Roman" pitchFamily="18" charset="0"/>
              </a:rPr>
              <a:t>ресный</a:t>
            </a:r>
            <a:r>
              <a:rPr lang="ru-RU" sz="9600" b="1" i="1" dirty="0" smtClean="0">
                <a:latin typeface="Times New Roman" pitchFamily="18" charset="0"/>
                <a:cs typeface="Times New Roman" pitchFamily="18" charset="0"/>
              </a:rPr>
              <a:t> д..</a:t>
            </a:r>
            <a:r>
              <a:rPr lang="ru-RU" sz="9600" b="1" i="1" dirty="0" err="1" smtClean="0">
                <a:latin typeface="Times New Roman" pitchFamily="18" charset="0"/>
                <a:cs typeface="Times New Roman" pitchFamily="18" charset="0"/>
              </a:rPr>
              <a:t>зайн</a:t>
            </a:r>
            <a:r>
              <a:rPr lang="ru-RU" sz="9600" b="1" i="1" dirty="0" smtClean="0">
                <a:latin typeface="Times New Roman" pitchFamily="18" charset="0"/>
                <a:cs typeface="Times New Roman" pitchFamily="18" charset="0"/>
              </a:rPr>
              <a:t>; бел..снежные </a:t>
            </a:r>
            <a:r>
              <a:rPr lang="ru-RU" sz="9600" b="1" i="1" dirty="0" err="1" smtClean="0">
                <a:latin typeface="Times New Roman" pitchFamily="18" charset="0"/>
                <a:cs typeface="Times New Roman" pitchFamily="18" charset="0"/>
              </a:rPr>
              <a:t>глянц</a:t>
            </a:r>
            <a:r>
              <a:rPr lang="ru-RU" sz="9600" b="1" i="1" dirty="0" smtClean="0">
                <a:latin typeface="Times New Roman" pitchFamily="18" charset="0"/>
                <a:cs typeface="Times New Roman" pitchFamily="18" charset="0"/>
              </a:rPr>
              <a:t>..вые стр..</a:t>
            </a:r>
            <a:r>
              <a:rPr lang="ru-RU" sz="9600" b="1" i="1" dirty="0" err="1" smtClean="0">
                <a:latin typeface="Times New Roman" pitchFamily="18" charset="0"/>
                <a:cs typeface="Times New Roman" pitchFamily="18" charset="0"/>
              </a:rPr>
              <a:t>ницы</a:t>
            </a:r>
            <a:r>
              <a:rPr lang="ru-RU" sz="9600" b="1" i="1" dirty="0" smtClean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ru-RU" sz="9600" b="1" i="1" dirty="0" err="1" smtClean="0">
                <a:latin typeface="Times New Roman" pitchFamily="18" charset="0"/>
                <a:cs typeface="Times New Roman" pitchFamily="18" charset="0"/>
              </a:rPr>
              <a:t>ш</a:t>
            </a:r>
            <a:r>
              <a:rPr lang="ru-RU" sz="9600" b="1" i="1" dirty="0" smtClean="0">
                <a:latin typeface="Times New Roman" pitchFamily="18" charset="0"/>
                <a:cs typeface="Times New Roman" pitchFamily="18" charset="0"/>
              </a:rPr>
              <a:t>..</a:t>
            </a:r>
            <a:r>
              <a:rPr lang="ru-RU" sz="9600" b="1" i="1" dirty="0" err="1" smtClean="0">
                <a:latin typeface="Times New Roman" pitchFamily="18" charset="0"/>
                <a:cs typeface="Times New Roman" pitchFamily="18" charset="0"/>
              </a:rPr>
              <a:t>ршавая</a:t>
            </a:r>
            <a:r>
              <a:rPr lang="ru-RU" sz="9600" b="1" i="1" dirty="0" smtClean="0">
                <a:latin typeface="Times New Roman" pitchFamily="18" charset="0"/>
                <a:cs typeface="Times New Roman" pitchFamily="18" charset="0"/>
              </a:rPr>
              <a:t> желт..</a:t>
            </a:r>
            <a:r>
              <a:rPr lang="ru-RU" sz="9600" b="1" i="1" dirty="0" err="1" smtClean="0">
                <a:latin typeface="Times New Roman" pitchFamily="18" charset="0"/>
                <a:cs typeface="Times New Roman" pitchFamily="18" charset="0"/>
              </a:rPr>
              <a:t>ватая</a:t>
            </a:r>
            <a:r>
              <a:rPr lang="ru-RU" sz="9600" b="1" i="1" dirty="0" smtClean="0">
                <a:latin typeface="Times New Roman" pitchFamily="18" charset="0"/>
                <a:cs typeface="Times New Roman" pitchFamily="18" charset="0"/>
              </a:rPr>
              <a:t> бумага; карма..</a:t>
            </a:r>
            <a:r>
              <a:rPr lang="ru-RU" sz="9600" b="1" i="1" dirty="0" err="1" smtClean="0">
                <a:latin typeface="Times New Roman" pitchFamily="18" charset="0"/>
                <a:cs typeface="Times New Roman" pitchFamily="18" charset="0"/>
              </a:rPr>
              <a:t>ное</a:t>
            </a:r>
            <a:r>
              <a:rPr lang="ru-RU" sz="9600" b="1" i="1" dirty="0" smtClean="0">
                <a:latin typeface="Times New Roman" pitchFamily="18" charset="0"/>
                <a:cs typeface="Times New Roman" pitchFamily="18" charset="0"/>
              </a:rPr>
              <a:t> издание; взять (с)собой в дорогу; </a:t>
            </a:r>
            <a:r>
              <a:rPr lang="ru-RU" sz="9600" b="1" i="1" dirty="0" err="1" smtClean="0">
                <a:latin typeface="Times New Roman" pitchFamily="18" charset="0"/>
                <a:cs typeface="Times New Roman" pitchFamily="18" charset="0"/>
              </a:rPr>
              <a:t>прослуша</a:t>
            </a:r>
            <a:r>
              <a:rPr lang="ru-RU" sz="9600" b="1" i="1" dirty="0" smtClean="0">
                <a:latin typeface="Times New Roman" pitchFamily="18" charset="0"/>
                <a:cs typeface="Times New Roman" pitchFamily="18" charset="0"/>
              </a:rPr>
              <a:t>..</a:t>
            </a:r>
            <a:r>
              <a:rPr lang="ru-RU" sz="9600" b="1" i="1" dirty="0" err="1" smtClean="0">
                <a:latin typeface="Times New Roman" pitchFamily="18" charset="0"/>
                <a:cs typeface="Times New Roman" pitchFamily="18" charset="0"/>
              </a:rPr>
              <a:t>ная</a:t>
            </a:r>
            <a:r>
              <a:rPr lang="ru-RU" sz="9600" b="1" i="1" dirty="0" smtClean="0">
                <a:latin typeface="Times New Roman" pitchFamily="18" charset="0"/>
                <a:cs typeface="Times New Roman" pitchFamily="18" charset="0"/>
              </a:rPr>
              <a:t> аудиокнига; </a:t>
            </a:r>
            <a:r>
              <a:rPr lang="ru-RU" sz="9600" b="1" i="1" dirty="0" err="1" smtClean="0">
                <a:latin typeface="Times New Roman" pitchFamily="18" charset="0"/>
                <a:cs typeface="Times New Roman" pitchFamily="18" charset="0"/>
              </a:rPr>
              <a:t>увл</a:t>
            </a:r>
            <a:r>
              <a:rPr lang="ru-RU" sz="9600" b="1" i="1" dirty="0" smtClean="0">
                <a:latin typeface="Times New Roman" pitchFamily="18" charset="0"/>
                <a:cs typeface="Times New Roman" pitchFamily="18" charset="0"/>
              </a:rPr>
              <a:t>..</a:t>
            </a:r>
            <a:r>
              <a:rPr lang="ru-RU" sz="9600" b="1" i="1" dirty="0" err="1" smtClean="0">
                <a:latin typeface="Times New Roman" pitchFamily="18" charset="0"/>
                <a:cs typeface="Times New Roman" pitchFamily="18" charset="0"/>
              </a:rPr>
              <a:t>кательный</a:t>
            </a:r>
            <a:r>
              <a:rPr lang="ru-RU" sz="9600" b="1" i="1" dirty="0" smtClean="0">
                <a:latin typeface="Times New Roman" pitchFamily="18" charset="0"/>
                <a:cs typeface="Times New Roman" pitchFamily="18" charset="0"/>
              </a:rPr>
              <a:t> сюжет; созвучна </a:t>
            </a:r>
            <a:r>
              <a:rPr lang="ru-RU" sz="9600" b="1" i="1" dirty="0" err="1" smtClean="0">
                <a:latin typeface="Times New Roman" pitchFamily="18" charset="0"/>
                <a:cs typeface="Times New Roman" pitchFamily="18" charset="0"/>
              </a:rPr>
              <a:t>переж</a:t>
            </a:r>
            <a:r>
              <a:rPr lang="ru-RU" sz="9600" b="1" i="1" dirty="0" smtClean="0">
                <a:latin typeface="Times New Roman" pitchFamily="18" charset="0"/>
                <a:cs typeface="Times New Roman" pitchFamily="18" charset="0"/>
              </a:rPr>
              <a:t>..</a:t>
            </a:r>
            <a:r>
              <a:rPr lang="ru-RU" sz="9600" b="1" i="1" dirty="0" err="1" smtClean="0">
                <a:latin typeface="Times New Roman" pitchFamily="18" charset="0"/>
                <a:cs typeface="Times New Roman" pitchFamily="18" charset="0"/>
              </a:rPr>
              <a:t>ваниям</a:t>
            </a:r>
            <a:r>
              <a:rPr lang="ru-RU" sz="9600" b="1" i="1" dirty="0" smtClean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ru-RU" sz="9600" b="1" i="1" dirty="0" err="1" smtClean="0">
                <a:latin typeface="Times New Roman" pitchFamily="18" charset="0"/>
                <a:cs typeface="Times New Roman" pitchFamily="18" charset="0"/>
              </a:rPr>
              <a:t>поч</a:t>
            </a:r>
            <a:r>
              <a:rPr lang="ru-RU" sz="9600" b="1" i="1" dirty="0" smtClean="0">
                <a:latin typeface="Times New Roman" pitchFamily="18" charset="0"/>
                <a:cs typeface="Times New Roman" pitchFamily="18" charset="0"/>
              </a:rPr>
              <a:t>..</a:t>
            </a:r>
            <a:r>
              <a:rPr lang="ru-RU" sz="9600" b="1" i="1" dirty="0" err="1" smtClean="0">
                <a:latin typeface="Times New Roman" pitchFamily="18" charset="0"/>
                <a:cs typeface="Times New Roman" pitchFamily="18" charset="0"/>
              </a:rPr>
              <a:t>рпнуть</a:t>
            </a:r>
            <a:r>
              <a:rPr lang="ru-RU" sz="9600" b="1" i="1" dirty="0" smtClean="0">
                <a:latin typeface="Times New Roman" pitchFamily="18" charset="0"/>
                <a:cs typeface="Times New Roman" pitchFamily="18" charset="0"/>
              </a:rPr>
              <a:t> нужные сведения; узнать из</a:t>
            </a:r>
          </a:p>
          <a:p>
            <a:r>
              <a:rPr lang="ru-RU" sz="9600" b="1" i="1" dirty="0" smtClean="0">
                <a:latin typeface="Times New Roman" pitchFamily="18" charset="0"/>
                <a:cs typeface="Times New Roman" pitchFamily="18" charset="0"/>
              </a:rPr>
              <a:t>а..нотации; книга люб..</a:t>
            </a:r>
            <a:r>
              <a:rPr lang="ru-RU" sz="9600" b="1" i="1" dirty="0" err="1" smtClean="0">
                <a:latin typeface="Times New Roman" pitchFamily="18" charset="0"/>
                <a:cs typeface="Times New Roman" pitchFamily="18" charset="0"/>
              </a:rPr>
              <a:t>пытного</a:t>
            </a:r>
            <a:r>
              <a:rPr lang="ru-RU" sz="9600" b="1" i="1" dirty="0" smtClean="0">
                <a:latin typeface="Times New Roman" pitchFamily="18" charset="0"/>
                <a:cs typeface="Times New Roman" pitchFamily="18" charset="0"/>
              </a:rPr>
              <a:t> сод..ржания.</a:t>
            </a:r>
            <a:endParaRPr lang="ru-RU" sz="96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1399032" indent="-1371600"/>
            <a:endParaRPr lang="ru-RU" sz="80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ru-RU" dirty="0" smtClean="0"/>
              <a:t>СОЧИНЕНИЕ-РАССУЖДЕНИЕ</a:t>
            </a:r>
            <a:br>
              <a:rPr lang="ru-RU" dirty="0" smtClean="0"/>
            </a:br>
            <a:r>
              <a:rPr lang="ru-RU" dirty="0" smtClean="0"/>
              <a:t>(подготовка к ОГЭ)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57290" y="2000240"/>
            <a:ext cx="7786710" cy="1752600"/>
          </a:xfrm>
        </p:spPr>
        <p:txBody>
          <a:bodyPr>
            <a:no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(1) За свою многовековую историю книга пережила несколько этапов развития. (2) Смена этапов связана с изобретением новых материалов. (3) Сначала это был папирус, затем пергамент и, наконец, бумага. (4) Новшеством нашего времени стали электронные книги и электронные библиотеки. 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(5) Крупнейшей в русскоязычном Интернете является библиотека Максима Мошкова (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www.lib.ru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), основанная в 1994 году. (6) Её фонд постоянно пополняется за счёт отсканированных книг, присылаемых читателями.</a:t>
            </a:r>
            <a:endParaRPr lang="ru-RU" sz="24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ru-RU" dirty="0" smtClean="0"/>
              <a:t>СОЧИНЕНИЕ-РАССУЖДЕНИЕ</a:t>
            </a:r>
            <a:br>
              <a:rPr lang="ru-RU" dirty="0" smtClean="0"/>
            </a:br>
            <a:r>
              <a:rPr lang="ru-RU" dirty="0" smtClean="0"/>
              <a:t>(подготовка к ОГЭ)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57290" y="2285992"/>
            <a:ext cx="7786710" cy="1752600"/>
          </a:xfrm>
        </p:spPr>
        <p:txBody>
          <a:bodyPr>
            <a:no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(7) Однако и традиционная книга продолжает жить, создавая вокруг себя особую атмосферу. (8) Книгу просто приятно взять в руки, если обложка и иллюстрации выполнены со вкусом. (9) Аромат переплёта и шелест недавно отпечатанных страниц обладают неповторимой прелестью. (10) К тому же образ человека, читающего книгу, — это классика, а она всегда в моде.</a:t>
            </a:r>
            <a:endParaRPr lang="ru-RU" sz="24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ru-RU" dirty="0" smtClean="0"/>
              <a:t>СОЧИНЕНИЕ-РАССУЖДЕНИЕ</a:t>
            </a:r>
            <a:br>
              <a:rPr lang="ru-RU" dirty="0" smtClean="0"/>
            </a:br>
            <a:r>
              <a:rPr lang="ru-RU" dirty="0" smtClean="0"/>
              <a:t>(подготовка к ОГЭ)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57290" y="2214554"/>
            <a:ext cx="7786710" cy="1752600"/>
          </a:xfrm>
        </p:spPr>
        <p:txBody>
          <a:bodyPr>
            <a:no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(11) Современный стиль жизни (где у каждого ежеминутно звонит мобильный телефон, где царит Интернет, где общаются через социальные сети) неизбежно порождает постоянную спешку, неумение слушать и слышать другого, неприятие серьёзных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тем. (12) Книга помогает остановить стремительный бег времени, внимательно выслушать собеседника-писателя, подумать.</a:t>
            </a:r>
            <a:endParaRPr lang="ru-RU" sz="24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ru-RU" dirty="0" smtClean="0"/>
              <a:t>СОЧИНЕНИЕ-РАССУЖДЕНИЕ</a:t>
            </a:r>
            <a:br>
              <a:rPr lang="ru-RU" dirty="0" smtClean="0"/>
            </a:br>
            <a:r>
              <a:rPr lang="ru-RU" dirty="0" smtClean="0"/>
              <a:t>(подготовка к ОГЭ)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57290" y="2214554"/>
            <a:ext cx="7786710" cy="1752600"/>
          </a:xfrm>
        </p:spPr>
        <p:txBody>
          <a:bodyPr>
            <a:no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(13) Не может ли случиться, что однажды из нашей жизни исчезнет удивительный культурный феномен под названием «книга»? (14) Или же книга всегда будет с нами?..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57290" y="285728"/>
            <a:ext cx="7406640" cy="1472184"/>
          </a:xfrm>
        </p:spPr>
        <p:txBody>
          <a:bodyPr/>
          <a:lstStyle/>
          <a:p>
            <a:pPr algn="ctr"/>
            <a:r>
              <a:rPr lang="ru-RU" dirty="0" smtClean="0"/>
              <a:t>СОЧИНЕНИЕ-РАССУЖДЕНИЕ</a:t>
            </a:r>
            <a:br>
              <a:rPr lang="ru-RU" dirty="0" smtClean="0"/>
            </a:br>
            <a:r>
              <a:rPr lang="ru-RU" dirty="0" smtClean="0"/>
              <a:t>(подготовка к ОГЭ)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37360" y="1857364"/>
            <a:ext cx="7406640" cy="1752600"/>
          </a:xfrm>
        </p:spPr>
        <p:txBody>
          <a:bodyPr>
            <a:normAutofit fontScale="25000" lnSpcReduction="20000"/>
          </a:bodyPr>
          <a:lstStyle/>
          <a:p>
            <a:endParaRPr lang="ru-RU" sz="8000" dirty="0" smtClean="0"/>
          </a:p>
          <a:p>
            <a:pPr algn="ctr"/>
            <a:r>
              <a:rPr lang="ru-RU" sz="8000" u="sng" dirty="0" smtClean="0">
                <a:latin typeface="Times New Roman" pitchFamily="18" charset="0"/>
                <a:cs typeface="Times New Roman" pitchFamily="18" charset="0"/>
              </a:rPr>
              <a:t> Шаблон</a:t>
            </a:r>
            <a:endParaRPr lang="ru-RU" sz="80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8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«А может ли случиться,</a:t>
            </a:r>
          </a:p>
          <a:p>
            <a:pPr algn="ctr"/>
            <a:r>
              <a:rPr lang="ru-RU" sz="8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что однажды из нашей жизни исчезнет такой культурный</a:t>
            </a:r>
          </a:p>
          <a:p>
            <a:pPr algn="ctr"/>
            <a:r>
              <a:rPr lang="ru-RU" sz="8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феномен, как книга? Или же книга всегда будет с нами?..»</a:t>
            </a:r>
          </a:p>
          <a:p>
            <a:pPr algn="ctr"/>
            <a:endParaRPr lang="ru-RU" sz="80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8000" b="1" dirty="0" smtClean="0">
                <a:latin typeface="Times New Roman" pitchFamily="18" charset="0"/>
                <a:cs typeface="Times New Roman" pitchFamily="18" charset="0"/>
              </a:rPr>
              <a:t>ШАГ 1. </a:t>
            </a:r>
            <a:r>
              <a:rPr lang="ru-RU" sz="8000" b="1" u="sng" dirty="0" smtClean="0">
                <a:latin typeface="Times New Roman" pitchFamily="18" charset="0"/>
                <a:cs typeface="Times New Roman" pitchFamily="18" charset="0"/>
              </a:rPr>
              <a:t>Пишем вступление</a:t>
            </a:r>
            <a:r>
              <a:rPr lang="ru-RU" sz="8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8000" dirty="0" smtClean="0">
                <a:latin typeface="Times New Roman" pitchFamily="18" charset="0"/>
                <a:cs typeface="Times New Roman" pitchFamily="18" charset="0"/>
              </a:rPr>
              <a:t>(даём определение)</a:t>
            </a:r>
          </a:p>
          <a:p>
            <a:r>
              <a:rPr lang="ru-RU" sz="8000" i="1" dirty="0" smtClean="0">
                <a:latin typeface="Times New Roman" pitchFamily="18" charset="0"/>
                <a:cs typeface="Times New Roman" pitchFamily="18" charset="0"/>
              </a:rPr>
              <a:t> </a:t>
            </a:r>
            <a:endParaRPr lang="ru-RU" sz="8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8000" i="1" dirty="0" smtClean="0">
                <a:latin typeface="Times New Roman" pitchFamily="18" charset="0"/>
                <a:cs typeface="Times New Roman" pitchFamily="18" charset="0"/>
              </a:rPr>
              <a:t>По моему мнению, книга – это</a:t>
            </a:r>
            <a:r>
              <a:rPr lang="ru-RU" sz="8000" dirty="0" smtClean="0">
                <a:latin typeface="Times New Roman" pitchFamily="18" charset="0"/>
                <a:cs typeface="Times New Roman" pitchFamily="18" charset="0"/>
              </a:rPr>
              <a:t>…….(что? Собственное понимание значения данного слова; обязательно указать то значение, которое есть в тексте).</a:t>
            </a:r>
          </a:p>
          <a:p>
            <a:r>
              <a:rPr lang="ru-RU" sz="8000" i="1" dirty="0" smtClean="0">
                <a:latin typeface="Times New Roman" pitchFamily="18" charset="0"/>
                <a:cs typeface="Times New Roman" pitchFamily="18" charset="0"/>
              </a:rPr>
              <a:t>Исходя из этого / поэтому</a:t>
            </a:r>
            <a:r>
              <a:rPr lang="ru-RU" sz="8000" dirty="0" smtClean="0">
                <a:latin typeface="Times New Roman" pitchFamily="18" charset="0"/>
                <a:cs typeface="Times New Roman" pitchFamily="18" charset="0"/>
              </a:rPr>
              <a:t>………(1-2 предложения: разъяснение </a:t>
            </a:r>
          </a:p>
          <a:p>
            <a:r>
              <a:rPr lang="ru-RU" sz="8000" dirty="0" smtClean="0">
                <a:latin typeface="Times New Roman" pitchFamily="18" charset="0"/>
                <a:cs typeface="Times New Roman" pitchFamily="18" charset="0"/>
              </a:rPr>
              <a:t>понятия)</a:t>
            </a:r>
          </a:p>
          <a:p>
            <a:r>
              <a:rPr lang="ru-RU" sz="8000" i="1" dirty="0" smtClean="0">
                <a:latin typeface="Times New Roman" pitchFamily="18" charset="0"/>
                <a:cs typeface="Times New Roman" pitchFamily="18" charset="0"/>
              </a:rPr>
              <a:t>Докажу справедливость своих слов на конкретных примерах.</a:t>
            </a:r>
            <a:endParaRPr lang="ru-RU" sz="8000" dirty="0" smtClean="0">
              <a:latin typeface="Times New Roman" pitchFamily="18" charset="0"/>
              <a:cs typeface="Times New Roman" pitchFamily="18" charset="0"/>
            </a:endParaRPr>
          </a:p>
          <a:p>
            <a:pPr marL="1399032" indent="-1371600"/>
            <a:endParaRPr lang="ru-RU" sz="80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28728" y="142852"/>
            <a:ext cx="7406640" cy="1472184"/>
          </a:xfrm>
        </p:spPr>
        <p:txBody>
          <a:bodyPr/>
          <a:lstStyle/>
          <a:p>
            <a:pPr algn="ctr"/>
            <a:r>
              <a:rPr lang="ru-RU" dirty="0" smtClean="0"/>
              <a:t>СОЧИНЕНИЕ-РАССУЖДЕНИЕ</a:t>
            </a:r>
            <a:br>
              <a:rPr lang="ru-RU" dirty="0" smtClean="0"/>
            </a:br>
            <a:r>
              <a:rPr lang="ru-RU" dirty="0" smtClean="0"/>
              <a:t>(подготовка к ОГЭ)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14414" y="1500174"/>
            <a:ext cx="7406640" cy="1752600"/>
          </a:xfrm>
        </p:spPr>
        <p:txBody>
          <a:bodyPr>
            <a:normAutofit fontScale="25000" lnSpcReduction="20000"/>
          </a:bodyPr>
          <a:lstStyle/>
          <a:p>
            <a:endParaRPr lang="ru-RU" sz="8000" dirty="0" smtClean="0"/>
          </a:p>
          <a:p>
            <a:pPr algn="ctr"/>
            <a:r>
              <a:rPr lang="ru-RU" sz="8000" u="sng" dirty="0" smtClean="0">
                <a:latin typeface="Times New Roman" pitchFamily="18" charset="0"/>
                <a:cs typeface="Times New Roman" pitchFamily="18" charset="0"/>
              </a:rPr>
              <a:t> Шаблон</a:t>
            </a:r>
            <a:endParaRPr lang="ru-RU" sz="80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8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«А может ли случиться,</a:t>
            </a:r>
          </a:p>
          <a:p>
            <a:pPr algn="ctr"/>
            <a:r>
              <a:rPr lang="ru-RU" sz="8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что однажды из нашей жизни исчезнет такой культурный</a:t>
            </a:r>
          </a:p>
          <a:p>
            <a:pPr algn="ctr"/>
            <a:r>
              <a:rPr lang="ru-RU" sz="8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феномен, как книга? Или же книга всегда будет с нами?..»</a:t>
            </a:r>
          </a:p>
          <a:p>
            <a:pPr algn="ctr"/>
            <a:endParaRPr lang="ru-RU" sz="80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1399032" indent="-1371600"/>
            <a:endParaRPr lang="ru-RU" sz="80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357290" y="3204548"/>
            <a:ext cx="7358114" cy="347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ШАГ 2. </a:t>
            </a:r>
            <a:r>
              <a:rPr kumimoji="0" lang="ru-RU" sz="20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Формулируем аргументы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(1 пример из текста, 1 пример из жизненного опыта)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АРГУМЕНТ 1. Обратимся к тексту…..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(имя автора).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 нем повествуется о………….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Подтвердить сказанное можно примером из….предложения.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000" i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Подтверждая это, автор пишет: «К…..» </a:t>
            </a:r>
            <a:r>
              <a:rPr lang="ru-RU" sz="20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(цитата).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Подтверждая это, автор пишет, что «к…..»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(цитата).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АРГУМЕНТ 2. </a:t>
            </a: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 доказательство сказанного, могу привести пример из своего опыта.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………………………………………………………………………….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105</TotalTime>
  <Words>769</Words>
  <Application>Microsoft Office PowerPoint</Application>
  <PresentationFormat>Экран (4:3)</PresentationFormat>
  <Paragraphs>76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Солнцестояние</vt:lpstr>
      <vt:lpstr>СОЧИНЕНИЕ-РАССУЖДЕНИЕ (подготовка к ОГЭ)</vt:lpstr>
      <vt:lpstr>СОЧИНЕНИЕ-РАССУЖДЕНИЕ (подготовка к ОГЭ)</vt:lpstr>
      <vt:lpstr>СОЧИНЕНИЕ-РАССУЖДЕНИЕ (подготовка к ОГЭ)</vt:lpstr>
      <vt:lpstr>СОЧИНЕНИЕ-РАССУЖДЕНИЕ (подготовка к ОГЭ)</vt:lpstr>
      <vt:lpstr>СОЧИНЕНИЕ-РАССУЖДЕНИЕ (подготовка к ОГЭ)</vt:lpstr>
      <vt:lpstr>СОЧИНЕНИЕ-РАССУЖДЕНИЕ (подготовка к ОГЭ)</vt:lpstr>
      <vt:lpstr>СОЧИНЕНИЕ-РАССУЖДЕНИЕ (подготовка к ОГЭ)</vt:lpstr>
      <vt:lpstr>СОЧИНЕНИЕ-РАССУЖДЕНИЕ (подготовка к ОГЭ)</vt:lpstr>
      <vt:lpstr>СОЧИНЕНИЕ-РАССУЖДЕНИЕ (подготовка к ОГЭ)</vt:lpstr>
      <vt:lpstr>СОЧИНЕНИЕ-РАССУЖДЕНИЕ (подготовка к ОГЭ)</vt:lpstr>
      <vt:lpstr>СОЧИНЕНИЕ-РАССУЖДЕНИЕ (подготовка к ОГЭ)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СОЧИНЕНИЕ-РАССУЖДЕНИЕ (подготовка к ОГЭ)</dc:title>
  <dc:creator>notebook</dc:creator>
  <cp:lastModifiedBy>user</cp:lastModifiedBy>
  <cp:revision>3</cp:revision>
  <dcterms:created xsi:type="dcterms:W3CDTF">2017-03-12T18:26:19Z</dcterms:created>
  <dcterms:modified xsi:type="dcterms:W3CDTF">2017-03-13T12:18:09Z</dcterms:modified>
</cp:coreProperties>
</file>