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95" r:id="rId3"/>
    <p:sldId id="266" r:id="rId4"/>
    <p:sldId id="276" r:id="rId5"/>
    <p:sldId id="301" r:id="rId6"/>
    <p:sldId id="298" r:id="rId7"/>
    <p:sldId id="265" r:id="rId8"/>
    <p:sldId id="297" r:id="rId9"/>
    <p:sldId id="269" r:id="rId10"/>
    <p:sldId id="289" r:id="rId11"/>
    <p:sldId id="290" r:id="rId12"/>
    <p:sldId id="291" r:id="rId13"/>
    <p:sldId id="271" r:id="rId14"/>
    <p:sldId id="281" r:id="rId15"/>
    <p:sldId id="28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69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2990-B66B-4C77-A851-219F36116814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F137-ACB8-4C0F-9DB6-91483938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6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0A77F-0DBE-4C36-A077-87F7B06D95D7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?  200 м  756 мм   720 мм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A670EB-D229-4C20-8560-8B8D1BCCF6EC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?  200 м  756 мм   720 мм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2075AE-E7FB-49FE-98A2-4EC4F09251BA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/>
              <a:t>H    -</a:t>
            </a:r>
            <a:r>
              <a:rPr lang="ru-RU" altLang="ru-RU" smtClean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41898-1FC7-4DA6-A836-B758946D0B70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/>
              <a:t>H    -</a:t>
            </a:r>
            <a:r>
              <a:rPr lang="ru-RU" altLang="ru-RU" smtClean="0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C4F9F-1750-47FE-A06F-C3B2C358696D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/>
              <a:t>H    -</a:t>
            </a:r>
            <a:r>
              <a:rPr lang="ru-RU" altLang="ru-RU" smtClean="0"/>
              <a:t>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598" y="55094"/>
            <a:ext cx="8940149" cy="6680628"/>
            <a:chOff x="29598" y="55094"/>
            <a:chExt cx="8940149" cy="668062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598" y="55094"/>
              <a:ext cx="8940149" cy="6110208"/>
              <a:chOff x="26930" y="55094"/>
              <a:chExt cx="8940149" cy="6110208"/>
            </a:xfrm>
          </p:grpSpPr>
          <p:pic>
            <p:nvPicPr>
              <p:cNvPr id="1026" name="Picture 2" descr="C:\Users\Admin\Desktop\медод. пособия учителей\учебники 6.7,8,9,10\7кл рис учебник\География - 7\images\page65\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1" t="8878" r="4764" b="5907"/>
              <a:stretch/>
            </p:blipFill>
            <p:spPr bwMode="auto">
              <a:xfrm>
                <a:off x="2195736" y="836711"/>
                <a:ext cx="4009293" cy="53285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6432343" y="2420888"/>
                <a:ext cx="211346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 26.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АТМОСФЕРНОЕ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ДАВЛЕНИЕ</a:t>
                </a:r>
              </a:p>
            </p:txBody>
          </p:sp>
          <p:pic>
            <p:nvPicPr>
              <p:cNvPr id="1027" name="Picture 3" descr="C:\Users\Admin\Desktop\медод. пособия учителей\учебники 6.7,8,9,10\7кл рис учебник\География - 7\cov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4" t="5569"/>
              <a:stretch/>
            </p:blipFill>
            <p:spPr bwMode="auto">
              <a:xfrm>
                <a:off x="26930" y="55094"/>
                <a:ext cx="3363560" cy="44878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6404959" y="4542962"/>
                <a:ext cx="256212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КЛЮЧЕВЫЕ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СЛОВА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Атмосферное давление</a:t>
                </a: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Низкое давление</a:t>
                </a: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1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ысокое давление</a:t>
                </a: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Изобары </a:t>
                </a:r>
                <a:endParaRPr lang="ru-RU" sz="16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65983" y="4912294"/>
                <a:ext cx="16561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Учитель географии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школы № 23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гор. Баку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Бабаева И. Б.</a:t>
                </a:r>
                <a:endPara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3" descr="больша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2883" y="5204681"/>
              <a:ext cx="1531041" cy="153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17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5121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b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температуру воздуха на высоте 2 км. Если на уровне моря она равна  +16◦ С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68313" y="2781300"/>
            <a:ext cx="950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км</a:t>
            </a:r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403350" y="2781300"/>
            <a:ext cx="1004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?◦С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1619250" y="5661025"/>
            <a:ext cx="1374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+16◦ С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68313" y="458152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55650" y="6237288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900113" y="3429000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12963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</a:t>
            </a:r>
            <a:b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температуру воздуха на высоте 3 км.,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на уровне моря она равна  0◦ С</a:t>
            </a: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68313" y="2781300"/>
            <a:ext cx="950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км</a:t>
            </a:r>
          </a:p>
        </p:txBody>
      </p:sp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1403350" y="2781300"/>
            <a:ext cx="1004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?◦С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619250" y="5661025"/>
            <a:ext cx="96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0◦ С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468313" y="458152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55650" y="6237288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900113" y="3429000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1368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</a:t>
            </a:r>
            <a:br>
              <a:rPr lang="ru-RU" altLang="ru-RU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температуру воздуха на высоте 4 км.,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на уровне моря она равна  +12◦ С</a:t>
            </a: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468313" y="2781300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км</a:t>
            </a:r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1403350" y="2781300"/>
            <a:ext cx="1004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?◦С</a:t>
            </a: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1619250" y="5661025"/>
            <a:ext cx="1374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+12◦ С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468313" y="458152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55650" y="6237288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900113" y="3429000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686300" cy="75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167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Понятие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3581400" y="2209800"/>
            <a:ext cx="1003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Что?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5943600" y="2209800"/>
            <a:ext cx="167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Какое?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74675" y="1284043"/>
            <a:ext cx="8569325" cy="485775"/>
          </a:xfrm>
          <a:prstGeom prst="notchedRightArrow">
            <a:avLst>
              <a:gd name="adj1" fmla="val 50000"/>
              <a:gd name="adj2" fmla="val 44101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590800" y="3657600"/>
            <a:ext cx="287338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590800" y="3802063"/>
            <a:ext cx="287338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245100" y="3517900"/>
            <a:ext cx="0" cy="431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029200" y="3733800"/>
            <a:ext cx="4318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52400" y="3124200"/>
            <a:ext cx="2286000" cy="14478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</a:t>
            </a:r>
          </a:p>
          <a:p>
            <a:pPr algn="ctr"/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131840" y="3210715"/>
            <a:ext cx="1605136" cy="118269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638800" y="2895600"/>
            <a:ext cx="3253680" cy="25146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32385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Постройте</a:t>
            </a:r>
          </a:p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 логическую цепочку </a:t>
            </a:r>
          </a:p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взаимосвязей  понятий</a:t>
            </a:r>
            <a:r>
              <a:rPr lang="ru-RU" sz="2800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067175" y="-387350"/>
            <a:ext cx="4826000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 dirty="0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400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kern="10" dirty="0">
                <a:solidFill>
                  <a:srgbClr val="800080"/>
                </a:solidFill>
                <a:latin typeface="Times New Roman"/>
                <a:cs typeface="Times New Roman"/>
              </a:rPr>
              <a:t>температура воздуха,</a:t>
            </a:r>
          </a:p>
          <a:p>
            <a:pPr algn="ctr"/>
            <a:r>
              <a:rPr lang="ru-RU" sz="2400" kern="10" dirty="0">
                <a:solidFill>
                  <a:srgbClr val="800080"/>
                </a:solidFill>
                <a:latin typeface="Times New Roman"/>
                <a:cs typeface="Times New Roman"/>
              </a:rPr>
              <a:t> высота солнца над горизонтом, </a:t>
            </a:r>
          </a:p>
          <a:p>
            <a:pPr algn="ctr"/>
            <a:r>
              <a:rPr lang="ru-RU" sz="2400" kern="10" dirty="0">
                <a:solidFill>
                  <a:srgbClr val="800080"/>
                </a:solidFill>
                <a:latin typeface="Times New Roman"/>
                <a:cs typeface="Times New Roman"/>
              </a:rPr>
              <a:t>атмосферное давление, </a:t>
            </a:r>
          </a:p>
          <a:p>
            <a:pPr algn="ctr"/>
            <a:r>
              <a:rPr lang="ru-RU" sz="2400" kern="10" dirty="0">
                <a:solidFill>
                  <a:srgbClr val="800080"/>
                </a:solidFill>
                <a:latin typeface="Times New Roman"/>
                <a:cs typeface="Times New Roman"/>
              </a:rPr>
              <a:t>географическая широта.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28600" y="5791200"/>
            <a:ext cx="55626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Для этого</a:t>
            </a:r>
          </a:p>
          <a:p>
            <a:pPr algn="ctr"/>
            <a:r>
              <a:rPr lang="ru-RU" sz="28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впишите понятия в нужный квадрат.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13335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Причина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438400" y="5029200"/>
            <a:ext cx="1552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52400" y="2743200"/>
            <a:ext cx="1728788" cy="1524000"/>
          </a:xfrm>
          <a:prstGeom prst="rect">
            <a:avLst/>
          </a:prstGeom>
          <a:solidFill>
            <a:schemeClr val="accent4">
              <a:lumMod val="40000"/>
              <a:lumOff val="60000"/>
              <a:alpha val="44000"/>
            </a:schemeClr>
          </a:solidFill>
          <a:ln w="9525">
            <a:solidFill>
              <a:schemeClr val="accent4">
                <a:lumMod val="40000"/>
                <a:lumOff val="60000"/>
                <a:alpha val="61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905000" y="3352800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438400" y="2743200"/>
            <a:ext cx="1728788" cy="1635125"/>
          </a:xfrm>
          <a:prstGeom prst="rect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 w="9525">
            <a:solidFill>
              <a:schemeClr val="accent4">
                <a:lumMod val="40000"/>
                <a:lumOff val="60000"/>
                <a:alpha val="54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572000" y="2708275"/>
            <a:ext cx="1728788" cy="1635125"/>
          </a:xfrm>
          <a:prstGeom prst="rect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 w="9525">
            <a:solidFill>
              <a:schemeClr val="accent4">
                <a:lumMod val="40000"/>
                <a:lumOff val="60000"/>
                <a:alpha val="54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877050" y="2781300"/>
            <a:ext cx="1655763" cy="1562100"/>
          </a:xfrm>
          <a:prstGeom prst="rect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 w="9525">
            <a:solidFill>
              <a:schemeClr val="accent4">
                <a:lumMod val="40000"/>
                <a:lumOff val="60000"/>
                <a:alpha val="54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6324600" y="3352800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0" name="WordArt 20"/>
          <p:cNvSpPr>
            <a:spLocks noChangeArrowheads="1" noChangeShapeType="1" noTextEdit="1"/>
          </p:cNvSpPr>
          <p:nvPr/>
        </p:nvSpPr>
        <p:spPr bwMode="auto">
          <a:xfrm>
            <a:off x="2627313" y="2060575"/>
            <a:ext cx="13335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Причина</a:t>
            </a:r>
          </a:p>
        </p:txBody>
      </p:sp>
      <p:sp>
        <p:nvSpPr>
          <p:cNvPr id="35861" name="WordArt 21"/>
          <p:cNvSpPr>
            <a:spLocks noChangeArrowheads="1" noChangeShapeType="1" noTextEdit="1"/>
          </p:cNvSpPr>
          <p:nvPr/>
        </p:nvSpPr>
        <p:spPr bwMode="auto">
          <a:xfrm>
            <a:off x="4643438" y="2060575"/>
            <a:ext cx="13335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Причина</a:t>
            </a:r>
          </a:p>
        </p:txBody>
      </p:sp>
      <p:sp>
        <p:nvSpPr>
          <p:cNvPr id="35862" name="WordArt 22"/>
          <p:cNvSpPr>
            <a:spLocks noChangeArrowheads="1" noChangeShapeType="1" noTextEdit="1"/>
          </p:cNvSpPr>
          <p:nvPr/>
        </p:nvSpPr>
        <p:spPr bwMode="auto">
          <a:xfrm>
            <a:off x="4572000" y="5029200"/>
            <a:ext cx="1552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</a:t>
            </a:r>
          </a:p>
        </p:txBody>
      </p:sp>
      <p:sp>
        <p:nvSpPr>
          <p:cNvPr id="35863" name="WordArt 23"/>
          <p:cNvSpPr>
            <a:spLocks noChangeArrowheads="1" noChangeShapeType="1" noTextEdit="1"/>
          </p:cNvSpPr>
          <p:nvPr/>
        </p:nvSpPr>
        <p:spPr bwMode="auto">
          <a:xfrm>
            <a:off x="6858000" y="5029200"/>
            <a:ext cx="1552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114800" y="3352800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32385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Постройте</a:t>
            </a:r>
          </a:p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 логическую цепочку </a:t>
            </a:r>
          </a:p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взаимосвязей  понятий: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4111797" y="209197"/>
            <a:ext cx="4826000" cy="12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 smtClean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атмосферное </a:t>
            </a:r>
            <a:r>
              <a:rPr lang="ru-RU" sz="2400" b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давление, </a:t>
            </a:r>
          </a:p>
          <a:p>
            <a:pPr algn="ctr"/>
            <a:r>
              <a:rPr lang="ru-RU" sz="2400" b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абсолютная высота местности, </a:t>
            </a:r>
          </a:p>
          <a:p>
            <a:pPr algn="ctr"/>
            <a:r>
              <a:rPr lang="ru-RU" sz="2400" b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высота атмосферного столба воздуха. 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28600" y="5791200"/>
            <a:ext cx="55626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Для этого</a:t>
            </a:r>
          </a:p>
          <a:p>
            <a:pPr algn="ctr"/>
            <a:r>
              <a:rPr lang="ru-RU" sz="28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впишите понятия в нужный квадрат.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13335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743200" y="4876800"/>
            <a:ext cx="1552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FF0000"/>
                </a:solidFill>
                <a:latin typeface="Times New Roman"/>
                <a:cs typeface="Times New Roman"/>
              </a:rPr>
              <a:t>Следствие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400" y="2743200"/>
            <a:ext cx="1728788" cy="1524000"/>
          </a:xfrm>
          <a:prstGeom prst="rect">
            <a:avLst/>
          </a:prstGeom>
          <a:solidFill>
            <a:schemeClr val="accent4">
              <a:lumMod val="40000"/>
              <a:lumOff val="60000"/>
              <a:alpha val="27000"/>
            </a:schemeClr>
          </a:solidFill>
          <a:ln w="9525">
            <a:solidFill>
              <a:schemeClr val="accent4">
                <a:lumMod val="60000"/>
                <a:lumOff val="40000"/>
                <a:alpha val="46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1981200" y="3352800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4">
              <a:lumMod val="60000"/>
              <a:lumOff val="40000"/>
              <a:alpha val="60000"/>
            </a:schemeClr>
          </a:solidFill>
          <a:ln w="9525">
            <a:solidFill>
              <a:schemeClr val="accent4">
                <a:lumMod val="40000"/>
                <a:lumOff val="60000"/>
                <a:alpha val="53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667000" y="2743200"/>
            <a:ext cx="1728788" cy="1635125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 w="9525">
            <a:solidFill>
              <a:schemeClr val="accent4">
                <a:lumMod val="60000"/>
                <a:lumOff val="40000"/>
                <a:alpha val="59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257800" y="2743200"/>
            <a:ext cx="1728788" cy="1635125"/>
          </a:xfrm>
          <a:prstGeom prst="rect">
            <a:avLst/>
          </a:prstGeom>
          <a:solidFill>
            <a:schemeClr val="accent4">
              <a:lumMod val="40000"/>
              <a:lumOff val="60000"/>
              <a:alpha val="37000"/>
            </a:schemeClr>
          </a:solidFill>
          <a:ln w="9525">
            <a:solidFill>
              <a:schemeClr val="accent4">
                <a:lumMod val="60000"/>
                <a:lumOff val="40000"/>
                <a:alpha val="57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2627313" y="2060575"/>
            <a:ext cx="13335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</a:t>
            </a:r>
          </a:p>
        </p:txBody>
      </p:sp>
      <p:sp>
        <p:nvSpPr>
          <p:cNvPr id="36883" name="WordArt 19"/>
          <p:cNvSpPr>
            <a:spLocks noChangeArrowheads="1" noChangeShapeType="1" noTextEdit="1"/>
          </p:cNvSpPr>
          <p:nvPr/>
        </p:nvSpPr>
        <p:spPr bwMode="auto">
          <a:xfrm>
            <a:off x="5334000" y="4876800"/>
            <a:ext cx="1552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solidFill>
                  <a:srgbClr val="FF0000"/>
                </a:solidFill>
                <a:latin typeface="Times New Roman"/>
                <a:cs typeface="Times New Roman"/>
              </a:rPr>
              <a:t>Следствие</a:t>
            </a: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4572000" y="3352800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chemeClr val="accent4">
              <a:lumMod val="40000"/>
              <a:lumOff val="60000"/>
              <a:alpha val="56000"/>
            </a:schemeClr>
          </a:solidFill>
          <a:ln w="9525">
            <a:solidFill>
              <a:schemeClr val="accent4">
                <a:lumMod val="40000"/>
                <a:lumOff val="60000"/>
                <a:alpha val="53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гео книга.jpg"/>
          <p:cNvPicPr>
            <a:picLocks noChangeAspect="1" noChangeArrowheads="1"/>
          </p:cNvPicPr>
          <p:nvPr/>
        </p:nvPicPr>
        <p:blipFill rotWithShape="1">
          <a:blip r:embed="rId2" cstate="print"/>
          <a:srcRect l="-2379" t="-111" r="4278" b="111"/>
          <a:stretch/>
        </p:blipFill>
        <p:spPr bwMode="auto">
          <a:xfrm>
            <a:off x="0" y="26240"/>
            <a:ext cx="9072081" cy="6865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18158">
            <a:off x="1017942" y="1608467"/>
            <a:ext cx="35035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§ 26 </a:t>
            </a:r>
          </a:p>
          <a:p>
            <a:pPr marL="457200" indent="-457200"/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Решить заданные задачи </a:t>
            </a:r>
          </a:p>
          <a:p>
            <a:pPr marL="457200" indent="-457200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(записать с объяснением 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79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 полученные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на высоте 3000 метров, если атмосферное давление у подножья горы на уровне океана составляет 760 мм. рт. ст.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882" y="1124744"/>
            <a:ext cx="78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985037"/>
            <a:ext cx="5256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знать! 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*Атмосферное давление с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 через каждые 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м.)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понижается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1мм. рт. ст.(10 мм. рт. ст.) </a:t>
            </a:r>
            <a:endParaRPr 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Определим на какой высоте произойдет изменение атм. давления: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 сколько изменится атм. давление на этой высоте? Составим пропорцию.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Знаем: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м.  - 1мм. рт. ст.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Определим атм. давление на высоте 3000 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высоте 0 м. атм. давление 760 мм. рт. ст. составляет, то оно будет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высотой уменьшаться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Значит: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dmin\Desktop\медод. пособия учителей\учебники 6.7,8,9,10\7кл рис учебник\География - 7\images\page69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586"/>
            <a:ext cx="3719760" cy="368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79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свои знания.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Высота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237 метров. Если атмосферное давление у основания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 м.)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мм. рт. ст., то каким оно будет на крыше?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185728" y="2068861"/>
            <a:ext cx="1584176" cy="2525742"/>
          </a:xfrm>
          <a:prstGeom prst="rtTriangle">
            <a:avLst/>
          </a:prstGeom>
          <a:solidFill>
            <a:srgbClr val="582A04">
              <a:alpha val="45000"/>
            </a:srgbClr>
          </a:solidFill>
          <a:ln>
            <a:solidFill>
              <a:srgbClr val="582A0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56313" y="1656865"/>
            <a:ext cx="2399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высота 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 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Атм. давление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4750" y="4182608"/>
            <a:ext cx="2602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высота = 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Атм. давление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745 мм. рт. ст.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1769904" y="4594603"/>
            <a:ext cx="2245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31715" y="1980032"/>
            <a:ext cx="2245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7378" y="1261745"/>
            <a:ext cx="78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938209"/>
            <a:ext cx="4824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ЗНАТЬ! 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с высотой через каждые 10 м (100 м.)  понижается на 1мм. рт. ст. (10 мм. рт. ст.)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Определим на какой высоте произойдет изменение атм. давления: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 сколько изменится атм. давление на этой высоте? Составим пропорцию.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Знаем: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м.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1мм. рт. ст.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Определим атм. давление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крыше здания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 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высоте 0 м. атм. давление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мм. рт. ст. составляет, то оно будет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высотой уменьшаться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Значит: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634" y="188640"/>
            <a:ext cx="748883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3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 шахты барометр показывает давление 780 мм рт. ст., у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поверхности (0 м.) равно 760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 рт. ст.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глубину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шахты.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знать!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*Атмосферное давление с высотой через каждые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(100 м.) понижается на 1мм. рт. ст.(10 мм. рт. ст.) </a:t>
            </a:r>
          </a:p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Определяем разницу в атм.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авление (р):</a:t>
            </a:r>
          </a:p>
          <a:p>
            <a:pPr marL="0" indent="0">
              <a:buNone/>
            </a:pPr>
            <a:endParaRPr lang="ru-RU" alt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Определяем на какой глубине изменилось атм. давление. </a:t>
            </a:r>
          </a:p>
          <a:p>
            <a:pPr marL="0" indent="0">
              <a:buNone/>
            </a:pP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Составим пропорцию:    </a:t>
            </a:r>
            <a:r>
              <a:rPr lang="ru-RU" alt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Знаем:</a:t>
            </a:r>
            <a:r>
              <a:rPr lang="ru-RU" alt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м – 1 мм. рт. ст.</a:t>
            </a:r>
            <a:r>
              <a:rPr lang="ru-RU" alt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глубину шахты.</a:t>
            </a:r>
          </a:p>
          <a:p>
            <a:pPr marL="0" indent="0">
              <a:buNone/>
            </a:pPr>
            <a:endParaRPr lang="ru-RU" altLang="ru-RU" sz="1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pic>
        <p:nvPicPr>
          <p:cNvPr id="28678" name="Picture 6" descr="Изображение 5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9282"/>
            <a:ext cx="1281526" cy="1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636396" y="1700808"/>
            <a:ext cx="0" cy="3358553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16901" y="45091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 мм. рт. ст.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6901" y="1731412"/>
            <a:ext cx="155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 рт. 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100392" y="27089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65427" y="2920298"/>
            <a:ext cx="28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8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4"/>
          <p:cNvSpPr>
            <a:spLocks noChangeShapeType="1"/>
          </p:cNvSpPr>
          <p:nvPr/>
        </p:nvSpPr>
        <p:spPr bwMode="auto">
          <a:xfrm>
            <a:off x="3348038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192750" y="116632"/>
            <a:ext cx="885666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самостоятельно.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4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поднялся на высоту 2 км. Каково атмосферное давление воздуха на этой высоте,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земли оно равнялось 750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мм.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ст.?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5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Высчитайте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в  г. Екатеринбурге, если известно, что абсолютная высота города 260м, а атмосферное давление на высоте 0м составляет 760мм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рт. ст.</a:t>
            </a:r>
            <a:endParaRPr lang="ru-RU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ko-KR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altLang="ko-K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6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Шахтер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спустился в шахту на глубину 300 м . На поверхности атмосферное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742 мм рт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 атмосферное давление в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шахте.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ko-KR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ko-KR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54" y="188640"/>
            <a:ext cx="8928000" cy="151216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Задача:7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подножия горы на высоте 200 м над уровнем моря атм. давление равно 756 мм. рт. ст. На вершине оно составляет 720 мм. рт. ст. </a:t>
            </a:r>
            <a:b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относительную </a:t>
            </a:r>
            <a:r>
              <a:rPr lang="ru-RU" alt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(разница в высоте)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абсолютную высоту горы.</a:t>
            </a:r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>
            <a:off x="611188" y="5516563"/>
            <a:ext cx="4465637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13"/>
          <p:cNvSpPr>
            <a:spLocks noChangeShapeType="1"/>
          </p:cNvSpPr>
          <p:nvPr/>
        </p:nvSpPr>
        <p:spPr bwMode="auto">
          <a:xfrm>
            <a:off x="611188" y="5516562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>
            <a:off x="5003800" y="4941888"/>
            <a:ext cx="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 flipV="1">
            <a:off x="2268538" y="4941888"/>
            <a:ext cx="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16"/>
          <p:cNvSpPr>
            <a:spLocks noChangeShapeType="1"/>
          </p:cNvSpPr>
          <p:nvPr/>
        </p:nvSpPr>
        <p:spPr bwMode="auto">
          <a:xfrm>
            <a:off x="2268538" y="4941888"/>
            <a:ext cx="2735262" cy="0"/>
          </a:xfrm>
          <a:prstGeom prst="lin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Freeform 22"/>
          <p:cNvSpPr>
            <a:spLocks/>
          </p:cNvSpPr>
          <p:nvPr/>
        </p:nvSpPr>
        <p:spPr bwMode="auto">
          <a:xfrm>
            <a:off x="539750" y="3500438"/>
            <a:ext cx="4432300" cy="2532062"/>
          </a:xfrm>
          <a:custGeom>
            <a:avLst/>
            <a:gdLst>
              <a:gd name="T0" fmla="*/ 0 w 3019"/>
              <a:gd name="T1" fmla="*/ 1595 h 1595"/>
              <a:gd name="T2" fmla="*/ 106 w 3019"/>
              <a:gd name="T3" fmla="*/ 1579 h 1595"/>
              <a:gd name="T4" fmla="*/ 218 w 3019"/>
              <a:gd name="T5" fmla="*/ 1545 h 1595"/>
              <a:gd name="T6" fmla="*/ 335 w 3019"/>
              <a:gd name="T7" fmla="*/ 1495 h 1595"/>
              <a:gd name="T8" fmla="*/ 358 w 3019"/>
              <a:gd name="T9" fmla="*/ 1478 h 1595"/>
              <a:gd name="T10" fmla="*/ 402 w 3019"/>
              <a:gd name="T11" fmla="*/ 1456 h 1595"/>
              <a:gd name="T12" fmla="*/ 447 w 3019"/>
              <a:gd name="T13" fmla="*/ 1428 h 1595"/>
              <a:gd name="T14" fmla="*/ 587 w 3019"/>
              <a:gd name="T15" fmla="*/ 1327 h 1595"/>
              <a:gd name="T16" fmla="*/ 620 w 3019"/>
              <a:gd name="T17" fmla="*/ 1277 h 1595"/>
              <a:gd name="T18" fmla="*/ 665 w 3019"/>
              <a:gd name="T19" fmla="*/ 1193 h 1595"/>
              <a:gd name="T20" fmla="*/ 710 w 3019"/>
              <a:gd name="T21" fmla="*/ 1148 h 1595"/>
              <a:gd name="T22" fmla="*/ 755 w 3019"/>
              <a:gd name="T23" fmla="*/ 1092 h 1595"/>
              <a:gd name="T24" fmla="*/ 799 w 3019"/>
              <a:gd name="T25" fmla="*/ 1042 h 1595"/>
              <a:gd name="T26" fmla="*/ 827 w 3019"/>
              <a:gd name="T27" fmla="*/ 1019 h 1595"/>
              <a:gd name="T28" fmla="*/ 838 w 3019"/>
              <a:gd name="T29" fmla="*/ 1003 h 1595"/>
              <a:gd name="T30" fmla="*/ 872 w 3019"/>
              <a:gd name="T31" fmla="*/ 980 h 1595"/>
              <a:gd name="T32" fmla="*/ 1319 w 3019"/>
              <a:gd name="T33" fmla="*/ 924 h 1595"/>
              <a:gd name="T34" fmla="*/ 1375 w 3019"/>
              <a:gd name="T35" fmla="*/ 891 h 1595"/>
              <a:gd name="T36" fmla="*/ 1565 w 3019"/>
              <a:gd name="T37" fmla="*/ 701 h 1595"/>
              <a:gd name="T38" fmla="*/ 1616 w 3019"/>
              <a:gd name="T39" fmla="*/ 667 h 1595"/>
              <a:gd name="T40" fmla="*/ 1666 w 3019"/>
              <a:gd name="T41" fmla="*/ 628 h 1595"/>
              <a:gd name="T42" fmla="*/ 1750 w 3019"/>
              <a:gd name="T43" fmla="*/ 550 h 1595"/>
              <a:gd name="T44" fmla="*/ 1851 w 3019"/>
              <a:gd name="T45" fmla="*/ 387 h 1595"/>
              <a:gd name="T46" fmla="*/ 1907 w 3019"/>
              <a:gd name="T47" fmla="*/ 270 h 1595"/>
              <a:gd name="T48" fmla="*/ 1951 w 3019"/>
              <a:gd name="T49" fmla="*/ 181 h 1595"/>
              <a:gd name="T50" fmla="*/ 2007 w 3019"/>
              <a:gd name="T51" fmla="*/ 97 h 1595"/>
              <a:gd name="T52" fmla="*/ 2052 w 3019"/>
              <a:gd name="T53" fmla="*/ 41 h 1595"/>
              <a:gd name="T54" fmla="*/ 2141 w 3019"/>
              <a:gd name="T55" fmla="*/ 2 h 1595"/>
              <a:gd name="T56" fmla="*/ 2259 w 3019"/>
              <a:gd name="T57" fmla="*/ 7 h 1595"/>
              <a:gd name="T58" fmla="*/ 2343 w 3019"/>
              <a:gd name="T59" fmla="*/ 41 h 1595"/>
              <a:gd name="T60" fmla="*/ 2466 w 3019"/>
              <a:gd name="T61" fmla="*/ 136 h 1595"/>
              <a:gd name="T62" fmla="*/ 2533 w 3019"/>
              <a:gd name="T63" fmla="*/ 203 h 1595"/>
              <a:gd name="T64" fmla="*/ 2566 w 3019"/>
              <a:gd name="T65" fmla="*/ 225 h 1595"/>
              <a:gd name="T66" fmla="*/ 2611 w 3019"/>
              <a:gd name="T67" fmla="*/ 276 h 1595"/>
              <a:gd name="T68" fmla="*/ 2650 w 3019"/>
              <a:gd name="T69" fmla="*/ 332 h 1595"/>
              <a:gd name="T70" fmla="*/ 2768 w 3019"/>
              <a:gd name="T71" fmla="*/ 482 h 1595"/>
              <a:gd name="T72" fmla="*/ 2818 w 3019"/>
              <a:gd name="T73" fmla="*/ 555 h 1595"/>
              <a:gd name="T74" fmla="*/ 2852 w 3019"/>
              <a:gd name="T75" fmla="*/ 600 h 1595"/>
              <a:gd name="T76" fmla="*/ 2868 w 3019"/>
              <a:gd name="T77" fmla="*/ 667 h 1595"/>
              <a:gd name="T78" fmla="*/ 2930 w 3019"/>
              <a:gd name="T79" fmla="*/ 745 h 1595"/>
              <a:gd name="T80" fmla="*/ 2964 w 3019"/>
              <a:gd name="T81" fmla="*/ 790 h 1595"/>
              <a:gd name="T82" fmla="*/ 2997 w 3019"/>
              <a:gd name="T83" fmla="*/ 852 h 1595"/>
              <a:gd name="T84" fmla="*/ 3019 w 3019"/>
              <a:gd name="T85" fmla="*/ 924 h 15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19"/>
              <a:gd name="T130" fmla="*/ 0 h 1595"/>
              <a:gd name="T131" fmla="*/ 3019 w 3019"/>
              <a:gd name="T132" fmla="*/ 1595 h 15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19" h="1595">
                <a:moveTo>
                  <a:pt x="0" y="1595"/>
                </a:moveTo>
                <a:cubicBezTo>
                  <a:pt x="36" y="1590"/>
                  <a:pt x="70" y="1583"/>
                  <a:pt x="106" y="1579"/>
                </a:cubicBezTo>
                <a:cubicBezTo>
                  <a:pt x="143" y="1566"/>
                  <a:pt x="182" y="1561"/>
                  <a:pt x="218" y="1545"/>
                </a:cubicBezTo>
                <a:cubicBezTo>
                  <a:pt x="257" y="1528"/>
                  <a:pt x="294" y="1507"/>
                  <a:pt x="335" y="1495"/>
                </a:cubicBezTo>
                <a:cubicBezTo>
                  <a:pt x="343" y="1489"/>
                  <a:pt x="350" y="1483"/>
                  <a:pt x="358" y="1478"/>
                </a:cubicBezTo>
                <a:cubicBezTo>
                  <a:pt x="372" y="1470"/>
                  <a:pt x="402" y="1456"/>
                  <a:pt x="402" y="1456"/>
                </a:cubicBezTo>
                <a:cubicBezTo>
                  <a:pt x="416" y="1441"/>
                  <a:pt x="427" y="1434"/>
                  <a:pt x="447" y="1428"/>
                </a:cubicBezTo>
                <a:cubicBezTo>
                  <a:pt x="496" y="1395"/>
                  <a:pt x="538" y="1359"/>
                  <a:pt x="587" y="1327"/>
                </a:cubicBezTo>
                <a:cubicBezTo>
                  <a:pt x="598" y="1310"/>
                  <a:pt x="613" y="1296"/>
                  <a:pt x="620" y="1277"/>
                </a:cubicBezTo>
                <a:cubicBezTo>
                  <a:pt x="630" y="1250"/>
                  <a:pt x="641" y="1211"/>
                  <a:pt x="665" y="1193"/>
                </a:cubicBezTo>
                <a:cubicBezTo>
                  <a:pt x="685" y="1178"/>
                  <a:pt x="697" y="1169"/>
                  <a:pt x="710" y="1148"/>
                </a:cubicBezTo>
                <a:cubicBezTo>
                  <a:pt x="718" y="1122"/>
                  <a:pt x="739" y="1113"/>
                  <a:pt x="755" y="1092"/>
                </a:cubicBezTo>
                <a:cubicBezTo>
                  <a:pt x="792" y="1043"/>
                  <a:pt x="759" y="1071"/>
                  <a:pt x="799" y="1042"/>
                </a:cubicBezTo>
                <a:cubicBezTo>
                  <a:pt x="828" y="997"/>
                  <a:pt x="790" y="1048"/>
                  <a:pt x="827" y="1019"/>
                </a:cubicBezTo>
                <a:cubicBezTo>
                  <a:pt x="832" y="1015"/>
                  <a:pt x="833" y="1007"/>
                  <a:pt x="838" y="1003"/>
                </a:cubicBezTo>
                <a:cubicBezTo>
                  <a:pt x="848" y="994"/>
                  <a:pt x="861" y="988"/>
                  <a:pt x="872" y="980"/>
                </a:cubicBezTo>
                <a:cubicBezTo>
                  <a:pt x="1017" y="884"/>
                  <a:pt x="1096" y="928"/>
                  <a:pt x="1319" y="924"/>
                </a:cubicBezTo>
                <a:cubicBezTo>
                  <a:pt x="1333" y="912"/>
                  <a:pt x="1358" y="896"/>
                  <a:pt x="1375" y="891"/>
                </a:cubicBezTo>
                <a:cubicBezTo>
                  <a:pt x="1409" y="795"/>
                  <a:pt x="1486" y="758"/>
                  <a:pt x="1565" y="701"/>
                </a:cubicBezTo>
                <a:cubicBezTo>
                  <a:pt x="1584" y="687"/>
                  <a:pt x="1593" y="675"/>
                  <a:pt x="1616" y="667"/>
                </a:cubicBezTo>
                <a:cubicBezTo>
                  <a:pt x="1634" y="644"/>
                  <a:pt x="1643" y="643"/>
                  <a:pt x="1666" y="628"/>
                </a:cubicBezTo>
                <a:cubicBezTo>
                  <a:pt x="1685" y="599"/>
                  <a:pt x="1724" y="575"/>
                  <a:pt x="1750" y="550"/>
                </a:cubicBezTo>
                <a:cubicBezTo>
                  <a:pt x="1797" y="504"/>
                  <a:pt x="1814" y="439"/>
                  <a:pt x="1851" y="387"/>
                </a:cubicBezTo>
                <a:cubicBezTo>
                  <a:pt x="1859" y="353"/>
                  <a:pt x="1881" y="293"/>
                  <a:pt x="1907" y="270"/>
                </a:cubicBezTo>
                <a:cubicBezTo>
                  <a:pt x="1914" y="241"/>
                  <a:pt x="1934" y="206"/>
                  <a:pt x="1951" y="181"/>
                </a:cubicBezTo>
                <a:cubicBezTo>
                  <a:pt x="1960" y="148"/>
                  <a:pt x="1985" y="123"/>
                  <a:pt x="2007" y="97"/>
                </a:cubicBezTo>
                <a:cubicBezTo>
                  <a:pt x="2021" y="81"/>
                  <a:pt x="2035" y="55"/>
                  <a:pt x="2052" y="41"/>
                </a:cubicBezTo>
                <a:cubicBezTo>
                  <a:pt x="2077" y="21"/>
                  <a:pt x="2111" y="11"/>
                  <a:pt x="2141" y="2"/>
                </a:cubicBezTo>
                <a:cubicBezTo>
                  <a:pt x="2180" y="4"/>
                  <a:pt x="2220" y="0"/>
                  <a:pt x="2259" y="7"/>
                </a:cubicBezTo>
                <a:cubicBezTo>
                  <a:pt x="2276" y="10"/>
                  <a:pt x="2321" y="35"/>
                  <a:pt x="2343" y="41"/>
                </a:cubicBezTo>
                <a:cubicBezTo>
                  <a:pt x="2387" y="70"/>
                  <a:pt x="2422" y="107"/>
                  <a:pt x="2466" y="136"/>
                </a:cubicBezTo>
                <a:cubicBezTo>
                  <a:pt x="2483" y="163"/>
                  <a:pt x="2507" y="184"/>
                  <a:pt x="2533" y="203"/>
                </a:cubicBezTo>
                <a:cubicBezTo>
                  <a:pt x="2544" y="211"/>
                  <a:pt x="2566" y="225"/>
                  <a:pt x="2566" y="225"/>
                </a:cubicBezTo>
                <a:cubicBezTo>
                  <a:pt x="2587" y="255"/>
                  <a:pt x="2573" y="237"/>
                  <a:pt x="2611" y="276"/>
                </a:cubicBezTo>
                <a:cubicBezTo>
                  <a:pt x="2611" y="276"/>
                  <a:pt x="2646" y="326"/>
                  <a:pt x="2650" y="332"/>
                </a:cubicBezTo>
                <a:cubicBezTo>
                  <a:pt x="2686" y="383"/>
                  <a:pt x="2730" y="433"/>
                  <a:pt x="2768" y="482"/>
                </a:cubicBezTo>
                <a:cubicBezTo>
                  <a:pt x="2786" y="505"/>
                  <a:pt x="2801" y="532"/>
                  <a:pt x="2818" y="555"/>
                </a:cubicBezTo>
                <a:cubicBezTo>
                  <a:pt x="2829" y="570"/>
                  <a:pt x="2852" y="600"/>
                  <a:pt x="2852" y="600"/>
                </a:cubicBezTo>
                <a:cubicBezTo>
                  <a:pt x="2858" y="622"/>
                  <a:pt x="2857" y="647"/>
                  <a:pt x="2868" y="667"/>
                </a:cubicBezTo>
                <a:cubicBezTo>
                  <a:pt x="2885" y="698"/>
                  <a:pt x="2909" y="718"/>
                  <a:pt x="2930" y="745"/>
                </a:cubicBezTo>
                <a:cubicBezTo>
                  <a:pt x="2973" y="800"/>
                  <a:pt x="2935" y="763"/>
                  <a:pt x="2964" y="790"/>
                </a:cubicBezTo>
                <a:cubicBezTo>
                  <a:pt x="2970" y="812"/>
                  <a:pt x="2982" y="835"/>
                  <a:pt x="2997" y="852"/>
                </a:cubicBezTo>
                <a:cubicBezTo>
                  <a:pt x="3006" y="876"/>
                  <a:pt x="3008" y="900"/>
                  <a:pt x="3019" y="9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4" name="Line 30"/>
          <p:cNvSpPr>
            <a:spLocks noChangeShapeType="1"/>
          </p:cNvSpPr>
          <p:nvPr/>
        </p:nvSpPr>
        <p:spPr bwMode="auto">
          <a:xfrm>
            <a:off x="827088" y="56610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32"/>
          <p:cNvSpPr>
            <a:spLocks noChangeShapeType="1"/>
          </p:cNvSpPr>
          <p:nvPr/>
        </p:nvSpPr>
        <p:spPr bwMode="auto">
          <a:xfrm>
            <a:off x="971550" y="5589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33"/>
          <p:cNvSpPr>
            <a:spLocks noChangeShapeType="1"/>
          </p:cNvSpPr>
          <p:nvPr/>
        </p:nvSpPr>
        <p:spPr bwMode="auto">
          <a:xfrm>
            <a:off x="611188" y="57340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34"/>
          <p:cNvSpPr>
            <a:spLocks noChangeShapeType="1"/>
          </p:cNvSpPr>
          <p:nvPr/>
        </p:nvSpPr>
        <p:spPr bwMode="auto">
          <a:xfrm>
            <a:off x="75565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35"/>
          <p:cNvSpPr>
            <a:spLocks noChangeShapeType="1"/>
          </p:cNvSpPr>
          <p:nvPr/>
        </p:nvSpPr>
        <p:spPr bwMode="auto">
          <a:xfrm>
            <a:off x="684213" y="58054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36"/>
          <p:cNvSpPr>
            <a:spLocks noChangeShapeType="1"/>
          </p:cNvSpPr>
          <p:nvPr/>
        </p:nvSpPr>
        <p:spPr bwMode="auto">
          <a:xfrm>
            <a:off x="684213" y="58769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37"/>
          <p:cNvSpPr>
            <a:spLocks noChangeShapeType="1"/>
          </p:cNvSpPr>
          <p:nvPr/>
        </p:nvSpPr>
        <p:spPr bwMode="auto">
          <a:xfrm>
            <a:off x="827088" y="55895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Line 38"/>
          <p:cNvSpPr>
            <a:spLocks noChangeShapeType="1"/>
          </p:cNvSpPr>
          <p:nvPr/>
        </p:nvSpPr>
        <p:spPr bwMode="auto">
          <a:xfrm>
            <a:off x="3348038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2" name="Line 41"/>
          <p:cNvSpPr>
            <a:spLocks noChangeShapeType="1"/>
          </p:cNvSpPr>
          <p:nvPr/>
        </p:nvSpPr>
        <p:spPr bwMode="auto">
          <a:xfrm flipV="1">
            <a:off x="3563938" y="3573016"/>
            <a:ext cx="0" cy="1368872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Line 42"/>
          <p:cNvSpPr>
            <a:spLocks noChangeShapeType="1"/>
          </p:cNvSpPr>
          <p:nvPr/>
        </p:nvSpPr>
        <p:spPr bwMode="auto">
          <a:xfrm flipV="1">
            <a:off x="3708400" y="3500438"/>
            <a:ext cx="0" cy="2016125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4" name="Rectangle 43"/>
          <p:cNvSpPr>
            <a:spLocks noChangeArrowheads="1"/>
          </p:cNvSpPr>
          <p:nvPr/>
        </p:nvSpPr>
        <p:spPr bwMode="auto">
          <a:xfrm>
            <a:off x="2951366" y="4435623"/>
            <a:ext cx="601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5" name="Rectangle 44"/>
          <p:cNvSpPr>
            <a:spLocks noChangeArrowheads="1"/>
          </p:cNvSpPr>
          <p:nvPr/>
        </p:nvSpPr>
        <p:spPr bwMode="auto">
          <a:xfrm>
            <a:off x="3726285" y="3990330"/>
            <a:ext cx="601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7" name="Rectangle 46"/>
          <p:cNvSpPr>
            <a:spLocks noChangeArrowheads="1"/>
          </p:cNvSpPr>
          <p:nvPr/>
        </p:nvSpPr>
        <p:spPr bwMode="auto">
          <a:xfrm>
            <a:off x="850797" y="4531771"/>
            <a:ext cx="1702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756 </a:t>
            </a:r>
            <a:r>
              <a:rPr lang="ru-RU" alt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 рт. ст.</a:t>
            </a:r>
            <a:endParaRPr lang="ru-RU" altLang="ru-RU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8" name="Rectangle 47"/>
          <p:cNvSpPr>
            <a:spLocks noChangeArrowheads="1"/>
          </p:cNvSpPr>
          <p:nvPr/>
        </p:nvSpPr>
        <p:spPr bwMode="auto">
          <a:xfrm>
            <a:off x="3059832" y="3014299"/>
            <a:ext cx="1702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</a:t>
            </a:r>
            <a:r>
              <a:rPr lang="ru-RU" alt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 рт. ст.</a:t>
            </a:r>
            <a:endParaRPr lang="ru-RU" altLang="ru-RU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1219" y="4531771"/>
            <a:ext cx="808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30000"/>
              </a:spcBef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9567" y="5147231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30000"/>
              </a:spcBef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42005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4387" y="175057"/>
            <a:ext cx="9119614" cy="5883399"/>
            <a:chOff x="24387" y="175057"/>
            <a:chExt cx="9119614" cy="588339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7994" y="1088740"/>
              <a:ext cx="8578052" cy="3384376"/>
              <a:chOff x="179512" y="1412776"/>
              <a:chExt cx="8578052" cy="3384376"/>
            </a:xfrm>
          </p:grpSpPr>
          <p:pic>
            <p:nvPicPr>
              <p:cNvPr id="3" name="Picture 3" descr="C:\Users\Irina\Pictures\Мои сканированные изображения\2016-02 (фев)\сканирование0003.jpg"/>
              <p:cNvPicPr>
                <a:picLocks noChangeAspect="1" noChangeArrowheads="1"/>
              </p:cNvPicPr>
              <p:nvPr/>
            </p:nvPicPr>
            <p:blipFill>
              <a:blip r:embed="rId2"/>
              <a:srcRect l="7073" t="12840" b="60694"/>
              <a:stretch>
                <a:fillRect/>
              </a:stretch>
            </p:blipFill>
            <p:spPr bwMode="auto">
              <a:xfrm>
                <a:off x="179512" y="1412776"/>
                <a:ext cx="8578052" cy="3384376"/>
              </a:xfrm>
              <a:prstGeom prst="rect">
                <a:avLst/>
              </a:prstGeom>
              <a:noFill/>
            </p:spPr>
          </p:pic>
          <p:grpSp>
            <p:nvGrpSpPr>
              <p:cNvPr id="4" name="Группа 3"/>
              <p:cNvGrpSpPr/>
              <p:nvPr/>
            </p:nvGrpSpPr>
            <p:grpSpPr>
              <a:xfrm>
                <a:off x="2904627" y="2276872"/>
                <a:ext cx="4126834" cy="1584176"/>
                <a:chOff x="2904627" y="2276872"/>
                <a:chExt cx="4126834" cy="1584176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2904627" y="3501008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1</a:t>
                  </a:r>
                  <a:endParaRPr lang="ru-RU" dirty="0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4067944" y="335699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6660232" y="227687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3</a:t>
                  </a:r>
                  <a:endParaRPr lang="ru-RU" dirty="0"/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24387" y="175057"/>
              <a:ext cx="91196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 2 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атм. давление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точках 1, 2, 3 указанных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схеме, если на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уровне моря  (0 м.) температура равна  760 мм. рт. ст. (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записать решение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5536" y="4581128"/>
              <a:ext cx="85689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dirty="0" smtClean="0"/>
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66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медод. пособия учителей\учебники 6.7,8,9,10\7кл рис учебник\География - 7\images\page6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99" y="188640"/>
            <a:ext cx="475558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изменение атмосферного давления с высотой, используя данную схему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записать с объяснением).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давление, которое оказывает атмосфера на земную поверхность.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больше 760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его считают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меньше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соединяющие на карте точки с одинаковым давлением,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__________________.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882</Words>
  <Application>Microsoft Office PowerPoint</Application>
  <PresentationFormat>Экран (4:3)</PresentationFormat>
  <Paragraphs>173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Задача:7  У подножия горы на высоте 200 м над уровнем моря атм. давление равно 756 мм. рт. ст. На вершине оно составляет 720 мм. рт. ст.  Определите относительную (разница в высоте) и абсолютную высоту горы.</vt:lpstr>
      <vt:lpstr>Презентация PowerPoint</vt:lpstr>
      <vt:lpstr>Презентация PowerPoint</vt:lpstr>
      <vt:lpstr>Презентация PowerPoint</vt:lpstr>
      <vt:lpstr>Задача № 1 Определите температуру воздуха на высоте 2 км. Если на уровне моря она равна  +16◦ С</vt:lpstr>
      <vt:lpstr>Задача № 2 Определите температуру воздуха на высоте 3 км., если на уровне моря она равна  0◦ С</vt:lpstr>
      <vt:lpstr>Задача № 3 Определите температуру воздуха на высоте 4 км., если на уровне моря она равна  +12◦ 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119</cp:revision>
  <dcterms:created xsi:type="dcterms:W3CDTF">2020-03-23T18:32:01Z</dcterms:created>
  <dcterms:modified xsi:type="dcterms:W3CDTF">2020-03-31T14:05:29Z</dcterms:modified>
</cp:coreProperties>
</file>