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4" r:id="rId1"/>
  </p:sldMasterIdLst>
  <p:notesMasterIdLst>
    <p:notesMasterId r:id="rId10"/>
  </p:notesMasterIdLst>
  <p:sldIdLst>
    <p:sldId id="300" r:id="rId2"/>
    <p:sldId id="303" r:id="rId3"/>
    <p:sldId id="322" r:id="rId4"/>
    <p:sldId id="307" r:id="rId5"/>
    <p:sldId id="335" r:id="rId6"/>
    <p:sldId id="308" r:id="rId7"/>
    <p:sldId id="310" r:id="rId8"/>
    <p:sldId id="27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28528-8253-40E3-A124-5E6F94866E5B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36727-A681-471C-AE84-D9CDD3AA19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666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A36727-A681-471C-AE84-D9CDD3AA197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44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81F8E-D28F-44BC-BA63-93996E41CFC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57C3E-DD04-4698-BBFD-BE28E0408FA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E238F-16D1-427B-A9F3-9EDF88EA143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4F75-3547-4F47-BAA4-F1CD2946EB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64234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BB957-93CF-4012-BB3C-D8AEA2DC8C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CE05D-6BFA-40B3-9F4B-B015D50471F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51466-58C8-46E3-BE3F-0ACCED577B3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B1E3C-59E3-4704-A46E-8687AF15877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9A8C2-6E41-49A7-AEC6-2351E4AD768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43726B-C9E1-46DE-A616-5BC2E8B5FBC0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80042-29DF-4A5C-A5F7-27093FF2E42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965BA-4676-4AEE-A088-9BB80DA3FCB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F85DC2-EB60-41EE-B728-342488D5E6E6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5" r:id="rId1"/>
    <p:sldLayoutId id="2147484366" r:id="rId2"/>
    <p:sldLayoutId id="2147484367" r:id="rId3"/>
    <p:sldLayoutId id="2147484368" r:id="rId4"/>
    <p:sldLayoutId id="2147484369" r:id="rId5"/>
    <p:sldLayoutId id="2147484370" r:id="rId6"/>
    <p:sldLayoutId id="2147484371" r:id="rId7"/>
    <p:sldLayoutId id="2147484372" r:id="rId8"/>
    <p:sldLayoutId id="2147484373" r:id="rId9"/>
    <p:sldLayoutId id="2147484374" r:id="rId10"/>
    <p:sldLayoutId id="2147484375" r:id="rId11"/>
    <p:sldLayoutId id="2147484377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340768"/>
            <a:ext cx="8786874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39700">
                    <a:srgbClr val="4BACC6">
                      <a:satMod val="175000"/>
                      <a:alpha val="40000"/>
                    </a:srgb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cs typeface="Arial" charset="0"/>
              </a:rPr>
              <a:t>Линейная функция, </a:t>
            </a:r>
          </a:p>
          <a:p>
            <a:pPr algn="ctr">
              <a:defRPr/>
            </a:pPr>
            <a:r>
              <a:rPr lang="ru-RU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39700">
                    <a:srgbClr val="4BACC6">
                      <a:satMod val="175000"/>
                      <a:alpha val="40000"/>
                    </a:srgb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cs typeface="Arial" charset="0"/>
              </a:rPr>
              <a:t>её график, свойства.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366326638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83468"/>
            <a:ext cx="8102704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ru-RU" sz="32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Функция вида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 =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kx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+ b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где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 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b- </a:t>
            </a:r>
            <a:r>
              <a:rPr kumimoji="0" lang="ru-RU" sz="3200" b="1" i="0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числа, а </a:t>
            </a:r>
            <a:r>
              <a:rPr kumimoji="0" lang="en-US" sz="3200" b="1" i="1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x</a:t>
            </a:r>
            <a:r>
              <a:rPr kumimoji="0" lang="ru-RU" sz="3200" b="1" u="none" strike="noStrike" kern="0" cap="none" spc="0" normalizeH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– переменная,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называется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линейной</a:t>
            </a:r>
            <a:r>
              <a:rPr lang="ru-RU" sz="3200" kern="0" dirty="0" smtClean="0">
                <a:solidFill>
                  <a:srgbClr val="009900"/>
                </a:solidFill>
                <a:latin typeface="Arial"/>
                <a:cs typeface="Arial"/>
              </a:rPr>
              <a:t>(</a:t>
            </a:r>
            <a:r>
              <a:rPr lang="en-US" sz="3200" kern="0" dirty="0" smtClean="0">
                <a:solidFill>
                  <a:srgbClr val="009900"/>
                </a:solidFill>
                <a:latin typeface="Arial"/>
                <a:cs typeface="Arial"/>
              </a:rPr>
              <a:t>y=2x+3, y=-4,5x-6 </a:t>
            </a:r>
            <a:r>
              <a:rPr lang="ru-RU" sz="3200" kern="0" dirty="0" smtClean="0">
                <a:solidFill>
                  <a:srgbClr val="009900"/>
                </a:solidFill>
                <a:latin typeface="Arial"/>
                <a:cs typeface="Arial"/>
              </a:rPr>
              <a:t>и т.п.)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Графиком функции вида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 =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kx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+b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является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прямая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Для построения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прямой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необходимы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только две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точки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так как через две точки проходит единственная прямая.</a:t>
            </a:r>
          </a:p>
        </p:txBody>
      </p:sp>
      <p:pic>
        <p:nvPicPr>
          <p:cNvPr id="7170" name="Picture 2" descr="D:\Мои документы\рисунки\school02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4" y="5342318"/>
            <a:ext cx="2590118" cy="1515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850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568952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0000" endA="300" endPos="50000" dist="29997" dir="5400000" sy="-100000" algn="bl" rotWithShape="0"/>
                </a:effectLst>
                <a:latin typeface="+mn-lt"/>
                <a:cs typeface="+mn-cs"/>
              </a:rPr>
              <a:t>Найдите линейные функции и запишите их в тетрадь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0000" endA="300" endPos="50000" dist="29997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995230"/>
            <a:ext cx="8712968" cy="467413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=-x+0,2; 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1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2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,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4x-5,7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;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=-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9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x-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1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8;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5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,04x;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=-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5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,04x; 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y=1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26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,35+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8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,75x; 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endParaRPr lang="ru-RU" sz="3200" b="1" dirty="0" smtClean="0">
              <a:ln w="18415" cmpd="sng">
                <a:solidFill>
                  <a:srgbClr val="FFFFFF"/>
                </a:solidFill>
                <a:prstDash val="solid"/>
              </a:ln>
            </a:endParaRP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y=x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-0,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2;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y=x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:8;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y=0,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00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5x;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y=13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3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,13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3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13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3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x;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3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-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1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0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, 01x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;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y=2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: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x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;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=-0,</a:t>
            </a: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004</a:t>
            </a:r>
            <a:r>
              <a:rPr lang="en-US" sz="3200" b="1" dirty="0">
                <a:ln w="18415" cmpd="sng">
                  <a:solidFill>
                    <a:srgbClr val="FFFFFF"/>
                  </a:solidFill>
                  <a:prstDash val="solid"/>
                </a:ln>
              </a:rPr>
              <a:t>9;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              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y=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х:6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2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</a:rPr>
              <a:t>.</a:t>
            </a:r>
            <a:endParaRPr lang="ru-RU" sz="3200" b="1" dirty="0">
              <a:ln w="18415" cmpd="sng">
                <a:solidFill>
                  <a:srgbClr val="FFFFFF"/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6597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24744"/>
            <a:ext cx="6984776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en-US" sz="3200" b="1" dirty="0">
                <a:solidFill>
                  <a:srgbClr val="3E3D2D"/>
                </a:solidFill>
              </a:rPr>
              <a:t>y</a:t>
            </a:r>
            <a:r>
              <a:rPr lang="ru-RU" sz="3200" b="1" dirty="0">
                <a:solidFill>
                  <a:srgbClr val="3E3D2D"/>
                </a:solidFill>
              </a:rPr>
              <a:t> = </a:t>
            </a:r>
            <a:r>
              <a:rPr lang="en-US" sz="3200" b="1" dirty="0" err="1">
                <a:solidFill>
                  <a:srgbClr val="3E3D2D"/>
                </a:solidFill>
              </a:rPr>
              <a:t>kx</a:t>
            </a:r>
            <a:r>
              <a:rPr lang="ru-RU" sz="3200" b="1" dirty="0">
                <a:solidFill>
                  <a:srgbClr val="3E3D2D"/>
                </a:solidFill>
              </a:rPr>
              <a:t> + </a:t>
            </a:r>
            <a:r>
              <a:rPr lang="en-US" sz="3200" b="1" dirty="0" smtClean="0">
                <a:solidFill>
                  <a:srgbClr val="3E3D2D"/>
                </a:solidFill>
              </a:rPr>
              <a:t>b</a:t>
            </a:r>
            <a:r>
              <a:rPr lang="ru-RU" sz="3200" b="1" dirty="0" smtClean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– линейная функция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х – аргумент (независимая переменная)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у – функция (зависимая переменная)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</a:t>
            </a:r>
            <a:r>
              <a:rPr lang="en-US" sz="3200" b="1" dirty="0">
                <a:solidFill>
                  <a:srgbClr val="3E3D2D"/>
                </a:solidFill>
              </a:rPr>
              <a:t>k</a:t>
            </a:r>
            <a:r>
              <a:rPr lang="ru-RU" sz="3200" b="1" dirty="0">
                <a:solidFill>
                  <a:srgbClr val="3E3D2D"/>
                </a:solidFill>
              </a:rPr>
              <a:t>, </a:t>
            </a:r>
            <a:r>
              <a:rPr lang="en-US" sz="3200" b="1" dirty="0" smtClean="0">
                <a:solidFill>
                  <a:srgbClr val="3E3D2D"/>
                </a:solidFill>
              </a:rPr>
              <a:t>b</a:t>
            </a:r>
            <a:r>
              <a:rPr lang="ru-RU" sz="3200" b="1" dirty="0" smtClean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– числа (коэффициенты)</a:t>
            </a:r>
          </a:p>
          <a:p>
            <a:pPr marL="342900" indent="-27432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3200" b="1" dirty="0">
                <a:solidFill>
                  <a:srgbClr val="3E3D2D"/>
                </a:solidFill>
              </a:rPr>
              <a:t>      к ≠</a:t>
            </a:r>
            <a:r>
              <a:rPr lang="en-US" sz="3200" b="1" dirty="0">
                <a:solidFill>
                  <a:srgbClr val="3E3D2D"/>
                </a:solidFill>
              </a:rPr>
              <a:t> </a:t>
            </a:r>
            <a:r>
              <a:rPr lang="ru-RU" sz="3200" b="1" dirty="0">
                <a:solidFill>
                  <a:srgbClr val="3E3D2D"/>
                </a:solidFill>
              </a:rPr>
              <a:t>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20660"/>
            <a:ext cx="3024336" cy="219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6083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184" y="404664"/>
            <a:ext cx="8421736" cy="275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41962911"/>
              </p:ext>
            </p:extLst>
          </p:nvPr>
        </p:nvGraphicFramePr>
        <p:xfrm>
          <a:off x="3779912" y="3213126"/>
          <a:ext cx="3882008" cy="1174656"/>
        </p:xfrm>
        <a:graphic>
          <a:graphicData uri="http://schemas.openxmlformats.org/drawingml/2006/table">
            <a:tbl>
              <a:tblPr/>
              <a:tblGrid>
                <a:gridCol w="970502"/>
                <a:gridCol w="1117730"/>
                <a:gridCol w="823274"/>
                <a:gridCol w="970502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5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  <a:r>
                        <a:rPr kumimoji="0" lang="ru-RU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328" y="4818405"/>
            <a:ext cx="5040560" cy="104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 descr="D:\Мои документы\рисунки\Новая папка\040209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1224" y="4803517"/>
            <a:ext cx="3293264" cy="179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579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1371600"/>
          </a:xfrm>
        </p:spPr>
        <p:txBody>
          <a:bodyPr>
            <a:noAutofit/>
          </a:bodyPr>
          <a:lstStyle/>
          <a:p>
            <a:pPr marL="0" indent="0" algn="l" eaLnBrk="1" hangingPunct="1">
              <a:buNone/>
            </a:pP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 = - 2х + 3 – линейная функция.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Графиком линейной функции является прямая,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для построения прямой нужно иметь две точки</a:t>
            </a:r>
            <a:br>
              <a:rPr lang="ru-RU" sz="2800" b="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b="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326356"/>
            <a:ext cx="5004048" cy="553164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sz="1600" b="1" dirty="0" smtClean="0"/>
              <a:t>х</a:t>
            </a:r>
            <a:r>
              <a:rPr lang="ru-RU" sz="1600" dirty="0" smtClean="0"/>
              <a:t> </a:t>
            </a:r>
            <a:r>
              <a:rPr lang="ru-RU" sz="1800" dirty="0" smtClean="0"/>
              <a:t>– независимая переменная, поэтому её значения </a:t>
            </a:r>
            <a:r>
              <a:rPr lang="ru-RU" sz="1800" b="1" dirty="0" smtClean="0"/>
              <a:t>выберем сами</a:t>
            </a:r>
            <a:r>
              <a:rPr lang="ru-RU" sz="1800" dirty="0" smtClean="0"/>
              <a:t>;</a:t>
            </a:r>
          </a:p>
          <a:p>
            <a:pPr eaLnBrk="1" hangingPunct="1">
              <a:buFontTx/>
              <a:buNone/>
            </a:pPr>
            <a:r>
              <a:rPr lang="ru-RU" sz="1800" b="1" dirty="0" smtClean="0"/>
              <a:t>У</a:t>
            </a:r>
            <a:r>
              <a:rPr lang="ru-RU" sz="1800" dirty="0" smtClean="0"/>
              <a:t> – зависимая переменная, её значение </a:t>
            </a:r>
            <a:r>
              <a:rPr lang="ru-RU" sz="1800" b="1" dirty="0" smtClean="0"/>
              <a:t>получится</a:t>
            </a:r>
            <a:r>
              <a:rPr lang="ru-RU" sz="1800" dirty="0" smtClean="0"/>
              <a:t> в результате подстановки выбранного значения  </a:t>
            </a:r>
            <a:r>
              <a:rPr lang="ru-RU" sz="1800" b="1" dirty="0" smtClean="0"/>
              <a:t>х </a:t>
            </a:r>
            <a:r>
              <a:rPr lang="ru-RU" sz="1800" dirty="0" smtClean="0"/>
              <a:t> в функцию. </a:t>
            </a:r>
          </a:p>
          <a:p>
            <a:pPr eaLnBrk="1" hangingPunct="1">
              <a:buFontTx/>
              <a:buNone/>
            </a:pPr>
            <a:r>
              <a:rPr lang="ru-RU" sz="1800" b="1" dirty="0" smtClean="0"/>
              <a:t>Результаты запишем в таблицу:</a:t>
            </a:r>
          </a:p>
        </p:txBody>
      </p:sp>
      <p:graphicFrame>
        <p:nvGraphicFramePr>
          <p:cNvPr id="23750" name="Group 19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4041974461"/>
              </p:ext>
            </p:extLst>
          </p:nvPr>
        </p:nvGraphicFramePr>
        <p:xfrm>
          <a:off x="5059878" y="1630360"/>
          <a:ext cx="3962400" cy="4664079"/>
        </p:xfrm>
        <a:graphic>
          <a:graphicData uri="http://schemas.openxmlformats.org/drawingml/2006/table">
            <a:tbl>
              <a:tblPr/>
              <a:tblGrid>
                <a:gridCol w="395288"/>
                <a:gridCol w="396875"/>
                <a:gridCol w="396875"/>
                <a:gridCol w="396875"/>
                <a:gridCol w="395287"/>
                <a:gridCol w="395288"/>
                <a:gridCol w="396875"/>
                <a:gridCol w="396875"/>
                <a:gridCol w="396875"/>
                <a:gridCol w="395287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709" name="Group 157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xmlns="" val="3857675648"/>
              </p:ext>
            </p:extLst>
          </p:nvPr>
        </p:nvGraphicFramePr>
        <p:xfrm>
          <a:off x="777875" y="3284984"/>
          <a:ext cx="1851819" cy="1036320"/>
        </p:xfrm>
        <a:graphic>
          <a:graphicData uri="http://schemas.openxmlformats.org/drawingml/2006/table">
            <a:tbl>
              <a:tblPr/>
              <a:tblGrid>
                <a:gridCol w="617273"/>
                <a:gridCol w="617273"/>
                <a:gridCol w="617273"/>
              </a:tblGrid>
              <a:tr h="45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0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03" name="Text Box 161"/>
          <p:cNvSpPr txBox="1">
            <a:spLocks noChangeArrowheads="1"/>
          </p:cNvSpPr>
          <p:nvPr/>
        </p:nvSpPr>
        <p:spPr bwMode="auto">
          <a:xfrm>
            <a:off x="685800" y="3733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15" name="Text Box 163"/>
          <p:cNvSpPr txBox="1">
            <a:spLocks noChangeArrowheads="1"/>
          </p:cNvSpPr>
          <p:nvPr/>
        </p:nvSpPr>
        <p:spPr bwMode="auto">
          <a:xfrm>
            <a:off x="1524000" y="3124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</a:rPr>
              <a:t>0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716" name="Text Box 164"/>
          <p:cNvSpPr txBox="1">
            <a:spLocks noChangeArrowheads="1"/>
          </p:cNvSpPr>
          <p:nvPr/>
        </p:nvSpPr>
        <p:spPr bwMode="auto">
          <a:xfrm>
            <a:off x="2057400" y="3124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33399"/>
                </a:solidFill>
              </a:rPr>
              <a:t>2</a:t>
            </a:r>
            <a:endParaRPr lang="ru-RU" sz="2800" b="1" dirty="0">
              <a:solidFill>
                <a:srgbClr val="333399"/>
              </a:solidFill>
            </a:endParaRPr>
          </a:p>
        </p:txBody>
      </p:sp>
      <p:sp>
        <p:nvSpPr>
          <p:cNvPr id="23717" name="Text Box 165"/>
          <p:cNvSpPr txBox="1">
            <a:spLocks noChangeArrowheads="1"/>
          </p:cNvSpPr>
          <p:nvPr/>
        </p:nvSpPr>
        <p:spPr bwMode="auto">
          <a:xfrm>
            <a:off x="304800" y="4191000"/>
            <a:ext cx="3440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FF0000"/>
                </a:solidFill>
              </a:rPr>
              <a:t>Если х = 0, </a:t>
            </a:r>
            <a:r>
              <a:rPr lang="ru-RU" dirty="0" smtClean="0">
                <a:solidFill>
                  <a:srgbClr val="FF0000"/>
                </a:solidFill>
              </a:rPr>
              <a:t>то </a:t>
            </a:r>
            <a:r>
              <a:rPr lang="ru-RU" dirty="0">
                <a:solidFill>
                  <a:srgbClr val="FF0000"/>
                </a:solidFill>
              </a:rPr>
              <a:t>у = - 2</a:t>
            </a:r>
            <a:r>
              <a:rPr lang="en-US" b="1" dirty="0">
                <a:solidFill>
                  <a:srgbClr val="FF0000"/>
                </a:solidFill>
              </a:rPr>
              <a:t>·</a:t>
            </a:r>
            <a:r>
              <a:rPr lang="ru-RU" dirty="0">
                <a:solidFill>
                  <a:srgbClr val="FF0000"/>
                </a:solidFill>
              </a:rPr>
              <a:t>0 + 3 =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3</a:t>
            </a:r>
            <a:r>
              <a:rPr lang="ru-RU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718" name="Text Box 166"/>
          <p:cNvSpPr txBox="1">
            <a:spLocks noChangeArrowheads="1"/>
          </p:cNvSpPr>
          <p:nvPr/>
        </p:nvSpPr>
        <p:spPr bwMode="auto">
          <a:xfrm>
            <a:off x="1524000" y="36576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719" name="Text Box 167"/>
          <p:cNvSpPr txBox="1">
            <a:spLocks noChangeArrowheads="1"/>
          </p:cNvSpPr>
          <p:nvPr/>
        </p:nvSpPr>
        <p:spPr bwMode="auto">
          <a:xfrm>
            <a:off x="304800" y="4572000"/>
            <a:ext cx="3965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333399"/>
                </a:solidFill>
              </a:rPr>
              <a:t>Если х=2, то у = -2</a:t>
            </a:r>
            <a:r>
              <a:rPr lang="en-US" b="1">
                <a:solidFill>
                  <a:srgbClr val="333399"/>
                </a:solidFill>
              </a:rPr>
              <a:t>·</a:t>
            </a:r>
            <a:r>
              <a:rPr lang="ru-RU">
                <a:solidFill>
                  <a:srgbClr val="333399"/>
                </a:solidFill>
              </a:rPr>
              <a:t>2+3 = - 4+3= </a:t>
            </a:r>
            <a:r>
              <a:rPr lang="ru-RU" sz="2800" b="1">
                <a:solidFill>
                  <a:srgbClr val="333399"/>
                </a:solidFill>
              </a:rPr>
              <a:t>-1</a:t>
            </a:r>
            <a:r>
              <a:rPr lang="ru-RU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720" name="Text Box 168"/>
          <p:cNvSpPr txBox="1">
            <a:spLocks noChangeArrowheads="1"/>
          </p:cNvSpPr>
          <p:nvPr/>
        </p:nvSpPr>
        <p:spPr bwMode="auto">
          <a:xfrm>
            <a:off x="1981200" y="3657600"/>
            <a:ext cx="600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33399"/>
                </a:solidFill>
              </a:rPr>
              <a:t>- 1</a:t>
            </a:r>
            <a:endParaRPr lang="ru-RU" sz="2800" b="1" dirty="0">
              <a:solidFill>
                <a:srgbClr val="333399"/>
              </a:solidFill>
            </a:endParaRPr>
          </a:p>
        </p:txBody>
      </p:sp>
      <p:sp>
        <p:nvSpPr>
          <p:cNvPr id="23721" name="Text Box 169"/>
          <p:cNvSpPr txBox="1">
            <a:spLocks noChangeArrowheads="1"/>
          </p:cNvSpPr>
          <p:nvPr/>
        </p:nvSpPr>
        <p:spPr bwMode="auto">
          <a:xfrm>
            <a:off x="179512" y="5091112"/>
            <a:ext cx="388843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Точки </a:t>
            </a:r>
            <a:r>
              <a:rPr lang="ru-RU" sz="2800" b="1" dirty="0">
                <a:solidFill>
                  <a:srgbClr val="FF0000"/>
                </a:solidFill>
              </a:rPr>
              <a:t>(0;3)</a:t>
            </a:r>
            <a:r>
              <a:rPr lang="ru-RU" dirty="0">
                <a:solidFill>
                  <a:srgbClr val="000000"/>
                </a:solidFill>
              </a:rPr>
              <a:t> и </a:t>
            </a:r>
            <a:r>
              <a:rPr lang="ru-RU" sz="2800" b="1" dirty="0">
                <a:solidFill>
                  <a:srgbClr val="333399"/>
                </a:solidFill>
              </a:rPr>
              <a:t>(2; -1)</a:t>
            </a:r>
            <a:r>
              <a:rPr lang="ru-RU" dirty="0">
                <a:solidFill>
                  <a:srgbClr val="000000"/>
                </a:solidFill>
              </a:rPr>
              <a:t> отметим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на координатной плоскости и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проведем через них прямую.</a:t>
            </a:r>
          </a:p>
        </p:txBody>
      </p:sp>
      <p:sp>
        <p:nvSpPr>
          <p:cNvPr id="23722" name="Line 170"/>
          <p:cNvSpPr>
            <a:spLocks noChangeShapeType="1"/>
          </p:cNvSpPr>
          <p:nvPr/>
        </p:nvSpPr>
        <p:spPr bwMode="auto">
          <a:xfrm>
            <a:off x="4648200" y="4191000"/>
            <a:ext cx="434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3" name="Text Box 171"/>
          <p:cNvSpPr txBox="1">
            <a:spLocks noChangeArrowheads="1"/>
          </p:cNvSpPr>
          <p:nvPr/>
        </p:nvSpPr>
        <p:spPr bwMode="auto">
          <a:xfrm>
            <a:off x="86868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23724" name="Line 172"/>
          <p:cNvSpPr>
            <a:spLocks noChangeShapeType="1"/>
          </p:cNvSpPr>
          <p:nvPr/>
        </p:nvSpPr>
        <p:spPr bwMode="auto">
          <a:xfrm flipV="1">
            <a:off x="6705600" y="1219200"/>
            <a:ext cx="0" cy="502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26" name="Text Box 174"/>
          <p:cNvSpPr txBox="1">
            <a:spLocks noChangeArrowheads="1"/>
          </p:cNvSpPr>
          <p:nvPr/>
        </p:nvSpPr>
        <p:spPr bwMode="auto">
          <a:xfrm>
            <a:off x="6705600" y="1143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у</a:t>
            </a:r>
          </a:p>
        </p:txBody>
      </p:sp>
      <p:sp>
        <p:nvSpPr>
          <p:cNvPr id="23727" name="Text Box 175"/>
          <p:cNvSpPr txBox="1">
            <a:spLocks noChangeArrowheads="1"/>
          </p:cNvSpPr>
          <p:nvPr/>
        </p:nvSpPr>
        <p:spPr bwMode="auto">
          <a:xfrm>
            <a:off x="64008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728" name="Text Box 176"/>
          <p:cNvSpPr txBox="1">
            <a:spLocks noChangeArrowheads="1"/>
          </p:cNvSpPr>
          <p:nvPr/>
        </p:nvSpPr>
        <p:spPr bwMode="auto">
          <a:xfrm>
            <a:off x="69342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729" name="Text Box 177"/>
          <p:cNvSpPr txBox="1">
            <a:spLocks noChangeArrowheads="1"/>
          </p:cNvSpPr>
          <p:nvPr/>
        </p:nvSpPr>
        <p:spPr bwMode="auto">
          <a:xfrm>
            <a:off x="6705600" y="35052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3730" name="Oval 178"/>
          <p:cNvSpPr>
            <a:spLocks noChangeArrowheads="1"/>
          </p:cNvSpPr>
          <p:nvPr/>
        </p:nvSpPr>
        <p:spPr bwMode="auto">
          <a:xfrm>
            <a:off x="6629400" y="25527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1" name="Oval 179"/>
          <p:cNvSpPr>
            <a:spLocks noChangeArrowheads="1"/>
          </p:cNvSpPr>
          <p:nvPr/>
        </p:nvSpPr>
        <p:spPr bwMode="auto">
          <a:xfrm>
            <a:off x="7416800" y="4635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23735" name="Line 183"/>
          <p:cNvSpPr>
            <a:spLocks noChangeShapeType="1"/>
          </p:cNvSpPr>
          <p:nvPr/>
        </p:nvSpPr>
        <p:spPr bwMode="auto">
          <a:xfrm>
            <a:off x="6413500" y="1828800"/>
            <a:ext cx="1600200" cy="42672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36" name="Text Box 184"/>
          <p:cNvSpPr txBox="1">
            <a:spLocks noChangeArrowheads="1"/>
          </p:cNvSpPr>
          <p:nvPr/>
        </p:nvSpPr>
        <p:spPr bwMode="auto">
          <a:xfrm>
            <a:off x="5334000" y="2133600"/>
            <a:ext cx="1177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У= - 2х+3</a:t>
            </a:r>
          </a:p>
        </p:txBody>
      </p:sp>
      <p:sp>
        <p:nvSpPr>
          <p:cNvPr id="23737" name="Text Box 185"/>
          <p:cNvSpPr txBox="1">
            <a:spLocks noChangeArrowheads="1"/>
          </p:cNvSpPr>
          <p:nvPr/>
        </p:nvSpPr>
        <p:spPr bwMode="auto">
          <a:xfrm>
            <a:off x="6781800" y="24384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3738" name="Text Box 186"/>
          <p:cNvSpPr txBox="1">
            <a:spLocks noChangeArrowheads="1"/>
          </p:cNvSpPr>
          <p:nvPr/>
        </p:nvSpPr>
        <p:spPr bwMode="auto">
          <a:xfrm>
            <a:off x="73152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3739" name="Text Box 187"/>
          <p:cNvSpPr txBox="1">
            <a:spLocks noChangeArrowheads="1"/>
          </p:cNvSpPr>
          <p:nvPr/>
        </p:nvSpPr>
        <p:spPr bwMode="auto">
          <a:xfrm>
            <a:off x="6705600" y="4572000"/>
            <a:ext cx="45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</a:rPr>
              <a:t>- 1</a:t>
            </a:r>
          </a:p>
        </p:txBody>
      </p:sp>
      <p:sp>
        <p:nvSpPr>
          <p:cNvPr id="23744" name="Text Box 192"/>
          <p:cNvSpPr txBox="1">
            <a:spLocks noChangeArrowheads="1"/>
          </p:cNvSpPr>
          <p:nvPr/>
        </p:nvSpPr>
        <p:spPr bwMode="auto">
          <a:xfrm>
            <a:off x="3151188" y="3286124"/>
            <a:ext cx="192087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rgbClr val="009900"/>
                </a:solidFill>
              </a:rPr>
              <a:t>выбираем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9900"/>
                </a:solidFill>
              </a:rPr>
              <a:t>сами(любые </a:t>
            </a:r>
            <a:r>
              <a:rPr lang="ru-RU" sz="1400" b="1" dirty="0" err="1" smtClean="0">
                <a:solidFill>
                  <a:srgbClr val="009900"/>
                </a:solidFill>
              </a:rPr>
              <a:t>числа,но</a:t>
            </a:r>
            <a:r>
              <a:rPr lang="ru-RU" sz="1400" b="1" dirty="0" smtClean="0">
                <a:solidFill>
                  <a:srgbClr val="009900"/>
                </a:solidFill>
              </a:rPr>
              <a:t> чтоб легко было считать)</a:t>
            </a:r>
            <a:endParaRPr lang="ru-RU" sz="1400" b="1" dirty="0">
              <a:solidFill>
                <a:srgbClr val="009900"/>
              </a:solidFill>
            </a:endParaRPr>
          </a:p>
        </p:txBody>
      </p:sp>
      <p:sp>
        <p:nvSpPr>
          <p:cNvPr id="23746" name="Line 194"/>
          <p:cNvSpPr>
            <a:spLocks noChangeShapeType="1"/>
          </p:cNvSpPr>
          <p:nvPr/>
        </p:nvSpPr>
        <p:spPr bwMode="auto">
          <a:xfrm flipH="1" flipV="1">
            <a:off x="1828800" y="3505200"/>
            <a:ext cx="1600200" cy="3810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3747" name="Line 195"/>
          <p:cNvSpPr>
            <a:spLocks noChangeShapeType="1"/>
          </p:cNvSpPr>
          <p:nvPr/>
        </p:nvSpPr>
        <p:spPr bwMode="auto">
          <a:xfrm flipH="1" flipV="1">
            <a:off x="2362200" y="3352800"/>
            <a:ext cx="1066800" cy="5334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14312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500"/>
                                        <p:tgtEl>
                                          <p:spTgt spid="237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3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500"/>
                                        <p:tgtEl>
                                          <p:spTgt spid="23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3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2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3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000"/>
                                        <p:tgtEl>
                                          <p:spTgt spid="2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3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2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1000"/>
                                        <p:tgtEl>
                                          <p:spTgt spid="2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2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6" dur="5000"/>
                                        <p:tgtEl>
                                          <p:spTgt spid="2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2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15" grpId="0"/>
      <p:bldP spid="23717" grpId="0"/>
      <p:bldP spid="23718" grpId="0"/>
      <p:bldP spid="23719" grpId="0"/>
      <p:bldP spid="23720" grpId="0"/>
      <p:bldP spid="23721" grpId="0"/>
      <p:bldP spid="23722" grpId="0" animBg="1"/>
      <p:bldP spid="23723" grpId="0"/>
      <p:bldP spid="23724" grpId="0" animBg="1"/>
      <p:bldP spid="23726" grpId="0"/>
      <p:bldP spid="23730" grpId="0" animBg="1"/>
      <p:bldP spid="23731" grpId="0" animBg="1"/>
      <p:bldP spid="23735" grpId="0" animBg="1"/>
      <p:bldP spid="23736" grpId="0"/>
      <p:bldP spid="23737" grpId="0"/>
      <p:bldP spid="23738" grpId="0"/>
      <p:bldP spid="23739" grpId="0"/>
      <p:bldP spid="23744" grpId="0"/>
      <p:bldP spid="23746" grpId="0" animBg="1"/>
      <p:bldP spid="237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3"/>
          <p:cNvSpPr>
            <a:spLocks noChangeShapeType="1"/>
          </p:cNvSpPr>
          <p:nvPr/>
        </p:nvSpPr>
        <p:spPr bwMode="auto">
          <a:xfrm>
            <a:off x="2286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>
            <a:off x="8915400" y="152400"/>
            <a:ext cx="0" cy="6400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 rot="5400000">
            <a:off x="4572000" y="22098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 rot="5400000">
            <a:off x="4572000" y="-4191000"/>
            <a:ext cx="0" cy="868680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167640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8080"/>
              </a:solidFill>
              <a:latin typeface="Arial"/>
              <a:cs typeface="Arial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82628" y="332657"/>
            <a:ext cx="79301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800" dirty="0">
                <a:solidFill>
                  <a:srgbClr val="000000"/>
                </a:solidFill>
              </a:rPr>
              <a:t>Построить график линейной функции </a:t>
            </a:r>
            <a:r>
              <a:rPr lang="ru-RU" sz="2800" i="1" dirty="0">
                <a:solidFill>
                  <a:srgbClr val="000000"/>
                </a:solidFill>
              </a:rPr>
              <a:t>у</a:t>
            </a:r>
            <a:r>
              <a:rPr lang="ru-RU" sz="2800" dirty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</a:rPr>
              <a:t>-</a:t>
            </a:r>
            <a:r>
              <a:rPr lang="ru-RU" sz="2800" dirty="0" smtClean="0">
                <a:solidFill>
                  <a:srgbClr val="000000"/>
                </a:solidFill>
              </a:rPr>
              <a:t>2</a:t>
            </a:r>
            <a:r>
              <a:rPr lang="ru-RU" sz="2800" i="1" dirty="0" smtClean="0">
                <a:solidFill>
                  <a:srgbClr val="000000"/>
                </a:solidFill>
              </a:rPr>
              <a:t>х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ru-RU" sz="2800" dirty="0">
                <a:solidFill>
                  <a:srgbClr val="000000"/>
                </a:solidFill>
              </a:rPr>
              <a:t>+3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981200" y="1143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Составим таблицу:</a:t>
            </a:r>
          </a:p>
        </p:txBody>
      </p:sp>
      <p:grpSp>
        <p:nvGrpSpPr>
          <p:cNvPr id="6155" name="Group 11"/>
          <p:cNvGrpSpPr>
            <a:grpSpLocks/>
          </p:cNvGrpSpPr>
          <p:nvPr/>
        </p:nvGrpSpPr>
        <p:grpSpPr bwMode="auto">
          <a:xfrm>
            <a:off x="1752600" y="1905000"/>
            <a:ext cx="2514600" cy="1143000"/>
            <a:chOff x="1152" y="2736"/>
            <a:chExt cx="1200" cy="528"/>
          </a:xfrm>
        </p:grpSpPr>
        <p:sp>
          <p:nvSpPr>
            <p:cNvPr id="2" name="Line 12"/>
            <p:cNvSpPr>
              <a:spLocks noChangeShapeType="1"/>
            </p:cNvSpPr>
            <p:nvPr/>
          </p:nvSpPr>
          <p:spPr bwMode="auto">
            <a:xfrm>
              <a:off x="1152" y="3024"/>
              <a:ext cx="1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3" name="Line 13"/>
            <p:cNvSpPr>
              <a:spLocks noChangeShapeType="1"/>
            </p:cNvSpPr>
            <p:nvPr/>
          </p:nvSpPr>
          <p:spPr bwMode="auto">
            <a:xfrm>
              <a:off x="1488" y="273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4" name="Line 14"/>
            <p:cNvSpPr>
              <a:spLocks noChangeShapeType="1"/>
            </p:cNvSpPr>
            <p:nvPr/>
          </p:nvSpPr>
          <p:spPr bwMode="auto">
            <a:xfrm>
              <a:off x="1920" y="273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</p:grp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905000" y="2057400"/>
            <a:ext cx="609600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3333CC"/>
                </a:solidFill>
              </a:rPr>
              <a:t>х</a:t>
            </a:r>
          </a:p>
          <a:p>
            <a:pPr eaLnBrk="1" fontAlgn="base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3333CC"/>
                </a:solidFill>
              </a:rPr>
              <a:t>у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667000" y="1981200"/>
            <a:ext cx="3810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>
                <a:solidFill>
                  <a:srgbClr val="2BAB2B"/>
                </a:solidFill>
              </a:rPr>
              <a:t>03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3505200" y="2057400"/>
            <a:ext cx="5334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i="1" dirty="0">
                <a:solidFill>
                  <a:srgbClr val="2BAB2B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i="1" dirty="0" smtClean="0">
                <a:solidFill>
                  <a:srgbClr val="2BAB2B"/>
                </a:solidFill>
              </a:rPr>
              <a:t>1</a:t>
            </a:r>
            <a:endParaRPr lang="ru-RU" i="1" dirty="0">
              <a:solidFill>
                <a:srgbClr val="2BAB2B"/>
              </a:solidFill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33400" y="3733800"/>
            <a:ext cx="41148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lnSpc>
                <a:spcPct val="140000"/>
              </a:lnSpc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</a:rPr>
              <a:t>Построим на координатной плоскости точки (</a:t>
            </a:r>
            <a:r>
              <a:rPr lang="ru-RU" dirty="0">
                <a:solidFill>
                  <a:srgbClr val="2BAB2B"/>
                </a:solidFill>
              </a:rPr>
              <a:t>0</a:t>
            </a:r>
            <a:r>
              <a:rPr lang="ru-RU" dirty="0">
                <a:solidFill>
                  <a:srgbClr val="000000"/>
                </a:solidFill>
              </a:rPr>
              <a:t>;</a:t>
            </a:r>
            <a:r>
              <a:rPr lang="ru-RU" dirty="0">
                <a:solidFill>
                  <a:srgbClr val="2BAB2B"/>
                </a:solidFill>
              </a:rPr>
              <a:t>3</a:t>
            </a:r>
            <a:r>
              <a:rPr lang="ru-RU" dirty="0">
                <a:solidFill>
                  <a:srgbClr val="000000"/>
                </a:solidFill>
              </a:rPr>
              <a:t>) и (</a:t>
            </a:r>
            <a:r>
              <a:rPr lang="ru-RU" dirty="0">
                <a:solidFill>
                  <a:srgbClr val="2BAB2B"/>
                </a:solidFill>
              </a:rPr>
              <a:t>1</a:t>
            </a:r>
            <a:r>
              <a:rPr lang="ru-RU" dirty="0">
                <a:solidFill>
                  <a:srgbClr val="000000"/>
                </a:solidFill>
              </a:rPr>
              <a:t>;</a:t>
            </a:r>
            <a:r>
              <a:rPr lang="ru-RU" dirty="0">
                <a:solidFill>
                  <a:srgbClr val="2BAB2B"/>
                </a:solidFill>
              </a:rPr>
              <a:t>5</a:t>
            </a:r>
            <a:r>
              <a:rPr lang="ru-RU" dirty="0">
                <a:solidFill>
                  <a:srgbClr val="000000"/>
                </a:solidFill>
              </a:rPr>
              <a:t>) 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57200" y="5257800"/>
            <a:ext cx="408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000000"/>
                </a:solidFill>
              </a:rPr>
              <a:t>и проведем через них прямую</a:t>
            </a:r>
          </a:p>
        </p:txBody>
      </p:sp>
      <p:grpSp>
        <p:nvGrpSpPr>
          <p:cNvPr id="6201" name="Group 57"/>
          <p:cNvGrpSpPr>
            <a:grpSpLocks/>
          </p:cNvGrpSpPr>
          <p:nvPr/>
        </p:nvGrpSpPr>
        <p:grpSpPr bwMode="auto">
          <a:xfrm>
            <a:off x="4955225" y="1807349"/>
            <a:ext cx="3657600" cy="4191000"/>
            <a:chOff x="3120" y="1152"/>
            <a:chExt cx="2304" cy="2640"/>
          </a:xfrm>
        </p:grpSpPr>
        <p:sp>
          <p:nvSpPr>
            <p:cNvPr id="6169" name="Rectangle 22"/>
            <p:cNvSpPr>
              <a:spLocks noChangeArrowheads="1"/>
            </p:cNvSpPr>
            <p:nvPr/>
          </p:nvSpPr>
          <p:spPr bwMode="auto">
            <a:xfrm>
              <a:off x="3120" y="1152"/>
              <a:ext cx="2304" cy="26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0" name="Line 23"/>
            <p:cNvSpPr>
              <a:spLocks noChangeShapeType="1"/>
            </p:cNvSpPr>
            <p:nvPr/>
          </p:nvSpPr>
          <p:spPr bwMode="auto">
            <a:xfrm>
              <a:off x="3120" y="186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1" name="Line 24"/>
            <p:cNvSpPr>
              <a:spLocks noChangeShapeType="1"/>
            </p:cNvSpPr>
            <p:nvPr/>
          </p:nvSpPr>
          <p:spPr bwMode="auto">
            <a:xfrm>
              <a:off x="3120" y="2080"/>
              <a:ext cx="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2" name="Line 25"/>
            <p:cNvSpPr>
              <a:spLocks noChangeShapeType="1"/>
            </p:cNvSpPr>
            <p:nvPr/>
          </p:nvSpPr>
          <p:spPr bwMode="auto">
            <a:xfrm>
              <a:off x="3120" y="229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3" name="Line 26"/>
            <p:cNvSpPr>
              <a:spLocks noChangeShapeType="1"/>
            </p:cNvSpPr>
            <p:nvPr/>
          </p:nvSpPr>
          <p:spPr bwMode="auto">
            <a:xfrm>
              <a:off x="3120" y="250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4" name="Line 27"/>
            <p:cNvSpPr>
              <a:spLocks noChangeShapeType="1"/>
            </p:cNvSpPr>
            <p:nvPr/>
          </p:nvSpPr>
          <p:spPr bwMode="auto">
            <a:xfrm>
              <a:off x="3120" y="29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5" name="Line 28"/>
            <p:cNvSpPr>
              <a:spLocks noChangeShapeType="1"/>
            </p:cNvSpPr>
            <p:nvPr/>
          </p:nvSpPr>
          <p:spPr bwMode="auto">
            <a:xfrm>
              <a:off x="3120" y="272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6" name="Line 29"/>
            <p:cNvSpPr>
              <a:spLocks noChangeShapeType="1"/>
            </p:cNvSpPr>
            <p:nvPr/>
          </p:nvSpPr>
          <p:spPr bwMode="auto">
            <a:xfrm>
              <a:off x="3120" y="336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7" name="Line 30"/>
            <p:cNvSpPr>
              <a:spLocks noChangeShapeType="1"/>
            </p:cNvSpPr>
            <p:nvPr/>
          </p:nvSpPr>
          <p:spPr bwMode="auto">
            <a:xfrm>
              <a:off x="3120" y="357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8" name="Line 31"/>
            <p:cNvSpPr>
              <a:spLocks noChangeShapeType="1"/>
            </p:cNvSpPr>
            <p:nvPr/>
          </p:nvSpPr>
          <p:spPr bwMode="auto">
            <a:xfrm>
              <a:off x="3120" y="1651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79" name="Line 32"/>
            <p:cNvSpPr>
              <a:spLocks noChangeShapeType="1"/>
            </p:cNvSpPr>
            <p:nvPr/>
          </p:nvSpPr>
          <p:spPr bwMode="auto">
            <a:xfrm>
              <a:off x="3120" y="1437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0" name="Line 33"/>
            <p:cNvSpPr>
              <a:spLocks noChangeShapeType="1"/>
            </p:cNvSpPr>
            <p:nvPr/>
          </p:nvSpPr>
          <p:spPr bwMode="auto">
            <a:xfrm>
              <a:off x="3992" y="1223"/>
              <a:ext cx="0" cy="256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1" name="Line 34"/>
            <p:cNvSpPr>
              <a:spLocks noChangeShapeType="1"/>
            </p:cNvSpPr>
            <p:nvPr/>
          </p:nvSpPr>
          <p:spPr bwMode="auto">
            <a:xfrm rot="5400000">
              <a:off x="4272" y="1998"/>
              <a:ext cx="0" cy="23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2" name="Line 35"/>
            <p:cNvSpPr>
              <a:spLocks noChangeShapeType="1"/>
            </p:cNvSpPr>
            <p:nvPr/>
          </p:nvSpPr>
          <p:spPr bwMode="auto">
            <a:xfrm flipV="1">
              <a:off x="4179" y="1152"/>
              <a:ext cx="0" cy="9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3" name="Line 36"/>
            <p:cNvSpPr>
              <a:spLocks noChangeShapeType="1"/>
            </p:cNvSpPr>
            <p:nvPr/>
          </p:nvSpPr>
          <p:spPr bwMode="auto">
            <a:xfrm flipV="1">
              <a:off x="436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4" name="Line 37"/>
            <p:cNvSpPr>
              <a:spLocks noChangeShapeType="1"/>
            </p:cNvSpPr>
            <p:nvPr/>
          </p:nvSpPr>
          <p:spPr bwMode="auto">
            <a:xfrm flipV="1">
              <a:off x="4552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5" name="Line 38"/>
            <p:cNvSpPr>
              <a:spLocks noChangeShapeType="1"/>
            </p:cNvSpPr>
            <p:nvPr/>
          </p:nvSpPr>
          <p:spPr bwMode="auto">
            <a:xfrm flipV="1">
              <a:off x="4739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6" name="Line 39"/>
            <p:cNvSpPr>
              <a:spLocks noChangeShapeType="1"/>
            </p:cNvSpPr>
            <p:nvPr/>
          </p:nvSpPr>
          <p:spPr bwMode="auto">
            <a:xfrm flipV="1">
              <a:off x="4926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7" name="Line 40"/>
            <p:cNvSpPr>
              <a:spLocks noChangeShapeType="1"/>
            </p:cNvSpPr>
            <p:nvPr/>
          </p:nvSpPr>
          <p:spPr bwMode="auto">
            <a:xfrm flipV="1">
              <a:off x="5113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8" name="Line 41"/>
            <p:cNvSpPr>
              <a:spLocks noChangeShapeType="1"/>
            </p:cNvSpPr>
            <p:nvPr/>
          </p:nvSpPr>
          <p:spPr bwMode="auto">
            <a:xfrm flipV="1">
              <a:off x="5299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89" name="Line 42"/>
            <p:cNvSpPr>
              <a:spLocks noChangeShapeType="1"/>
            </p:cNvSpPr>
            <p:nvPr/>
          </p:nvSpPr>
          <p:spPr bwMode="auto">
            <a:xfrm flipV="1">
              <a:off x="380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0" name="Line 43"/>
            <p:cNvSpPr>
              <a:spLocks noChangeShapeType="1"/>
            </p:cNvSpPr>
            <p:nvPr/>
          </p:nvSpPr>
          <p:spPr bwMode="auto">
            <a:xfrm flipV="1">
              <a:off x="3618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1" name="Line 44"/>
            <p:cNvSpPr>
              <a:spLocks noChangeShapeType="1"/>
            </p:cNvSpPr>
            <p:nvPr/>
          </p:nvSpPr>
          <p:spPr bwMode="auto">
            <a:xfrm flipV="1">
              <a:off x="3431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2" name="Line 45"/>
            <p:cNvSpPr>
              <a:spLocks noChangeShapeType="1"/>
            </p:cNvSpPr>
            <p:nvPr/>
          </p:nvSpPr>
          <p:spPr bwMode="auto">
            <a:xfrm flipV="1">
              <a:off x="3245" y="115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3" name="Text Box 46"/>
            <p:cNvSpPr txBox="1">
              <a:spLocks noChangeArrowheads="1"/>
            </p:cNvSpPr>
            <p:nvPr/>
          </p:nvSpPr>
          <p:spPr bwMode="auto">
            <a:xfrm>
              <a:off x="5113" y="3150"/>
              <a:ext cx="2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b="1" i="1">
                  <a:solidFill>
                    <a:srgbClr val="3333CC"/>
                  </a:solidFill>
                </a:rPr>
                <a:t>х</a:t>
              </a:r>
            </a:p>
          </p:txBody>
        </p:sp>
        <p:sp>
          <p:nvSpPr>
            <p:cNvPr id="6194" name="Text Box 47"/>
            <p:cNvSpPr txBox="1">
              <a:spLocks noChangeArrowheads="1"/>
            </p:cNvSpPr>
            <p:nvPr/>
          </p:nvSpPr>
          <p:spPr bwMode="auto">
            <a:xfrm>
              <a:off x="4128" y="3120"/>
              <a:ext cx="3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1800">
                  <a:solidFill>
                    <a:srgbClr val="2BAB2B"/>
                  </a:solidFill>
                </a:rPr>
                <a:t>1</a:t>
              </a:r>
            </a:p>
          </p:txBody>
        </p:sp>
        <p:sp>
          <p:nvSpPr>
            <p:cNvPr id="6195" name="Text Box 48"/>
            <p:cNvSpPr txBox="1">
              <a:spLocks noChangeArrowheads="1"/>
            </p:cNvSpPr>
            <p:nvPr/>
          </p:nvSpPr>
          <p:spPr bwMode="auto">
            <a:xfrm>
              <a:off x="3792" y="3120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1800">
                  <a:solidFill>
                    <a:srgbClr val="2BAB2B"/>
                  </a:solidFill>
                </a:rPr>
                <a:t>0</a:t>
              </a:r>
            </a:p>
          </p:txBody>
        </p:sp>
        <p:sp>
          <p:nvSpPr>
            <p:cNvPr id="6196" name="Text Box 49"/>
            <p:cNvSpPr txBox="1">
              <a:spLocks noChangeArrowheads="1"/>
            </p:cNvSpPr>
            <p:nvPr/>
          </p:nvSpPr>
          <p:spPr bwMode="auto">
            <a:xfrm>
              <a:off x="3758" y="2808"/>
              <a:ext cx="18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sz="1800" dirty="0" smtClean="0">
                  <a:solidFill>
                    <a:srgbClr val="2BAB2B"/>
                  </a:solidFill>
                </a:rPr>
                <a:t>1</a:t>
              </a:r>
              <a:endParaRPr lang="ru-RU" sz="1800" dirty="0">
                <a:solidFill>
                  <a:srgbClr val="2BAB2B"/>
                </a:solidFill>
              </a:endParaRPr>
            </a:p>
          </p:txBody>
        </p:sp>
        <p:sp>
          <p:nvSpPr>
            <p:cNvPr id="6197" name="Line 50"/>
            <p:cNvSpPr>
              <a:spLocks noChangeShapeType="1"/>
            </p:cNvSpPr>
            <p:nvPr/>
          </p:nvSpPr>
          <p:spPr bwMode="auto">
            <a:xfrm>
              <a:off x="4179" y="2080"/>
              <a:ext cx="12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8" name="Line 51"/>
            <p:cNvSpPr>
              <a:spLocks noChangeShapeType="1"/>
            </p:cNvSpPr>
            <p:nvPr/>
          </p:nvSpPr>
          <p:spPr bwMode="auto">
            <a:xfrm flipV="1">
              <a:off x="4179" y="3150"/>
              <a:ext cx="0" cy="6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199" name="Text Box 52"/>
            <p:cNvSpPr txBox="1">
              <a:spLocks noChangeArrowheads="1"/>
            </p:cNvSpPr>
            <p:nvPr/>
          </p:nvSpPr>
          <p:spPr bwMode="auto">
            <a:xfrm>
              <a:off x="3743" y="2294"/>
              <a:ext cx="37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sz="2000">
                  <a:solidFill>
                    <a:srgbClr val="2BAB2B"/>
                  </a:solidFill>
                </a:rPr>
                <a:t>3</a:t>
              </a:r>
            </a:p>
          </p:txBody>
        </p:sp>
        <p:sp>
          <p:nvSpPr>
            <p:cNvPr id="6200" name="Line 53"/>
            <p:cNvSpPr>
              <a:spLocks noChangeShapeType="1"/>
            </p:cNvSpPr>
            <p:nvPr/>
          </p:nvSpPr>
          <p:spPr bwMode="auto">
            <a:xfrm>
              <a:off x="4179" y="2080"/>
              <a:ext cx="0" cy="10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5" name="Line 54"/>
            <p:cNvSpPr>
              <a:spLocks noChangeShapeType="1"/>
            </p:cNvSpPr>
            <p:nvPr/>
          </p:nvSpPr>
          <p:spPr bwMode="auto">
            <a:xfrm>
              <a:off x="3992" y="2080"/>
              <a:ext cx="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2400">
                <a:solidFill>
                  <a:srgbClr val="000000"/>
                </a:solidFill>
              </a:endParaRPr>
            </a:p>
          </p:txBody>
        </p:sp>
        <p:sp>
          <p:nvSpPr>
            <p:cNvPr id="6" name="Text Box 56"/>
            <p:cNvSpPr txBox="1">
              <a:spLocks noChangeArrowheads="1"/>
            </p:cNvSpPr>
            <p:nvPr/>
          </p:nvSpPr>
          <p:spPr bwMode="auto">
            <a:xfrm>
              <a:off x="3696" y="12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ru-RU" b="1" i="1">
                  <a:solidFill>
                    <a:srgbClr val="3333CC"/>
                  </a:solidFill>
                </a:rPr>
                <a:t>у</a:t>
              </a:r>
            </a:p>
          </p:txBody>
        </p:sp>
      </p:grpSp>
      <p:sp>
        <p:nvSpPr>
          <p:cNvPr id="6205" name="Oval 61"/>
          <p:cNvSpPr>
            <a:spLocks noChangeArrowheads="1"/>
          </p:cNvSpPr>
          <p:nvPr/>
        </p:nvSpPr>
        <p:spPr bwMode="auto">
          <a:xfrm flipV="1">
            <a:off x="6318888" y="3938178"/>
            <a:ext cx="84534" cy="11271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206" name="Line 62"/>
          <p:cNvSpPr>
            <a:spLocks noChangeShapeType="1"/>
          </p:cNvSpPr>
          <p:nvPr/>
        </p:nvSpPr>
        <p:spPr bwMode="auto">
          <a:xfrm rot="21434458" flipH="1" flipV="1">
            <a:off x="6067613" y="3288827"/>
            <a:ext cx="818460" cy="1913891"/>
          </a:xfrm>
          <a:prstGeom prst="line">
            <a:avLst/>
          </a:prstGeom>
          <a:noFill/>
          <a:ln w="38100">
            <a:solidFill>
              <a:srgbClr val="FF272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6207" name="WordArt 63"/>
          <p:cNvSpPr>
            <a:spLocks noChangeArrowheads="1" noChangeShapeType="1" noTextEdit="1"/>
          </p:cNvSpPr>
          <p:nvPr/>
        </p:nvSpPr>
        <p:spPr bwMode="auto">
          <a:xfrm rot="-3756322" flipH="1">
            <a:off x="6645843" y="2227397"/>
            <a:ext cx="1479914" cy="15217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1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95" name="Oval 61"/>
          <p:cNvSpPr>
            <a:spLocks noChangeArrowheads="1"/>
          </p:cNvSpPr>
          <p:nvPr/>
        </p:nvSpPr>
        <p:spPr bwMode="auto">
          <a:xfrm flipV="1">
            <a:off x="6604203" y="4654514"/>
            <a:ext cx="67349" cy="6280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698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94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4900"/>
                            </p:stCondLst>
                            <p:childTnLst>
                              <p:par>
                                <p:cTn id="55" presetID="24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 autoUpdateAnimBg="0"/>
      <p:bldP spid="6154" grpId="0" autoUpdateAnimBg="0"/>
      <p:bldP spid="6159" grpId="0" autoUpdateAnimBg="0"/>
      <p:bldP spid="6161" grpId="0" autoUpdateAnimBg="0"/>
      <p:bldP spid="6162" grpId="0" autoUpdateAnimBg="0"/>
      <p:bldP spid="6163" grpId="0" autoUpdateAnimBg="0"/>
      <p:bldP spid="6164" grpId="0" autoUpdateAnimBg="0"/>
      <p:bldP spid="6205" grpId="0" animBg="1"/>
      <p:bldP spid="6206" grpId="0" animBg="1"/>
      <p:bldP spid="6207" grpId="0" animBg="1"/>
      <p:bldP spid="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539552" y="332656"/>
            <a:ext cx="8280920" cy="432048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Georgia"/>
              </a:rPr>
              <a:t>Желаю  успехов!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5472" y="4190806"/>
            <a:ext cx="3240360" cy="2194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51734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224</TotalTime>
  <Words>368</Words>
  <Application>Microsoft Office PowerPoint</Application>
  <PresentationFormat>Экран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             у = - 2х + 3 – линейная функция.      Графиком линейной функции является прямая,     для построения прямой нужно иметь две точки </vt:lpstr>
      <vt:lpstr>Слайд 7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Пользователь</cp:lastModifiedBy>
  <cp:revision>26</cp:revision>
  <dcterms:created xsi:type="dcterms:W3CDTF">2012-03-31T13:25:51Z</dcterms:created>
  <dcterms:modified xsi:type="dcterms:W3CDTF">2020-04-07T18:20:33Z</dcterms:modified>
</cp:coreProperties>
</file>