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64" r:id="rId3"/>
    <p:sldId id="268" r:id="rId4"/>
    <p:sldId id="266" r:id="rId5"/>
    <p:sldId id="295" r:id="rId6"/>
    <p:sldId id="260" r:id="rId7"/>
    <p:sldId id="279" r:id="rId8"/>
    <p:sldId id="292" r:id="rId9"/>
    <p:sldId id="265" r:id="rId10"/>
    <p:sldId id="294" r:id="rId11"/>
    <p:sldId id="270" r:id="rId12"/>
    <p:sldId id="296" r:id="rId13"/>
    <p:sldId id="288" r:id="rId14"/>
    <p:sldId id="291" r:id="rId15"/>
    <p:sldId id="290" r:id="rId16"/>
    <p:sldId id="287" r:id="rId17"/>
    <p:sldId id="286" r:id="rId18"/>
    <p:sldId id="285" r:id="rId19"/>
    <p:sldId id="282" r:id="rId20"/>
    <p:sldId id="281" r:id="rId21"/>
    <p:sldId id="280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B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211" autoAdjust="0"/>
  </p:normalViewPr>
  <p:slideViewPr>
    <p:cSldViewPr snapToGrid="0">
      <p:cViewPr>
        <p:scale>
          <a:sx n="59" d="100"/>
          <a:sy n="59" d="100"/>
        </p:scale>
        <p:origin x="-114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69C34-8396-44F2-A10F-CA3221CB34E5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82F2-C8A0-4046-B2A6-E32975E6E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9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Достоинства выбранного местоположения открытия кафе: расположение в центре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Фокинского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г. Брянск в центре городского парка «Железнодорожников»; незначительная конкуренция; непосредственная близость к деловым, культурным и социально значимым объектам (ДК «Железнодорожников», поблизости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 техникума Железнодорожный и техникум Торговли и питания, а это студенты, как раз наши клиенты, на которых ориентирован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же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неподолеку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располагается Дом спорта и призывной пункт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развитая инфраструктура;  большой поток клиентов; близость к остановке общественного транспорта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7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Клининг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это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у</a:t>
            </a:r>
            <a:r>
              <a:rPr lang="ru-RU" dirty="0" err="1" smtClean="0"/>
              <a:t>бо́рка</a:t>
            </a:r>
            <a:r>
              <a:rPr lang="ru-RU" dirty="0" smtClean="0"/>
              <a:t> (также </a:t>
            </a:r>
            <a:r>
              <a:rPr lang="ru-RU" dirty="0" err="1" smtClean="0"/>
              <a:t>чи́стка</a:t>
            </a:r>
            <a:r>
              <a:rPr lang="ru-RU" dirty="0" smtClean="0"/>
              <a:t>) — </a:t>
            </a:r>
            <a:r>
              <a:rPr lang="ru-RU" b="1" dirty="0" smtClean="0"/>
              <a:t>это</a:t>
            </a:r>
            <a:r>
              <a:rPr lang="ru-RU" dirty="0" smtClean="0"/>
              <a:t> комплекс действий, необходимый для обеспечения чистоты в промышленных, коммерческих и бытовых помещениях. Помимо технического обслуживания и аспектов гигиены, она также включает в себя контроль безопасности и порядка.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0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 работы обслуживающего персонала (повара, официанты) составлен администрацией кафе таким образом, что постоянно в производственном процессе присутствует 2 повара, 2 официанта, администратор и бармен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1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R_keeper</a:t>
            </a:r>
            <a:r>
              <a:rPr lang="ru-RU" dirty="0" smtClean="0"/>
              <a:t> - программное обеспечение и программно-аппаратные комплексы, предназначенные преимущественно для комплексной автоматизации ресторанов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Batang" pitchFamily="18" charset="-127"/>
                <a:ea typeface="Batang" pitchFamily="18" charset="-127"/>
              </a:rPr>
              <a:t>1C – </a:t>
            </a:r>
            <a:r>
              <a:rPr lang="ru-RU" b="0" dirty="0" smtClean="0">
                <a:latin typeface="Batang" pitchFamily="18" charset="-127"/>
                <a:ea typeface="Batang" pitchFamily="18" charset="-127"/>
              </a:rPr>
              <a:t>УПРАВЛЕНИЕ ТОРГОВЛЕЙ</a:t>
            </a:r>
            <a:r>
              <a:rPr lang="ru-RU" b="0" baseline="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программа, предназначенная для ведения учета на предприятиях оптовой и дистрибьюторской </a:t>
            </a:r>
            <a:r>
              <a:rPr lang="ru-RU" b="0" dirty="0" smtClean="0"/>
              <a:t>торговли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Электронное </a:t>
            </a:r>
            <a:r>
              <a:rPr lang="ru-RU" b="0" dirty="0" smtClean="0"/>
              <a:t>меню</a:t>
            </a:r>
            <a:r>
              <a:rPr lang="ru-RU" dirty="0" smtClean="0"/>
              <a:t> </a:t>
            </a:r>
            <a:r>
              <a:rPr lang="ru-RU" b="1" dirty="0" err="1" smtClean="0"/>
              <a:t>eMenu</a:t>
            </a:r>
            <a:r>
              <a:rPr lang="ru-RU" dirty="0" smtClean="0"/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современная интерактивная электронная система, которая позволяет гостям быстро и легко изучить </a:t>
            </a:r>
            <a:r>
              <a:rPr lang="ru-RU" b="0" dirty="0" smtClean="0"/>
              <a:t>меню </a:t>
            </a:r>
            <a:r>
              <a:rPr lang="ru-RU" dirty="0" smtClean="0"/>
              <a:t>заведения и сделать заказ без участия официанта.</a:t>
            </a:r>
            <a:endParaRPr lang="ru-RU" b="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DA74-5D7E-4101-B9DB-A492E9FAD1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СКАЗАТЬ: Экономический и социально-психологический методы являются одновременно способами мотивации для сотрудников кафе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R_keeper</a:t>
            </a:r>
            <a:r>
              <a:rPr lang="ru-RU" dirty="0" smtClean="0"/>
              <a:t> - программное обеспечение и программно-аппаратные комплексы, предназначенные преимущественно для комплексной автоматизации ресторанов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Batang" pitchFamily="18" charset="-127"/>
                <a:ea typeface="Batang" pitchFamily="18" charset="-127"/>
              </a:rPr>
              <a:t>1C – </a:t>
            </a:r>
            <a:r>
              <a:rPr lang="ru-RU" b="0" dirty="0" smtClean="0">
                <a:latin typeface="Batang" pitchFamily="18" charset="-127"/>
                <a:ea typeface="Batang" pitchFamily="18" charset="-127"/>
              </a:rPr>
              <a:t>УПРАВЛЕНИЕ ТОРГОВЛЕЙ</a:t>
            </a:r>
            <a:r>
              <a:rPr lang="ru-RU" b="0" baseline="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программа, предназначенная для ведения учета на предприятиях оптовой и дистрибьюторской </a:t>
            </a:r>
            <a:r>
              <a:rPr lang="ru-RU" b="0" dirty="0" smtClean="0"/>
              <a:t>торговли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Электронное </a:t>
            </a:r>
            <a:r>
              <a:rPr lang="ru-RU" b="0" dirty="0" smtClean="0"/>
              <a:t>меню</a:t>
            </a:r>
            <a:r>
              <a:rPr lang="ru-RU" dirty="0" smtClean="0"/>
              <a:t> </a:t>
            </a:r>
            <a:r>
              <a:rPr lang="ru-RU" b="1" dirty="0" err="1" smtClean="0"/>
              <a:t>eMenu</a:t>
            </a:r>
            <a:r>
              <a:rPr lang="ru-RU" dirty="0" smtClean="0"/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современная интерактивная электронная система, которая позволяет гостям быстро и легко изучить </a:t>
            </a:r>
            <a:r>
              <a:rPr lang="ru-RU" b="0" dirty="0" smtClean="0"/>
              <a:t>меню </a:t>
            </a:r>
            <a:r>
              <a:rPr lang="ru-RU" dirty="0" smtClean="0"/>
              <a:t>заведения и сделать заказ без участия официанта.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6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Цифры </a:t>
            </a:r>
            <a:r>
              <a:rPr lang="ru-RU" dirty="0" smtClean="0"/>
              <a:t>взять из таблиц</a:t>
            </a:r>
            <a:r>
              <a:rPr lang="ru-RU" baseline="0" dirty="0" smtClean="0"/>
              <a:t> бизнес-плана</a:t>
            </a:r>
            <a:r>
              <a:rPr lang="ru-RU" dirty="0" smtClean="0"/>
              <a:t> и проговорить,</a:t>
            </a:r>
            <a:r>
              <a:rPr lang="ru-RU" baseline="0" dirty="0" smtClean="0"/>
              <a:t> что на оборудование будет потрачено </a:t>
            </a:r>
            <a:r>
              <a:rPr lang="ru-RU" baseline="0" dirty="0" smtClean="0"/>
              <a:t>….</a:t>
            </a:r>
          </a:p>
          <a:p>
            <a:r>
              <a:rPr lang="en-US" dirty="0" smtClean="0"/>
              <a:t>P</a:t>
            </a:r>
            <a:r>
              <a:rPr lang="ru-RU" dirty="0" smtClean="0"/>
              <a:t>.</a:t>
            </a:r>
            <a:r>
              <a:rPr lang="en-US" dirty="0" smtClean="0"/>
              <a:t>S</a:t>
            </a:r>
            <a:r>
              <a:rPr lang="ru-RU" dirty="0" smtClean="0"/>
              <a:t>. В табл. 9 убрала</a:t>
            </a:r>
            <a:r>
              <a:rPr lang="ru-RU" baseline="0" dirty="0" smtClean="0"/>
              <a:t> строку соляных плит (4900 руб.) и добавила эту сумму в строку программного обеспечения электронного меню. Стало 14900 руб., чтобы итоговая сумма сохранилась. И «планшеты» заменила на «интерактивную панель на столы».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Негативный вариант раскрыть (проговорить)</a:t>
            </a:r>
            <a:r>
              <a:rPr lang="ru-RU" baseline="0" dirty="0" smtClean="0"/>
              <a:t> на словах, взяв свою речь из табл. 20 в приложении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5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74F9A-7E67-48D1-8585-232952C52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0153D7-0D97-4961-BDCE-0480B7D1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65E092-BC9F-4ED8-BC63-B0C72AD8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A64CD7-46EE-4FEB-BAE4-CC00798D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DD5F6C-3F97-4F5B-8362-4EE2B9C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3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9D64E3-919A-4E81-BFE3-3A58CA2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282910-58D1-49B9-A9F0-4577A40C2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5CB8AB-C5DB-4DE6-B9ED-5AC1CD38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A28A1A-CF58-4454-8867-76283AE4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C2A519-0043-4C44-A070-8401462B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1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23D7DD3-587B-4D3D-8581-ADB81BDAF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585D03-0BA9-4B22-8523-CF169E05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DBF61E-F7D0-4A75-A043-AE353EB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64E4C7-914E-4FA3-A22D-D5CEA895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4F1E45-3BFC-4632-BED9-D734FD59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66AC8F-80FE-463D-BD56-B7FA8BA0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FB1126-F3C3-464E-BFBF-4B87DF79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E2E52-30BC-49DF-A50D-3FCC0E93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17F577-EFA3-4EA7-9575-D6C8A47C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F916A2-948D-4A12-95BA-9A175329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8DA58D-B56B-48B7-857A-5D2B4D0A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E0D4ED-49C2-477D-96A0-FF19824D3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E5FCAC-628D-4026-A7A7-ED7FDA6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D6C0C4-998C-44DF-8544-1543DEC6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E2858B-14EC-49C6-BF3F-8A43D335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E5C39-0987-4592-A265-F160C4C7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0025AD-5D96-42F3-B871-A37A8B84B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CB6731-C13E-45A5-B6A7-81A496DF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8C2642-FB75-4402-8756-5B45217D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427CED-7F24-487B-AF17-B65839D3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127445-B24A-4A82-8C55-0DEDFFD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0E04B-ECED-4326-9A7F-74531527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8A8821-776B-4728-89C8-542C4FB0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22A2E3-0D4B-4064-BF73-107BB6B00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B6BE6F-E23A-4226-B592-2AE72BB56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BAED3E-0C6F-4BA9-83C4-755837C33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D10C416-5567-4152-9541-26FF0B53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1931CB-61C6-4B8E-AEBA-3CB3BD4D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E0156E1-83D5-4D6A-949C-7A73B432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4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78EC98-E589-4041-A6F8-FEDBB2DF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C0F59B6-744C-456A-AF23-E36A7D9E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861D31-DD31-45E1-85BA-471B6908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B8B5AA-C5C5-4C3E-B504-508D89E6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8A497C-15FC-4106-A305-E6071261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71D534-3606-4F3E-9C5D-AACF7D5F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80B72D-8CA9-4CD1-84AC-9C6C1824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4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C0923-CE92-4D90-9B1E-C2163D96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8877D7-ACAB-477F-A540-F2B10076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A95D00-460B-431C-9C30-EA8EB8DC4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5CF01-47D5-4142-A326-E282D359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234FF6-1EBD-4A80-A137-49A5D21E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407DC0-5B56-4C1E-B0B4-25A0C36C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72B28-3B3D-4938-A3A1-E66673F2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A3D54AD-6CBD-4959-9CD3-C25901501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02DFE3-53D1-405A-870A-E69FFF79F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999D9-EA76-49B3-897F-419EF265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227599-9A6F-4844-BE14-82DFCBC2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95CAE4-B7D6-4E80-902A-90B69F54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AC6D7-DE0A-482A-8474-C51F313C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30958-8BAF-4BF3-9342-895E3C0F9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2233BC-6279-4157-957B-53D740F95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22C6-1EF7-480B-BE19-D63F2B6A074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FB2F14-14BD-4C92-9EF8-EA07DB9EA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980D08-578E-470F-B88C-84109146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F5FF-6760-4CF1-9D2D-07C3279AC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nstagram.com/dance_together_20/?igshid=1q9p3lqwzqej9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ACACA4B-8B2A-41F8-9514-B1588249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069"/>
            <a:ext cx="9144000" cy="569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as One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AB17E6FA-BEE2-4D4A-B733-3729B9B9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8046" y="6194873"/>
            <a:ext cx="7115908" cy="73142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Планирование рабочего процесса</a:t>
            </a:r>
          </a:p>
          <a:p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05E2DE-C59A-4FAD-B217-409B061E2C1D}"/>
              </a:ext>
            </a:extLst>
          </p:cNvPr>
          <p:cNvSpPr/>
          <p:nvPr/>
        </p:nvSpPr>
        <p:spPr>
          <a:xfrm>
            <a:off x="-98854" y="70881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BFC9BC1-BAF5-4349-8ACB-3D23B9CEA75D}"/>
              </a:ext>
            </a:extLst>
          </p:cNvPr>
          <p:cNvSpPr/>
          <p:nvPr/>
        </p:nvSpPr>
        <p:spPr>
          <a:xfrm>
            <a:off x="-98854" y="956451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6021" y="4286789"/>
            <a:ext cx="497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Гаврилова Дарья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66020" y="3088539"/>
            <a:ext cx="497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Журавков Егор</a:t>
            </a:r>
            <a:endParaRPr lang="ru-RU" sz="4800" b="1" dirty="0"/>
          </a:p>
        </p:txBody>
      </p:sp>
      <p:sp>
        <p:nvSpPr>
          <p:cNvPr id="10" name="Подзаголовок 4">
            <a:extLst>
              <a:ext uri="{FF2B5EF4-FFF2-40B4-BE49-F238E27FC236}">
                <a16:creationId xmlns="" xmlns:a16="http://schemas.microsoft.com/office/drawing/2014/main" id="{AB17E6FA-BEE2-4D4A-B733-3729B9B9A209}"/>
              </a:ext>
            </a:extLst>
          </p:cNvPr>
          <p:cNvSpPr txBox="1">
            <a:spLocks/>
          </p:cNvSpPr>
          <p:nvPr/>
        </p:nvSpPr>
        <p:spPr>
          <a:xfrm>
            <a:off x="1524000" y="1215121"/>
            <a:ext cx="9144000" cy="73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Интерактивное кафе «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FastReac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pic>
        <p:nvPicPr>
          <p:cNvPr id="1026" name="Picture 2" descr="C:\Users\User\Desktop\юниоры\Юниоры готовая\плакат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648030" y="1729153"/>
            <a:ext cx="5791200" cy="42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5510" y="0"/>
            <a:ext cx="11220413" cy="92869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Организационная структура интерактивного кафе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«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FastReac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grpSp>
        <p:nvGrpSpPr>
          <p:cNvPr id="2049" name="Группа 46"/>
          <p:cNvGrpSpPr>
            <a:grpSpLocks/>
          </p:cNvGrpSpPr>
          <p:nvPr/>
        </p:nvGrpSpPr>
        <p:grpSpPr bwMode="auto">
          <a:xfrm>
            <a:off x="56147" y="1519195"/>
            <a:ext cx="12079705" cy="5292771"/>
            <a:chOff x="0" y="0"/>
            <a:chExt cx="66794" cy="33793"/>
          </a:xfrm>
        </p:grpSpPr>
        <p:sp>
          <p:nvSpPr>
            <p:cNvPr id="2050" name="AutoShape 19"/>
            <p:cNvSpPr>
              <a:spLocks noChangeShapeType="1"/>
            </p:cNvSpPr>
            <p:nvPr/>
          </p:nvSpPr>
          <p:spPr bwMode="auto">
            <a:xfrm>
              <a:off x="31242" y="2952"/>
              <a:ext cx="0" cy="17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1" name="Группа 45"/>
            <p:cNvGrpSpPr>
              <a:grpSpLocks/>
            </p:cNvGrpSpPr>
            <p:nvPr/>
          </p:nvGrpSpPr>
          <p:grpSpPr bwMode="auto">
            <a:xfrm>
              <a:off x="0" y="0"/>
              <a:ext cx="66794" cy="33793"/>
              <a:chOff x="0" y="0"/>
              <a:chExt cx="66794" cy="33798"/>
            </a:xfrm>
          </p:grpSpPr>
          <p:sp>
            <p:nvSpPr>
              <p:cNvPr id="2052" name="Rectangle 2"/>
              <p:cNvSpPr>
                <a:spLocks noChangeArrowheads="1"/>
              </p:cNvSpPr>
              <p:nvPr/>
            </p:nvSpPr>
            <p:spPr bwMode="auto">
              <a:xfrm>
                <a:off x="21526" y="0"/>
                <a:ext cx="19526" cy="3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Директор кафе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53" name="Group 49"/>
              <p:cNvGrpSpPr>
                <a:grpSpLocks/>
              </p:cNvGrpSpPr>
              <p:nvPr/>
            </p:nvGrpSpPr>
            <p:grpSpPr bwMode="auto">
              <a:xfrm>
                <a:off x="6762" y="4524"/>
                <a:ext cx="49969" cy="2651"/>
                <a:chOff x="2775" y="5636"/>
                <a:chExt cx="7869" cy="408"/>
              </a:xfrm>
            </p:grpSpPr>
            <p:sp>
              <p:nvSpPr>
                <p:cNvPr id="2054" name="AutoShape 13"/>
                <p:cNvSpPr>
                  <a:spLocks noChangeShapeType="1"/>
                </p:cNvSpPr>
                <p:nvPr/>
              </p:nvSpPr>
              <p:spPr bwMode="auto">
                <a:xfrm flipV="1">
                  <a:off x="2775" y="5636"/>
                  <a:ext cx="7868" cy="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AutoShape 14"/>
                <p:cNvSpPr>
                  <a:spLocks noChangeShapeType="1"/>
                </p:cNvSpPr>
                <p:nvPr/>
              </p:nvSpPr>
              <p:spPr bwMode="auto">
                <a:xfrm>
                  <a:off x="2775" y="5673"/>
                  <a:ext cx="1" cy="3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AutoShape 16"/>
                <p:cNvSpPr>
                  <a:spLocks noChangeShapeType="1"/>
                </p:cNvSpPr>
                <p:nvPr/>
              </p:nvSpPr>
              <p:spPr bwMode="auto">
                <a:xfrm>
                  <a:off x="10643" y="5680"/>
                  <a:ext cx="1" cy="3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AutoShape 17"/>
                <p:cNvSpPr>
                  <a:spLocks noChangeShapeType="1"/>
                </p:cNvSpPr>
                <p:nvPr/>
              </p:nvSpPr>
              <p:spPr bwMode="auto">
                <a:xfrm>
                  <a:off x="7725" y="5673"/>
                  <a:ext cx="1" cy="3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AutoShape 18"/>
                <p:cNvSpPr>
                  <a:spLocks noChangeShapeType="1"/>
                </p:cNvSpPr>
                <p:nvPr/>
              </p:nvSpPr>
              <p:spPr bwMode="auto">
                <a:xfrm>
                  <a:off x="5250" y="5673"/>
                  <a:ext cx="1" cy="3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59" name="Group 48"/>
              <p:cNvGrpSpPr>
                <a:grpSpLocks/>
              </p:cNvGrpSpPr>
              <p:nvPr/>
            </p:nvGrpSpPr>
            <p:grpSpPr bwMode="auto">
              <a:xfrm>
                <a:off x="0" y="7048"/>
                <a:ext cx="66794" cy="26750"/>
                <a:chOff x="1710" y="6071"/>
                <a:chExt cx="10519" cy="4118"/>
              </a:xfrm>
            </p:grpSpPr>
            <p:grpSp>
              <p:nvGrpSpPr>
                <p:cNvPr id="2060" name="Group 45"/>
                <p:cNvGrpSpPr>
                  <a:grpSpLocks/>
                </p:cNvGrpSpPr>
                <p:nvPr/>
              </p:nvGrpSpPr>
              <p:grpSpPr bwMode="auto">
                <a:xfrm>
                  <a:off x="6870" y="6090"/>
                  <a:ext cx="2550" cy="2145"/>
                  <a:chOff x="6870" y="5955"/>
                  <a:chExt cx="2550" cy="2145"/>
                </a:xfrm>
              </p:grpSpPr>
              <p:sp>
                <p:nvSpPr>
                  <p:cNvPr id="206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6890" y="5955"/>
                    <a:ext cx="2160" cy="9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Служба обслуживания клиентов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6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6870" y="6877"/>
                    <a:ext cx="2550" cy="1223"/>
                    <a:chOff x="6870" y="6877"/>
                    <a:chExt cx="2550" cy="1223"/>
                  </a:xfrm>
                </p:grpSpPr>
                <p:sp>
                  <p:nvSpPr>
                    <p:cNvPr id="206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3" y="7125"/>
                      <a:ext cx="2237" cy="9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Официанты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(3 человека)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4" name="AutoShap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1" y="6877"/>
                      <a:ext cx="1" cy="83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5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0" y="7716"/>
                      <a:ext cx="31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66" name="Group 46"/>
                <p:cNvGrpSpPr>
                  <a:grpSpLocks/>
                </p:cNvGrpSpPr>
                <p:nvPr/>
              </p:nvGrpSpPr>
              <p:grpSpPr bwMode="auto">
                <a:xfrm>
                  <a:off x="9467" y="6108"/>
                  <a:ext cx="2762" cy="2136"/>
                  <a:chOff x="9467" y="5973"/>
                  <a:chExt cx="2762" cy="2136"/>
                </a:xfrm>
              </p:grpSpPr>
              <p:sp>
                <p:nvSpPr>
                  <p:cNvPr id="206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9467" y="5973"/>
                    <a:ext cx="2762" cy="76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Барное</a:t>
                    </a: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обслуживание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6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9474" y="6743"/>
                    <a:ext cx="2661" cy="1366"/>
                    <a:chOff x="9474" y="6743"/>
                    <a:chExt cx="2661" cy="1366"/>
                  </a:xfrm>
                </p:grpSpPr>
                <p:sp>
                  <p:nvSpPr>
                    <p:cNvPr id="206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91" y="7134"/>
                      <a:ext cx="2244" cy="9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Бармен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(2 человека)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0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4" y="6743"/>
                      <a:ext cx="58" cy="60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93" y="7295"/>
                      <a:ext cx="298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72" name="Group 44"/>
                <p:cNvGrpSpPr>
                  <a:grpSpLocks/>
                </p:cNvGrpSpPr>
                <p:nvPr/>
              </p:nvGrpSpPr>
              <p:grpSpPr bwMode="auto">
                <a:xfrm>
                  <a:off x="4170" y="6108"/>
                  <a:ext cx="2720" cy="3957"/>
                  <a:chOff x="4170" y="5973"/>
                  <a:chExt cx="2720" cy="3957"/>
                </a:xfrm>
              </p:grpSpPr>
              <p:sp>
                <p:nvSpPr>
                  <p:cNvPr id="207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4170" y="5973"/>
                    <a:ext cx="2575" cy="9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Административная служба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74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170" y="6877"/>
                    <a:ext cx="2720" cy="3053"/>
                    <a:chOff x="4170" y="6877"/>
                    <a:chExt cx="2720" cy="3053"/>
                  </a:xfrm>
                </p:grpSpPr>
                <p:sp>
                  <p:nvSpPr>
                    <p:cNvPr id="2075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" y="7102"/>
                      <a:ext cx="2535" cy="7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Администратор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(2 человека)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6" y="8004"/>
                      <a:ext cx="2464" cy="7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Повар-технолог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(3 человека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7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5" y="8882"/>
                      <a:ext cx="2235" cy="10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Персонал по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клинингу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(2 человека)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8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" y="6877"/>
                      <a:ext cx="1" cy="257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9" name="AutoShap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" y="7393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80" name="AutoShap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5" y="8385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81" name="AutoShap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5" y="9450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082" name="Group 47"/>
                <p:cNvGrpSpPr>
                  <a:grpSpLocks/>
                </p:cNvGrpSpPr>
                <p:nvPr/>
              </p:nvGrpSpPr>
              <p:grpSpPr bwMode="auto">
                <a:xfrm>
                  <a:off x="1710" y="6071"/>
                  <a:ext cx="2425" cy="4118"/>
                  <a:chOff x="1710" y="5936"/>
                  <a:chExt cx="2425" cy="4118"/>
                </a:xfrm>
              </p:grpSpPr>
              <p:sp>
                <p:nvSpPr>
                  <p:cNvPr id="208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5936"/>
                    <a:ext cx="2340" cy="9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Служба </a:t>
                    </a:r>
                    <a:r>
                      <a:rPr kumimoji="0" lang="ru-RU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аутсорсинга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8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725" y="6892"/>
                    <a:ext cx="2410" cy="3162"/>
                    <a:chOff x="1725" y="6892"/>
                    <a:chExt cx="2410" cy="3162"/>
                  </a:xfrm>
                </p:grpSpPr>
                <p:sp>
                  <p:nvSpPr>
                    <p:cNvPr id="2085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5" y="7134"/>
                      <a:ext cx="2025" cy="7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Ведение бухгалтерии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6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5" y="8014"/>
                      <a:ext cx="2059" cy="8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lvl="0" indent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Бизнес-ассистирование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5" y="9002"/>
                      <a:ext cx="2170" cy="10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Юридическое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сопровождение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8" name="AutoShap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5" y="6892"/>
                      <a:ext cx="1" cy="257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89" name="AutoShap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5" y="7408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90" name="AutoShap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0" y="8400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91" name="AutoShap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0" y="9465"/>
                      <a:ext cx="2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CA5EAA-2A38-4518-A306-FDD52EC3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9BA38-1626-4EFF-A365-DC2C1927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-19188"/>
            <a:ext cx="10241892" cy="695049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работы  интерактивного кафе «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FastReac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55CF8D-0BA0-44A2-B737-D3DCA79C3C6D}"/>
              </a:ext>
            </a:extLst>
          </p:cNvPr>
          <p:cNvSpPr/>
          <p:nvPr/>
        </p:nvSpPr>
        <p:spPr>
          <a:xfrm>
            <a:off x="0" y="656673"/>
            <a:ext cx="12192001" cy="291548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-19188"/>
            <a:ext cx="1519195" cy="151919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14218"/>
              </p:ext>
            </p:extLst>
          </p:nvPr>
        </p:nvGraphicFramePr>
        <p:xfrm>
          <a:off x="1106906" y="2001251"/>
          <a:ext cx="8646694" cy="36208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96255"/>
                <a:gridCol w="1620364"/>
                <a:gridCol w="1366710"/>
                <a:gridCol w="2263365"/>
              </a:tblGrid>
              <a:tr h="642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Время прихода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Время ухода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Дни </a:t>
                      </a:r>
                      <a:r>
                        <a:rPr lang="ru-RU" sz="2000" b="1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работы/выходные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10:00</a:t>
                      </a:r>
                      <a:endParaRPr lang="ru-RU" sz="2000" b="1" i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19:00</a:t>
                      </a:r>
                      <a:endParaRPr lang="ru-RU" sz="2000" b="1" i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5/2</a:t>
                      </a:r>
                      <a:endParaRPr lang="ru-RU" sz="2000" b="1" i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26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Администратор, </a:t>
                      </a:r>
                      <a:endParaRPr lang="ru-RU" sz="2000" b="1" i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Повар-технолог</a:t>
                      </a: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000" b="1" i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Бармен</a:t>
                      </a: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000" b="1" i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Официант</a:t>
                      </a: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000" b="1" i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Мойщица-уборщица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23:00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2/2</a:t>
                      </a:r>
                      <a:endParaRPr lang="ru-RU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3853" y="1269174"/>
            <a:ext cx="8815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Ежедневно с 10:00 – 23:00, без перерыва на обед и выходных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9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3587"/>
            <a:ext cx="12192000" cy="92869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Применение специализированных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программных продуктов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09" y="2428868"/>
            <a:ext cx="2381267" cy="36933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tang" pitchFamily="18" charset="-127"/>
                <a:ea typeface="Batang" pitchFamily="18" charset="-127"/>
              </a:rPr>
              <a:t>E-MENU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844" y="2458077"/>
            <a:ext cx="4112812" cy="36933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1C –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УПРАВЛЕНИЕ ТОРГОВЛЕЙ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0275" y="2428868"/>
            <a:ext cx="2286016" cy="36933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tang" pitchFamily="18" charset="-127"/>
                <a:ea typeface="Batang" pitchFamily="18" charset="-127"/>
              </a:rPr>
              <a:t>R-KEEPER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2409" y="1331498"/>
            <a:ext cx="2164773" cy="1007411"/>
          </a:xfrm>
          <a:prstGeom prst="straightConnector1">
            <a:avLst/>
          </a:prstGeom>
          <a:ln w="381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667768" y="1331498"/>
            <a:ext cx="2095515" cy="1025933"/>
          </a:xfrm>
          <a:prstGeom prst="straightConnector1">
            <a:avLst/>
          </a:prstGeom>
          <a:ln w="381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6096000" y="1352280"/>
            <a:ext cx="1" cy="1005151"/>
          </a:xfrm>
          <a:prstGeom prst="straightConnector1">
            <a:avLst/>
          </a:prstGeom>
          <a:ln w="3810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0484" y="3000373"/>
            <a:ext cx="438153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ПРОЦЕССАМИ ПРОДАЖ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ЗАПАСАМИ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ЗАКУПКАМИ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СКЛАДОМ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ФИНАНАНСАМИ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59" y="3000372"/>
            <a:ext cx="342902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АВТОМАТИЗАЦИЯ КАФЕ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УПРАВЛЕНИЕ ОТНОШЕНИЯМИ С КЛИЕНТАМИ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ПОДРОБНАЯ ИНФОРМАЦИЯ О БЛЮДЕ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УДОБНЫЙ ПОИСК И СОРТИРОВКА МЕНЮ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МНОГОЯЗЫКОВАЯ ПОДДЕРЖКА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УНИВЕРСАЛЬНАЯ РЕКЛАМНАЯ ПЛОЩАДКА И МНОГОЕ ДРУГОЕ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7768" y="3000372"/>
            <a:ext cx="333377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АВТОМАТИЗАЦИЯ РАБОТЫ КАССИРОВ И БАМЕНОВ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ПЛАНИРОВАНИЕ РАБОЧЕГО ВРЕМЕНИ СОТРУДНИКОВ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ВИЗУАЛИЗАЦИЯ ЗАКАЗОВ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+mj-lt"/>
                <a:ea typeface="Batang" pitchFamily="18" charset="-127"/>
              </a:rPr>
              <a:t>ВЫДАЧА ЧЕКОВ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dk1"/>
              </a:solidFill>
              <a:latin typeface="+mj-lt"/>
              <a:ea typeface="Batang" pitchFamily="18" charset="-127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66712" y="0"/>
            <a:ext cx="12192000" cy="1000132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Система управления персоналом в кафе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«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FastReac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»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32" y="1785927"/>
            <a:ext cx="4857784" cy="83099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МЕТОДЫ УПРАВЛЕНИЯ ПЕРСОНАЛОМ В КАФЕ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«FASTREAC»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859881">
            <a:off x="2720849" y="2448797"/>
            <a:ext cx="312784" cy="116897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10248" y="3000372"/>
            <a:ext cx="381003" cy="50006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029164">
            <a:off x="8655059" y="2645034"/>
            <a:ext cx="381003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960" y="3500438"/>
            <a:ext cx="295277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ЭКОНОМИЧЕСКИЙ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987" y="3571877"/>
            <a:ext cx="342902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 Light" panose="020F0302020204030204" pitchFamily="34" charset="0"/>
              </a:rPr>
              <a:t>ОРГАНИЗАЦИОННО-АДМИНИСТРАТИВНЫЙ</a:t>
            </a:r>
            <a:endParaRPr lang="ru-RU" b="1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17" y="3357563"/>
            <a:ext cx="295277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СОЦИАЛЬНО-ПСИХОЛОГИЧЕСКИЙ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60" y="4071942"/>
            <a:ext cx="295277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ПРЕМИРОВАНИЕ;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ДОПОЛНИТЕЛЬНЫЕ ЛЬГОТЫ;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НАДБАВКИ И Т.Д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0987" y="4429133"/>
            <a:ext cx="3524275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-УКАЗЫ;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-МЕТОДИЧЕСКИЕ РЕКОМЕНДАЦИИ;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-ДОЛЖНОСТНЫЕ ИНСТРУКЦИИ/РЕГЛАМЕНТЫ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517" y="4143381"/>
            <a:ext cx="2952771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ОТНОШЕНИЕ РУКОВОДСТВА;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ПРОФЕССИОНАЛЬНЫЙ РОСТ;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ОБЪЯВЛЕНИЕ БЛАГОДАРНОСТЕЙ</a:t>
            </a:r>
          </a:p>
          <a:p>
            <a:pPr>
              <a:buFontTx/>
              <a:buChar char="-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7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12192000" cy="714379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6600"/>
                </a:solidFill>
                <a:latin typeface="+mj-lt"/>
                <a:ea typeface="Batang" pitchFamily="18" charset="-127"/>
                <a:cs typeface="Aparajita" pitchFamily="34" charset="0"/>
              </a:rPr>
              <a:t>Используемые ресурсы</a:t>
            </a:r>
            <a:endParaRPr lang="ru-RU" sz="4000" b="1" i="1" dirty="0">
              <a:solidFill>
                <a:srgbClr val="336600"/>
              </a:solidFill>
              <a:latin typeface="+mj-lt"/>
              <a:ea typeface="Batang" pitchFamily="18" charset="-127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12" y="2357431"/>
            <a:ext cx="323852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+mj-lt"/>
              </a:rPr>
              <a:t>ФИНАНСОВЫЕ</a:t>
            </a:r>
            <a:endParaRPr lang="ru-RU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04" y="3488296"/>
            <a:ext cx="180972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СОБСТВЕННЫЕ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9852" y="3488296"/>
            <a:ext cx="161926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ЗАЁМНЫЕ</a:t>
            </a:r>
            <a:endParaRPr lang="ru-RU" b="1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381224" y="976296"/>
            <a:ext cx="1143008" cy="133350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666977" y="2857494"/>
            <a:ext cx="571504" cy="57150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1990" y="2357431"/>
            <a:ext cx="304802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ТРУДОВЫЕ</a:t>
            </a:r>
            <a:endParaRPr lang="ru-RU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0512" y="2357431"/>
            <a:ext cx="419098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ИНФОРМАЦИОННЫЕ</a:t>
            </a:r>
            <a:endParaRPr lang="ru-RU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104" y="4500740"/>
            <a:ext cx="228597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260 ТЫС. РУБ – ПЛАНИРУЕМ ВЕРНУТЬ ИЗ ЧИСТОЙ ПРИБЫЛИ В АПРЕЛЕ 2019 ГОДА</a:t>
            </a:r>
            <a:endParaRPr lang="ru-RU" sz="1600" b="1" dirty="0">
              <a:latin typeface="+mj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858272" y="4142322"/>
            <a:ext cx="571504" cy="2117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6976" y="4500570"/>
            <a:ext cx="20002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- 1700 ТЫС. РУБ ПОД 11% ГОДОВЫХ. ПЛАНИРУЕМ ВЕРНУТЬ ДЕКАБРЬ 2020 ГОДА</a:t>
            </a:r>
            <a:endParaRPr lang="ru-RU" sz="1600" b="1" dirty="0">
              <a:latin typeface="+mj-lt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H="1">
            <a:off x="3333729" y="4143380"/>
            <a:ext cx="571506" cy="1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154872" y="2845590"/>
            <a:ext cx="642942" cy="666755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370640" y="1678637"/>
            <a:ext cx="1070776" cy="105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8441548" y="1012014"/>
            <a:ext cx="1214446" cy="133350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67240" y="3143248"/>
            <a:ext cx="295277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ПОДБОР ВЫСОКОКВАЛИФИ-ЦИРОВАННОГО ПЕРСОНАЛА В КОЛИЧЕСТВЕ </a:t>
            </a:r>
            <a:r>
              <a:rPr lang="ru-RU" sz="1600" b="1" dirty="0" smtClean="0">
                <a:latin typeface="+mj-lt"/>
              </a:rPr>
              <a:t>12 </a:t>
            </a:r>
            <a:r>
              <a:rPr lang="ru-RU" sz="1600" b="1" dirty="0" smtClean="0">
                <a:latin typeface="+mj-lt"/>
              </a:rPr>
              <a:t>ЧЕЛ. + 2 УЧРЕДИТЕЛЯ</a:t>
            </a:r>
            <a:endParaRPr lang="ru-RU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10512" y="3214687"/>
            <a:ext cx="419102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ПОКУПКА ЛИЦЕНЗИРОВАННОГО ПРОГРАММНОГО ОБЕСПЕЧЕНИЯ ( </a:t>
            </a:r>
            <a:r>
              <a:rPr lang="en-US" sz="1600" b="1" dirty="0" smtClean="0">
                <a:latin typeface="+mj-lt"/>
              </a:rPr>
              <a:t>E-MENU</a:t>
            </a:r>
            <a:r>
              <a:rPr lang="ru-RU" sz="1600" b="1" dirty="0" smtClean="0">
                <a:latin typeface="+mj-lt"/>
              </a:rPr>
              <a:t>, 1С, </a:t>
            </a:r>
            <a:r>
              <a:rPr lang="en-US" sz="1600" b="1" dirty="0" smtClean="0">
                <a:latin typeface="+mj-lt"/>
              </a:rPr>
              <a:t>R-KEEPER</a:t>
            </a:r>
            <a:r>
              <a:rPr lang="ru-RU" sz="1600" b="1" dirty="0" smtClean="0">
                <a:latin typeface="+mj-lt"/>
              </a:rPr>
              <a:t>;</a:t>
            </a:r>
          </a:p>
          <a:p>
            <a:pPr algn="ctr"/>
            <a:r>
              <a:rPr lang="en-US" sz="1600" b="1" dirty="0" smtClean="0">
                <a:latin typeface="+mj-lt"/>
              </a:rPr>
              <a:t>- </a:t>
            </a:r>
            <a:r>
              <a:rPr lang="ru-RU" sz="1600" b="1" dirty="0" smtClean="0">
                <a:latin typeface="+mj-lt"/>
              </a:rPr>
              <a:t>ВЫСОКОТЕХНОЛОГИЧЕСКОЕ ОБОРУДОВАНИЕ;</a:t>
            </a:r>
          </a:p>
          <a:p>
            <a:pPr algn="ctr"/>
            <a:r>
              <a:rPr lang="ru-RU" sz="1600" b="1" dirty="0" smtClean="0">
                <a:latin typeface="+mj-lt"/>
              </a:rPr>
              <a:t>- АУТСОРСИНГ – РАЗРАБОТКА ВЕБ-САЙТА И ФИРМЕННОГО СТИЛЯ;</a:t>
            </a:r>
          </a:p>
          <a:p>
            <a:pPr algn="ctr"/>
            <a:r>
              <a:rPr lang="ru-RU" sz="1600" b="1" dirty="0" smtClean="0">
                <a:latin typeface="+mj-lt"/>
              </a:rPr>
              <a:t>- АУТСОРСИНГ В БУХГАЛТЕРИИ:</a:t>
            </a:r>
          </a:p>
          <a:p>
            <a:pPr algn="ctr"/>
            <a:r>
              <a:rPr lang="ru-RU" sz="1600" b="1" dirty="0" smtClean="0">
                <a:latin typeface="+mj-lt"/>
              </a:rPr>
              <a:t>ИНФРМАЦИОННОЕ, ЮРИДИ-ЧЕСКОЕ И БУХГАЛТЕРСКОЕ СОПРОВОЖДЕНИЕ.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H="1">
            <a:off x="6238877" y="3000371"/>
            <a:ext cx="285752" cy="3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9917935" y="3036091"/>
            <a:ext cx="357191" cy="3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24232" y="1643050"/>
            <a:ext cx="4762533" cy="428628"/>
          </a:xfr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МАТЕРИАЛЬНЫЕ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49153"/>
            <a:ext cx="12192000" cy="642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Batang" pitchFamily="18" charset="-127"/>
                <a:cs typeface="Aparajita" pitchFamily="34" charset="0"/>
              </a:rPr>
              <a:t>Используемые ресурсы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Batang" pitchFamily="18" charset="-127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08" y="3214687"/>
            <a:ext cx="35242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ЗАТРАТЫ НА РЕМОНТ И ГАЛОДИЗАЙН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89" y="2500306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ОБОРУДОВАНИЕ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8269" y="3357563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СТОЛОВАЯ УТВАРЬ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63" y="4929199"/>
            <a:ext cx="43815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МЕБЕЛЬ И ПРЕДМЕТЫ ИНТЕРЬЕРА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755" y="4929199"/>
            <a:ext cx="38100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ПЕРВИЧНОЕ ПОПОЛНЕНИЕ ТОВАРНЫХ  ЗАПАСОВ</a:t>
            </a:r>
            <a:endParaRPr lang="ru-RU" b="1" dirty="0">
              <a:latin typeface="+mj-lt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702695" y="1940709"/>
            <a:ext cx="1071570" cy="133350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92111" y="2285066"/>
            <a:ext cx="427834" cy="1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179344" y="3417094"/>
            <a:ext cx="2786082" cy="9525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905103" y="3452812"/>
            <a:ext cx="2857520" cy="9525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10512" y="2071678"/>
            <a:ext cx="2286016" cy="128588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29390" y="298739"/>
            <a:ext cx="12192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Бизнес-процессы интерактивного кафе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«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FastReac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»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8194" name="AutoShape 2" descr="http://studbooks.net/imag_/13/138860/image013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studbooks.net/imag_/13/138860/image013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studbooks.net/imag_/13/138860/image013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013.jpg"/>
          <p:cNvPicPr>
            <a:picLocks noChangeAspect="1"/>
          </p:cNvPicPr>
          <p:nvPr/>
        </p:nvPicPr>
        <p:blipFill rotWithShape="1">
          <a:blip r:embed="rId2"/>
          <a:srcRect l="2046" r="3432"/>
          <a:stretch/>
        </p:blipFill>
        <p:spPr>
          <a:xfrm>
            <a:off x="0" y="1192005"/>
            <a:ext cx="12015537" cy="56659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12192000" cy="642942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Способы обслуживания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11" y="2071678"/>
            <a:ext cx="4762533" cy="40011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ea typeface="Batang" pitchFamily="18" charset="-127"/>
              </a:rPr>
              <a:t>ОБСЛУЖИВАНИЕ ОФИЦИАНТАМИ</a:t>
            </a:r>
            <a:endParaRPr lang="ru-RU" sz="2000" b="1" dirty="0">
              <a:latin typeface="+mj-lt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3" y="2071678"/>
            <a:ext cx="5238787" cy="40011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ea typeface="Batang" pitchFamily="18" charset="-127"/>
              </a:rPr>
              <a:t>ОБСЛУЖИВАНИЕ ПОСРЕДСТВОМ ВЕБ-САЙТА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762227" y="1000108"/>
            <a:ext cx="1714512" cy="10001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29509" y="1000108"/>
            <a:ext cx="1714512" cy="10001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ыгнутая вправо стрелка 19"/>
          <p:cNvSpPr/>
          <p:nvPr/>
        </p:nvSpPr>
        <p:spPr>
          <a:xfrm rot="5400000">
            <a:off x="5417339" y="2131210"/>
            <a:ext cx="785818" cy="209551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foodrussia.net/upload/medialibrary/b3e/985c3d6a717096fd4ce27cc825a3d5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40" y="2786058"/>
            <a:ext cx="5655508" cy="2714644"/>
          </a:xfrm>
          <a:prstGeom prst="rect">
            <a:avLst/>
          </a:prstGeom>
          <a:noFill/>
        </p:spPr>
      </p:pic>
      <p:pic>
        <p:nvPicPr>
          <p:cNvPr id="25" name="Рисунок 24" descr="Безымянный.jpg"/>
          <p:cNvPicPr>
            <a:picLocks noChangeAspect="1"/>
          </p:cNvPicPr>
          <p:nvPr/>
        </p:nvPicPr>
        <p:blipFill rotWithShape="1">
          <a:blip r:embed="rId3" cstate="print"/>
          <a:srcRect t="7062"/>
          <a:stretch/>
        </p:blipFill>
        <p:spPr>
          <a:xfrm>
            <a:off x="6095999" y="2786058"/>
            <a:ext cx="5884169" cy="271464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0666"/>
            <a:ext cx="12192000" cy="769441"/>
          </a:xfrm>
          <a:prstGeom prst="rect">
            <a:avLst/>
          </a:prstGeom>
          <a:noFill/>
          <a:ln>
            <a:solidFill>
              <a:srgbClr val="FBF0E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Обслуживание официантами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pic>
        <p:nvPicPr>
          <p:cNvPr id="7" name="Рисунок 6" descr="критические стадии процес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0" y="2714620"/>
            <a:ext cx="5334037" cy="3878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Рисунок 7" descr="стадии процесс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91" y="2714619"/>
            <a:ext cx="6184956" cy="3878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71461" y="1928803"/>
            <a:ext cx="4476781" cy="3693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ОБЫЧНОЕ ОБСЛУЖИВАНИЕ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3" y="1928803"/>
            <a:ext cx="5238787" cy="6463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ОБСЛУЖИВАНИЕ ПРИ ПОМОЩИ ЭЛЕКТРОННОГО МЕНЮ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333731" y="1000108"/>
            <a:ext cx="1143008" cy="78581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7858137" y="857232"/>
            <a:ext cx="857256" cy="11430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9598" y="45216"/>
            <a:ext cx="12192000" cy="71438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>
                <a:latin typeface="+mj-lt"/>
                <a:ea typeface="Batang" pitchFamily="18" charset="-127"/>
              </a:rPr>
              <a:t>Перспективы развития интерактивного кафе </a:t>
            </a:r>
            <a:r>
              <a:rPr lang="en-US" sz="3200" b="1" i="1" dirty="0">
                <a:latin typeface="+mj-lt"/>
                <a:ea typeface="Batang" pitchFamily="18" charset="-127"/>
              </a:rPr>
              <a:t>«</a:t>
            </a:r>
            <a:r>
              <a:rPr lang="en-US" sz="3200" b="1" i="1" dirty="0" err="1">
                <a:latin typeface="+mj-lt"/>
                <a:ea typeface="Batang" pitchFamily="18" charset="-127"/>
              </a:rPr>
              <a:t>FastReac</a:t>
            </a:r>
            <a:r>
              <a:rPr lang="en-US" sz="3200" b="1" i="1" dirty="0">
                <a:latin typeface="+mj-lt"/>
                <a:ea typeface="Batang" pitchFamily="18" charset="-127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25483"/>
              </p:ext>
            </p:extLst>
          </p:nvPr>
        </p:nvGraphicFramePr>
        <p:xfrm>
          <a:off x="0" y="1064397"/>
          <a:ext cx="12175958" cy="5865792"/>
        </p:xfrm>
        <a:graphic>
          <a:graphicData uri="http://schemas.openxmlformats.org/drawingml/2006/table">
            <a:tbl>
              <a:tblPr/>
              <a:tblGrid>
                <a:gridCol w="1221727"/>
                <a:gridCol w="2951747"/>
                <a:gridCol w="4425094"/>
                <a:gridCol w="3577390"/>
              </a:tblGrid>
              <a:tr h="445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План развития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Краткосрочный 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j-lt"/>
                          <a:ea typeface="Times New Roman"/>
                          <a:cs typeface="Times New Roman"/>
                        </a:rPr>
                        <a:t>Среднесрочный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Долгосрочный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5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Временные 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рамки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До 1 года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От 1 года до 3 лет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j-lt"/>
                          <a:ea typeface="Times New Roman"/>
                          <a:cs typeface="Times New Roman"/>
                        </a:rPr>
                        <a:t>Свыше 3 лет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9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Цель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Зарегистрировать юридическое лицо и открыть предприятие общественного питания с системой электронного </a:t>
                      </a: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меню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Стабильная работа кафе, завоевание рыночной ниши в размере 5-10%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Расширение рыночной ниши, открытие сети кафе </a:t>
                      </a:r>
                      <a:r>
                        <a:rPr lang="en-US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600" b="0" dirty="0" err="1" smtClean="0">
                          <a:latin typeface="+mj-lt"/>
                          <a:ea typeface="Times New Roman"/>
                          <a:cs typeface="Times New Roman"/>
                        </a:rPr>
                        <a:t>FastReac</a:t>
                      </a:r>
                      <a:r>
                        <a:rPr lang="en-US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разных районах Брянска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Задачи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пройти государственную регистрацию;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найти помещение для аренды;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разрекламировать свой бизнес, </a:t>
                      </a:r>
                      <a:r>
                        <a:rPr lang="ru-RU" sz="1600" b="0" dirty="0" err="1">
                          <a:latin typeface="+mj-lt"/>
                          <a:ea typeface="Times New Roman"/>
                          <a:cs typeface="Times New Roman"/>
                        </a:rPr>
                        <a:t>брендирование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 кафе;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выход на оборачиваемость посадочного места равную 1.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завоевать конкурентные преимущества, посредством предоставления дополнительных услуг;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разработать систему лояльности для постоянных клиентов;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выйти на уровень безубыточности проекта;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постоянно </a:t>
                      </a:r>
                      <a:r>
                        <a:rPr lang="ru-RU" sz="1600" b="0" dirty="0" err="1" smtClean="0">
                          <a:latin typeface="+mj-lt"/>
                          <a:ea typeface="Times New Roman"/>
                          <a:cs typeface="Times New Roman"/>
                        </a:rPr>
                        <a:t>мониторить</a:t>
                      </a: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рынок на наличие новинок в области индустрии общественного питания;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расширить спектр предоставляемых услуг.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найти помещение для аренды;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подобрать административно-управляющий и обслуживающий персонал;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постоянно </a:t>
                      </a:r>
                      <a:r>
                        <a:rPr lang="ru-RU" sz="1600" b="0" dirty="0" err="1">
                          <a:latin typeface="+mj-lt"/>
                          <a:ea typeface="Times New Roman"/>
                          <a:cs typeface="Times New Roman"/>
                        </a:rPr>
                        <a:t>мониторить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 рынок 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на наличие новинок в области индустрии общественного питания;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- проводить  мероприятия направленные на повышение квалификации сотрудников.</a:t>
                      </a: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759597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3CDDFB-78AB-428A-B012-EC836955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55A2C-FB71-43EB-9372-278EE74A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0" y="0"/>
            <a:ext cx="8481134" cy="52277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бизнес – процесса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D387DE4-12ED-4588-B73C-7A780261F484}"/>
              </a:ext>
            </a:extLst>
          </p:cNvPr>
          <p:cNvSpPr/>
          <p:nvPr/>
        </p:nvSpPr>
        <p:spPr>
          <a:xfrm>
            <a:off x="0" y="522771"/>
            <a:ext cx="12192000" cy="339485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AB50530C-D87E-4BA0-A919-DF532CDC5F8B}"/>
              </a:ext>
            </a:extLst>
          </p:cNvPr>
          <p:cNvSpPr txBox="1">
            <a:spLocks/>
          </p:cNvSpPr>
          <p:nvPr/>
        </p:nvSpPr>
        <p:spPr>
          <a:xfrm>
            <a:off x="0" y="1680577"/>
            <a:ext cx="11388911" cy="1748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-9984"/>
            <a:ext cx="1519195" cy="1519195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6350D406-A0FB-4C06-AEFB-F0501BFF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498" y="1803179"/>
            <a:ext cx="11945502" cy="646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Интерактивное кафе «</a:t>
            </a:r>
            <a:r>
              <a:rPr lang="ru-RU" sz="2400" b="1" dirty="0" err="1">
                <a:latin typeface="+mj-lt"/>
              </a:rPr>
              <a:t>Fas</a:t>
            </a:r>
            <a:r>
              <a:rPr lang="en-US" sz="2400" b="1" dirty="0">
                <a:latin typeface="+mj-lt"/>
              </a:rPr>
              <a:t>t</a:t>
            </a:r>
            <a:r>
              <a:rPr lang="ru-RU" sz="2400" b="1" dirty="0" err="1">
                <a:latin typeface="+mj-lt"/>
              </a:rPr>
              <a:t>Rea</a:t>
            </a:r>
            <a:r>
              <a:rPr lang="en-US" sz="2400" b="1" dirty="0">
                <a:latin typeface="+mj-lt"/>
              </a:rPr>
              <a:t>c</a:t>
            </a:r>
            <a:r>
              <a:rPr lang="ru-RU" sz="2400" b="1" dirty="0">
                <a:latin typeface="+mj-lt"/>
              </a:rPr>
              <a:t>» планируется открыть на базе бывшего кафе «</a:t>
            </a:r>
            <a:r>
              <a:rPr lang="ru-RU" sz="2400" b="1" dirty="0" smtClean="0">
                <a:latin typeface="+mj-lt"/>
              </a:rPr>
              <a:t>Отдых» по </a:t>
            </a:r>
            <a:r>
              <a:rPr lang="ru-RU" sz="2400" b="1" dirty="0">
                <a:latin typeface="+mj-lt"/>
              </a:rPr>
              <a:t>адресу г. Брянск, </a:t>
            </a:r>
            <a:r>
              <a:rPr lang="ru-RU" sz="2400" b="1" dirty="0" err="1">
                <a:latin typeface="+mj-lt"/>
              </a:rPr>
              <a:t>Фокинский</a:t>
            </a:r>
            <a:r>
              <a:rPr lang="ru-RU" sz="2400" b="1" dirty="0">
                <a:latin typeface="+mj-lt"/>
              </a:rPr>
              <a:t> район, ул. Дзержинского, строение 1/1. Кафе располагается в центральной деловой части города. </a:t>
            </a:r>
            <a:endParaRPr lang="ru-RU" sz="2400" b="1" dirty="0" smtClean="0">
              <a:latin typeface="+mj-lt"/>
              <a:hlinkClick r:id="rId5"/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6350D406-A0FB-4C06-AEFB-F0501BFF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249" y="4519856"/>
            <a:ext cx="11945502" cy="646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Информационные </a:t>
            </a:r>
            <a:r>
              <a:rPr lang="ru-RU" b="1" u="sng" dirty="0" smtClean="0"/>
              <a:t>ресурсы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vk.com/id638487835</a:t>
            </a:r>
            <a:endParaRPr lang="ru-RU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5407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8758" y="0"/>
            <a:ext cx="11277600" cy="100013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latin typeface="+mj-lt"/>
                <a:ea typeface="Batang" pitchFamily="18" charset="-127"/>
              </a:rPr>
              <a:t>Альтернативные варианты развития бизнеса</a:t>
            </a:r>
            <a:endParaRPr lang="ru-RU" sz="4000" b="1" i="1" dirty="0">
              <a:latin typeface="+mj-lt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1685410"/>
            <a:ext cx="5715040" cy="4524315"/>
          </a:xfrm>
          <a:solidFill>
            <a:schemeClr val="accent6">
              <a:lumMod val="50000"/>
              <a:alpha val="56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bg1"/>
                </a:solidFill>
                <a:latin typeface="+mj-lt"/>
              </a:rPr>
              <a:t>Негативный вариант: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Невыход на безубыточный уровень в случае полного отказа от услуг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Выход из строя оборудования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Появление конкурентов с предоставление аналогичных услуг </a:t>
            </a:r>
          </a:p>
          <a:p>
            <a:endParaRPr lang="ru-RU" sz="1800" b="1" dirty="0" smtClean="0">
              <a:solidFill>
                <a:schemeClr val="bg1"/>
              </a:solidFill>
              <a:latin typeface="+mj-lt"/>
            </a:endParaRPr>
          </a:p>
          <a:p>
            <a:endParaRPr lang="ru-RU" sz="1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11" y="1717495"/>
            <a:ext cx="5143536" cy="4524315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+mj-lt"/>
              </a:rPr>
              <a:t>Позитивный вариант: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Разработанный нами бизнес-план мы считаем реалистичным, так как мы объективно оценили рыночную ситуацию и конкурентную среду г. Брянска, провели маркетинговые исследования потребительских предпочтений и потребностей, для расчета показателей использовали реальные данные на дату разработки. Поэтому данный проработанный бизнес-план и контрольные точки (выход на полную загрузку, оборачиваемость места, срок окупаемости), приведенные в нем, мы считаем актуальными.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Наша идея перспективного развития бизнеса - открытие сети интерактивного кафе с одноименным названием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Fas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Rea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»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3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65" y="142853"/>
            <a:ext cx="9753632" cy="86994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Batang" pitchFamily="18" charset="-127"/>
              </a:rPr>
              <a:t>Антикризисный план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+mj-lt"/>
              <a:ea typeface="Batang" pitchFamily="18" charset="-127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33947"/>
              </p:ext>
            </p:extLst>
          </p:nvPr>
        </p:nvGraphicFramePr>
        <p:xfrm>
          <a:off x="285710" y="1571612"/>
          <a:ext cx="11620581" cy="5113240"/>
        </p:xfrm>
        <a:graphic>
          <a:graphicData uri="http://schemas.openxmlformats.org/drawingml/2006/table">
            <a:tbl>
              <a:tblPr/>
              <a:tblGrid>
                <a:gridCol w="3506549"/>
                <a:gridCol w="8114032"/>
              </a:tblGrid>
              <a:tr h="304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sng" dirty="0">
                          <a:latin typeface="+mj-lt"/>
                          <a:ea typeface="Times New Roman"/>
                          <a:cs typeface="Times New Roman"/>
                        </a:rPr>
                        <a:t>Проблема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sng" dirty="0">
                          <a:latin typeface="+mj-lt"/>
                          <a:ea typeface="Times New Roman"/>
                          <a:cs typeface="Times New Roman"/>
                        </a:rPr>
                        <a:t>Пути </a:t>
                      </a:r>
                      <a:r>
                        <a:rPr lang="ru-RU" sz="2400" b="1" i="0" u="sng" dirty="0" smtClean="0">
                          <a:latin typeface="+mj-lt"/>
                          <a:ea typeface="Times New Roman"/>
                          <a:cs typeface="Times New Roman"/>
                        </a:rPr>
                        <a:t>решения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0" u="sng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1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Хищение и нецелевое использование средств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Проработанная система отбора персонала, достойная заработная плата, система материального стимулирования, система видеонаблюдения, разработанная система качества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Недовольство посетителей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Проработать стандарт обслуживания, пересмотр ассортимента блюд, расширение ассортимента, пересмотр целевого сегмента, разработка дополнительных услуг 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9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Появление конкурентов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Разработка системы лояльности, усиление рекламной компании, более детальная проработка фирменного стиля и дизайна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1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Не полное использование производственных мощностей (не полная загрузка зала)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Разработка системы лояльности, усиление рекламной компании, более детальная проработка фирменного стиля и дизайна, снижение торговой наценки, пересмотр ассортимента блюд, пересмотр концепции заведения.</a:t>
                      </a:r>
                    </a:p>
                  </a:txBody>
                  <a:tcPr marL="90005" marR="9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103960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73E027-7001-4FA1-A6AD-2CAFE60B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52" y="2833656"/>
            <a:ext cx="7468030" cy="1119118"/>
          </a:xfrm>
        </p:spPr>
        <p:txBody>
          <a:bodyPr>
            <a:normAutofit/>
          </a:bodyPr>
          <a:lstStyle/>
          <a:p>
            <a:r>
              <a:rPr lang="ru-RU" sz="60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03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61B3CD-3340-4327-A6E8-FC4EF9B6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-51900"/>
            <a:ext cx="7522392" cy="58903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– концепция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568E19-5B89-40A5-B4C0-3DFE2F76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953" y="1292087"/>
            <a:ext cx="6163047" cy="5565913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Самоорганизация</a:t>
            </a:r>
            <a:endParaRPr lang="ru-RU" sz="2600" b="1" dirty="0"/>
          </a:p>
          <a:p>
            <a:r>
              <a:rPr lang="ru-RU" sz="2600" b="1" dirty="0"/>
              <a:t>Стратегия возникает из стремления </a:t>
            </a:r>
            <a:r>
              <a:rPr lang="ru-RU" sz="2600" b="1" dirty="0" smtClean="0"/>
              <a:t>команды</a:t>
            </a:r>
            <a:endParaRPr lang="ru-RU" sz="2600" b="1" dirty="0"/>
          </a:p>
          <a:p>
            <a:r>
              <a:rPr lang="ru-RU" sz="2600" b="1" dirty="0"/>
              <a:t>Конкуренты не имеют значения, партнерство</a:t>
            </a:r>
          </a:p>
          <a:p>
            <a:r>
              <a:rPr lang="ru-RU" sz="2600" b="1" dirty="0" smtClean="0"/>
              <a:t>Повышение удовлетворенности посетителей</a:t>
            </a:r>
            <a:endParaRPr lang="ru-RU" sz="2600" b="1" dirty="0"/>
          </a:p>
          <a:p>
            <a:r>
              <a:rPr lang="ru-RU" sz="2600" b="1" dirty="0" smtClean="0"/>
              <a:t>Формирование постоянной покупательской способности</a:t>
            </a:r>
          </a:p>
          <a:p>
            <a:r>
              <a:rPr lang="ru-RU" sz="2600" b="1" dirty="0"/>
              <a:t>Прибыль – следствие правильного </a:t>
            </a:r>
            <a:r>
              <a:rPr lang="ru-RU" sz="2600" b="1" dirty="0" smtClean="0"/>
              <a:t>развития</a:t>
            </a:r>
            <a:endParaRPr lang="ru-RU" sz="2600" b="1" dirty="0"/>
          </a:p>
          <a:p>
            <a:r>
              <a:rPr lang="ru-RU" sz="2600" b="1" dirty="0" smtClean="0"/>
              <a:t>Создание основы для открытия сети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8A4E87-CE60-4691-88E7-35EC0A6D4DF0}"/>
              </a:ext>
            </a:extLst>
          </p:cNvPr>
          <p:cNvSpPr/>
          <p:nvPr/>
        </p:nvSpPr>
        <p:spPr>
          <a:xfrm>
            <a:off x="0" y="555141"/>
            <a:ext cx="12192000" cy="25179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-51900"/>
            <a:ext cx="1519195" cy="15191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3" y="1311441"/>
            <a:ext cx="5640804" cy="41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23E0A5-0B14-4E75-B9E5-68976660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2FD467-9F0B-4B35-B0DD-8E2F2C12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75235" cy="562527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Клиентоориентированный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бизнес-процесс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00B697A-C3DB-4FCC-93EB-9AF7FE67B229}"/>
              </a:ext>
            </a:extLst>
          </p:cNvPr>
          <p:cNvSpPr/>
          <p:nvPr/>
        </p:nvSpPr>
        <p:spPr>
          <a:xfrm>
            <a:off x="0" y="535263"/>
            <a:ext cx="12192000" cy="291548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856" t="30469" r="31772" b="22266"/>
          <a:stretch>
            <a:fillRect/>
          </a:stretch>
        </p:blipFill>
        <p:spPr bwMode="auto">
          <a:xfrm>
            <a:off x="1016277" y="1741874"/>
            <a:ext cx="9860342" cy="420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90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464" y="214289"/>
            <a:ext cx="1009657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Схема разработки бизнес- плана и его процессы</a:t>
            </a:r>
            <a:endParaRPr lang="ru-RU" sz="3200" b="1" i="1" dirty="0">
              <a:solidFill>
                <a:srgbClr val="33660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2196" t="21993" r="30174" b="29495"/>
          <a:stretch/>
        </p:blipFill>
        <p:spPr bwMode="auto">
          <a:xfrm>
            <a:off x="732414" y="1393623"/>
            <a:ext cx="9940391" cy="4943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71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116A69-30F2-4B58-AA3F-043EF6B9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C382FC-D23B-4B0D-AC2E-40E42BA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91"/>
            <a:ext cx="10986307" cy="66854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Бизнес-процессы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интерактивного кафе «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FastReac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057D0C-42DF-4799-B6C1-EEC12663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43000"/>
            <a:ext cx="11791950" cy="5033963"/>
          </a:xfrm>
        </p:spPr>
        <p:txBody>
          <a:bodyPr>
            <a:noAutofit/>
          </a:bodyPr>
          <a:lstStyle/>
          <a:p>
            <a:pPr marL="514350" indent="-514350" fontAlgn="base">
              <a:spcBef>
                <a:spcPts val="0"/>
              </a:spcBef>
              <a:buAutoNum type="arabicPeriod"/>
            </a:pPr>
            <a:r>
              <a:rPr lang="ru-RU" sz="2000" b="1" dirty="0">
                <a:latin typeface="+mj-lt"/>
              </a:rPr>
              <a:t>Основные процессы </a:t>
            </a:r>
            <a:endParaRPr lang="ru-RU" sz="2000" dirty="0">
              <a:latin typeface="+mj-lt"/>
            </a:endParaRPr>
          </a:p>
          <a:p>
            <a:pPr fontAlgn="base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организация общественного питания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2. Вспомогательные </a:t>
            </a:r>
            <a:r>
              <a:rPr lang="ru-RU" sz="2000" b="1" dirty="0">
                <a:latin typeface="+mj-lt"/>
              </a:rPr>
              <a:t>процессы </a:t>
            </a:r>
            <a:endParaRPr lang="ru-RU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Услуги </a:t>
            </a:r>
            <a:r>
              <a:rPr lang="ru-RU" sz="2000" dirty="0">
                <a:latin typeface="+mj-lt"/>
              </a:rPr>
              <a:t>приготовления кулинарной продукции по заказам потребителей, в том числе на вынос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Отпуск обедов на дом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Возможность </a:t>
            </a:r>
            <a:r>
              <a:rPr lang="ru-RU" sz="2000" dirty="0">
                <a:latin typeface="+mj-lt"/>
              </a:rPr>
              <a:t>организации анимационной программы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Самостоятельное, предварительное бронирование столиков посредством </a:t>
            </a:r>
            <a:r>
              <a:rPr lang="ru-RU" sz="2000" dirty="0" smtClean="0">
                <a:latin typeface="+mj-lt"/>
              </a:rPr>
              <a:t>Интернет</a:t>
            </a:r>
            <a:endParaRPr lang="ru-RU" sz="20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3. Поддерживающие процессы</a:t>
            </a:r>
          </a:p>
          <a:p>
            <a:pPr fontAlgn="base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обратная </a:t>
            </a:r>
            <a:r>
              <a:rPr lang="ru-RU" sz="2000" dirty="0">
                <a:latin typeface="+mj-lt"/>
              </a:rPr>
              <a:t>связь с клиентами, </a:t>
            </a:r>
            <a:endParaRPr lang="ru-RU" sz="2000" dirty="0" smtClean="0">
              <a:latin typeface="+mj-lt"/>
            </a:endParaRPr>
          </a:p>
          <a:p>
            <a:pPr fontAlgn="base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административные </a:t>
            </a:r>
            <a:r>
              <a:rPr lang="ru-RU" sz="2000" dirty="0">
                <a:latin typeface="+mj-lt"/>
              </a:rPr>
              <a:t>и хозяйственное </a:t>
            </a:r>
            <a:r>
              <a:rPr lang="ru-RU" sz="2000" dirty="0" smtClean="0">
                <a:latin typeface="+mj-lt"/>
              </a:rPr>
              <a:t>обеспечение</a:t>
            </a:r>
          </a:p>
          <a:p>
            <a:pPr fontAlgn="base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музыкальное сопровождение,</a:t>
            </a:r>
          </a:p>
          <a:p>
            <a:pPr fontAlgn="base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исправность </a:t>
            </a:r>
            <a:r>
              <a:rPr lang="ru-RU" sz="2000" dirty="0">
                <a:latin typeface="+mj-lt"/>
              </a:rPr>
              <a:t>технических </a:t>
            </a:r>
            <a:r>
              <a:rPr lang="ru-RU" sz="2000" dirty="0" smtClean="0">
                <a:latin typeface="+mj-lt"/>
              </a:rPr>
              <a:t>средств</a:t>
            </a:r>
            <a:endParaRPr lang="ru-RU" sz="20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  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r>
              <a:rPr lang="ru-RU" sz="2400" b="1" dirty="0">
                <a:latin typeface="+mj-lt"/>
              </a:rPr>
              <a:t>Для точности и планирования загрузки работы созданы </a:t>
            </a:r>
            <a:r>
              <a:rPr lang="ru-RU" sz="2400" b="1" dirty="0" smtClean="0">
                <a:latin typeface="+mj-lt"/>
              </a:rPr>
              <a:t>группа </a:t>
            </a:r>
            <a:r>
              <a:rPr lang="ru-RU" sz="2400" b="1" dirty="0">
                <a:latin typeface="+mj-lt"/>
              </a:rPr>
              <a:t>в </a:t>
            </a:r>
            <a:r>
              <a:rPr lang="en-US" sz="2400" b="1" dirty="0" smtClean="0">
                <a:latin typeface="+mj-lt"/>
              </a:rPr>
              <a:t>VK</a:t>
            </a:r>
            <a:r>
              <a:rPr lang="ru-RU" sz="2400" b="1" dirty="0" smtClean="0">
                <a:latin typeface="+mj-lt"/>
              </a:rPr>
              <a:t>, сайт </a:t>
            </a:r>
            <a:r>
              <a:rPr lang="ru-RU" sz="2400" b="1" dirty="0">
                <a:latin typeface="+mj-lt"/>
              </a:rPr>
              <a:t>в разработке.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723D5C3-2931-414C-B1A6-35AFC3F3B7D8}"/>
              </a:ext>
            </a:extLst>
          </p:cNvPr>
          <p:cNvSpPr/>
          <p:nvPr/>
        </p:nvSpPr>
        <p:spPr>
          <a:xfrm>
            <a:off x="0" y="66854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116A69-30F2-4B58-AA3F-043EF6B9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C382FC-D23B-4B0D-AC2E-40E42BA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114300"/>
            <a:ext cx="12086492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Бизнес-процессов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демо-версия программного обеспечения 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ABBYY Timeline)</a:t>
            </a:r>
            <a:endParaRPr lang="ru-R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723D5C3-2931-414C-B1A6-35AFC3F3B7D8}"/>
              </a:ext>
            </a:extLst>
          </p:cNvPr>
          <p:cNvSpPr/>
          <p:nvPr/>
        </p:nvSpPr>
        <p:spPr>
          <a:xfrm>
            <a:off x="0" y="916195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20710" r="1584" b="6107"/>
          <a:stretch/>
        </p:blipFill>
        <p:spPr bwMode="auto">
          <a:xfrm>
            <a:off x="463550" y="1699039"/>
            <a:ext cx="11277876" cy="47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-6443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47625" y="1882399"/>
            <a:ext cx="12192000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ФОРМА СОБСТВЕННОСТИ -ЧАСТНАЯ</a:t>
            </a:r>
            <a:endParaRPr lang="ru-RU" sz="2800" b="1" dirty="0">
              <a:solidFill>
                <a:srgbClr val="33660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56066" y="1054258"/>
            <a:ext cx="7905805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ОТКРЫТИЕ ЮРИДИЧЕСКОГО ЛИЦА</a:t>
            </a:r>
            <a:endParaRPr lang="ru-RU" sz="2800" b="1" dirty="0">
              <a:solidFill>
                <a:srgbClr val="33660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25873" y="2857496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74544" y="2596779"/>
            <a:ext cx="8452718" cy="22467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уставный капитал 10000руб.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открытие расчетного счета ПАО «Сбербанк России» тариф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Оптима+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» - 3800руб.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государственная пошлина за регистрацию -  4000 руб.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 bmk="929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печать юридического лица 1000 руб.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17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181727"/>
            <a:ext cx="4908884" cy="2676274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9132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64738" y="314320"/>
            <a:ext cx="12192000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6600"/>
                </a:solidFill>
                <a:latin typeface="+mj-lt"/>
                <a:ea typeface="Batang" pitchFamily="18" charset="-127"/>
              </a:rPr>
              <a:t>ОРГАНИЗАЦИОННО-ПРАВОВАЯ </a:t>
            </a: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ФОРМА  - </a:t>
            </a:r>
            <a:r>
              <a:rPr lang="ru-RU" sz="2800" b="1" dirty="0">
                <a:solidFill>
                  <a:srgbClr val="336600"/>
                </a:solidFill>
                <a:latin typeface="+mj-lt"/>
                <a:ea typeface="Batang" pitchFamily="18" charset="-127"/>
              </a:rPr>
              <a:t>ООО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FC4071-0118-4A25-83B9-739E3BD8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6" y="37478"/>
            <a:ext cx="6885524" cy="52277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F39192-BC33-446A-9C2F-347BFC779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44" y="1198047"/>
            <a:ext cx="4914971" cy="980661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0" dirty="0"/>
              <a:t>На начальном этапе:</a:t>
            </a:r>
          </a:p>
          <a:p>
            <a:pPr>
              <a:spcBef>
                <a:spcPts val="0"/>
              </a:spcBef>
            </a:pPr>
            <a:r>
              <a:rPr lang="ru-RU" sz="2800" b="0" dirty="0"/>
              <a:t>Открытие </a:t>
            </a:r>
            <a:r>
              <a:rPr lang="ru-RU" sz="2800" b="0" dirty="0" smtClean="0"/>
              <a:t>ООО</a:t>
            </a:r>
            <a:endParaRPr lang="ru-RU" sz="2800" b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271EDC-3C67-45AF-90E6-54820279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2626" y="4020885"/>
            <a:ext cx="7933151" cy="9097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 На </a:t>
            </a:r>
            <a:r>
              <a:rPr lang="ru-RU" dirty="0"/>
              <a:t>этапе устойчивости реализации проекта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Открытие </a:t>
            </a:r>
            <a:r>
              <a:rPr lang="ru-RU" dirty="0" smtClean="0"/>
              <a:t>интерактивного</a:t>
            </a:r>
            <a:r>
              <a:rPr lang="ru-RU" dirty="0" smtClean="0"/>
              <a:t> кафе «</a:t>
            </a:r>
            <a:r>
              <a:rPr lang="ru-RU" dirty="0" err="1"/>
              <a:t>FastReac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06AD718-171A-40F3-AF96-A44FB4491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73434" y="2564674"/>
            <a:ext cx="7245976" cy="120021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0" dirty="0"/>
              <a:t>На этапе развития: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0" dirty="0" smtClean="0"/>
              <a:t>Аренда, ремонтные работы, оснащение</a:t>
            </a:r>
            <a:r>
              <a:rPr lang="ru-RU" sz="2800" b="0" dirty="0"/>
              <a:t>, </a:t>
            </a:r>
            <a:r>
              <a:rPr lang="ru-RU" sz="2800" b="0" dirty="0" smtClean="0"/>
              <a:t>реклама, </a:t>
            </a:r>
            <a:r>
              <a:rPr lang="ru-RU" sz="2800" b="0" dirty="0" smtClean="0"/>
              <a:t>подбор персонала </a:t>
            </a:r>
            <a:endParaRPr lang="ru-RU" sz="2800" b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ACCF3F-96F6-4A4F-9732-21051D6DE54E}"/>
              </a:ext>
            </a:extLst>
          </p:cNvPr>
          <p:cNvSpPr/>
          <p:nvPr/>
        </p:nvSpPr>
        <p:spPr>
          <a:xfrm>
            <a:off x="0" y="522771"/>
            <a:ext cx="12192000" cy="259315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06271EDC-3C67-45AF-90E6-54820279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859" y="5216023"/>
            <a:ext cx="7933151" cy="1441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 Перспектива развития: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открытие </a:t>
            </a:r>
            <a:r>
              <a:rPr lang="ru-RU" dirty="0"/>
              <a:t>сети кафе с одноименным </a:t>
            </a:r>
            <a:r>
              <a:rPr lang="ru-RU" dirty="0" smtClean="0"/>
              <a:t>названием </a:t>
            </a:r>
            <a:r>
              <a:rPr lang="ru-RU" dirty="0"/>
              <a:t>«</a:t>
            </a:r>
            <a:r>
              <a:rPr lang="ru-RU" dirty="0" err="1"/>
              <a:t>FastReac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069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1380</Words>
  <Application>Microsoft Office PowerPoint</Application>
  <PresentationFormat>Произвольный</PresentationFormat>
  <Paragraphs>222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Команда «Two as One»</vt:lpstr>
      <vt:lpstr>Ресурсы бизнес – процесса </vt:lpstr>
      <vt:lpstr>Бизнес – концепция </vt:lpstr>
      <vt:lpstr>Клиентоориентированный  бизнес-процесс</vt:lpstr>
      <vt:lpstr>Презентация PowerPoint</vt:lpstr>
      <vt:lpstr>Бизнес-процессы интерактивного кафе «FastReac»</vt:lpstr>
      <vt:lpstr>Анализ Бизнес-процессов  (демо-версия программного обеспечения  ABBYY Timeline)</vt:lpstr>
      <vt:lpstr>Презентация PowerPoint</vt:lpstr>
      <vt:lpstr>Этапы развития</vt:lpstr>
      <vt:lpstr>Организационная структура интерактивного кафе «FastReac»</vt:lpstr>
      <vt:lpstr>Режим работы  интерактивного кафе «FastReac»</vt:lpstr>
      <vt:lpstr>Применение специализированных  программных продуктов</vt:lpstr>
      <vt:lpstr>Система управления персоналом в кафе «FastReac»</vt:lpstr>
      <vt:lpstr>Используемые ресурсы</vt:lpstr>
      <vt:lpstr>МАТЕРИАЛЬНЫЕ</vt:lpstr>
      <vt:lpstr>Презентация PowerPoint</vt:lpstr>
      <vt:lpstr>Способы обслуживания</vt:lpstr>
      <vt:lpstr>Презентация PowerPoint</vt:lpstr>
      <vt:lpstr>Перспективы развития интерактивного кафе «FastReac»</vt:lpstr>
      <vt:lpstr>Альтернативные варианты развития бизнеса</vt:lpstr>
      <vt:lpstr>Антикризисный план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«РинЛин»</dc:title>
  <dc:creator>Admin</dc:creator>
  <cp:lastModifiedBy>User</cp:lastModifiedBy>
  <cp:revision>151</cp:revision>
  <dcterms:created xsi:type="dcterms:W3CDTF">2020-02-08T08:34:36Z</dcterms:created>
  <dcterms:modified xsi:type="dcterms:W3CDTF">2021-02-08T14:52:54Z</dcterms:modified>
</cp:coreProperties>
</file>