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dirty="0"/>
              <a:t>Самый цветной </a:t>
            </a:r>
            <a:r>
              <a:rPr lang="ru-RU" b="1" dirty="0" smtClean="0"/>
              <a:t>цвет по шкале от 0 до 14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8687682525599794"/>
          <c:y val="0.10717158431762142"/>
          <c:w val="0.80255979446231196"/>
          <c:h val="0.64756667784041644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Самый цветной цвет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Лист1!$A$2:$A$8</c:f>
              <c:strCache>
                <c:ptCount val="4"/>
                <c:pt idx="2">
                  <c:v>Чёрный</c:v>
                </c:pt>
                <c:pt idx="3">
                  <c:v>Белый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2">
                  <c:v>0</c:v>
                </c:pt>
                <c:pt idx="3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1A-4A19-8534-0470FC9D78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27861016"/>
        <c:axId val="427852160"/>
        <c:axId val="0"/>
      </c:bar3DChart>
      <c:catAx>
        <c:axId val="427861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7852160"/>
        <c:crosses val="autoZero"/>
        <c:auto val="1"/>
        <c:lblAlgn val="ctr"/>
        <c:lblOffset val="100"/>
        <c:noMultiLvlLbl val="0"/>
      </c:catAx>
      <c:valAx>
        <c:axId val="427852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786101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0CE75753-E756-418A-9C67-DEB86C6BD747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11B290B2-45E9-4A28-AC1E-0A687600D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127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75753-E756-418A-9C67-DEB86C6BD747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90B2-45E9-4A28-AC1E-0A687600D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833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CE75753-E756-418A-9C67-DEB86C6BD747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1B290B2-45E9-4A28-AC1E-0A687600D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29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CE75753-E756-418A-9C67-DEB86C6BD747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1B290B2-45E9-4A28-AC1E-0A687600D8F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193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CE75753-E756-418A-9C67-DEB86C6BD747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1B290B2-45E9-4A28-AC1E-0A687600D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6597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75753-E756-418A-9C67-DEB86C6BD747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90B2-45E9-4A28-AC1E-0A687600D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0283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75753-E756-418A-9C67-DEB86C6BD747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90B2-45E9-4A28-AC1E-0A687600D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223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75753-E756-418A-9C67-DEB86C6BD747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90B2-45E9-4A28-AC1E-0A687600D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94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CE75753-E756-418A-9C67-DEB86C6BD747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1B290B2-45E9-4A28-AC1E-0A687600D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066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75753-E756-418A-9C67-DEB86C6BD747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90B2-45E9-4A28-AC1E-0A687600D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666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CE75753-E756-418A-9C67-DEB86C6BD747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1B290B2-45E9-4A28-AC1E-0A687600D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901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75753-E756-418A-9C67-DEB86C6BD747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90B2-45E9-4A28-AC1E-0A687600D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301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75753-E756-418A-9C67-DEB86C6BD747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90B2-45E9-4A28-AC1E-0A687600D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196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75753-E756-418A-9C67-DEB86C6BD747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90B2-45E9-4A28-AC1E-0A687600D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165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75753-E756-418A-9C67-DEB86C6BD747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90B2-45E9-4A28-AC1E-0A687600D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499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75753-E756-418A-9C67-DEB86C6BD747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90B2-45E9-4A28-AC1E-0A687600D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850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75753-E756-418A-9C67-DEB86C6BD747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90B2-45E9-4A28-AC1E-0A687600D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463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75753-E756-418A-9C67-DEB86C6BD747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290B2-45E9-4A28-AC1E-0A687600D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7276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2880" y="1541417"/>
            <a:ext cx="10506892" cy="2090784"/>
          </a:xfrm>
        </p:spPr>
        <p:txBody>
          <a:bodyPr>
            <a:normAutofit/>
          </a:bodyPr>
          <a:lstStyle/>
          <a:p>
            <a:r>
              <a:rPr lang="ru-RU" sz="4400" dirty="0" smtClean="0"/>
              <a:t>СОЛНЕЧНЫЕ ЛУЧИ; разница между светлыми и тёмными цветами</a:t>
            </a:r>
            <a:endParaRPr lang="en-US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" y="5056051"/>
            <a:ext cx="4341224" cy="3134359"/>
          </a:xfrm>
        </p:spPr>
        <p:txBody>
          <a:bodyPr/>
          <a:lstStyle/>
          <a:p>
            <a:r>
              <a:rPr lang="ru-RU" dirty="0"/>
              <a:t>*</a:t>
            </a:r>
            <a:r>
              <a:rPr lang="ru-RU" dirty="0" smtClean="0"/>
              <a:t>Название учебного заведения*</a:t>
            </a:r>
            <a:br>
              <a:rPr lang="ru-RU" dirty="0" smtClean="0"/>
            </a:br>
            <a:r>
              <a:rPr lang="ru-RU" dirty="0" smtClean="0"/>
              <a:t>*ФИО ученика*</a:t>
            </a:r>
            <a:br>
              <a:rPr lang="ru-RU" dirty="0" smtClean="0"/>
            </a:br>
            <a:r>
              <a:rPr lang="ru-RU" dirty="0" smtClean="0"/>
              <a:t>*ФИО преподавателя, должность*</a:t>
            </a:r>
            <a:br>
              <a:rPr lang="ru-RU" dirty="0" smtClean="0"/>
            </a:br>
            <a:r>
              <a:rPr lang="ru-RU" dirty="0" smtClean="0"/>
              <a:t>*Город, год выполнения проекта*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8949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30536" y="705393"/>
            <a:ext cx="5823857" cy="986247"/>
          </a:xfrm>
        </p:spPr>
        <p:txBody>
          <a:bodyPr>
            <a:noAutofit/>
          </a:bodyPr>
          <a:lstStyle/>
          <a:p>
            <a:r>
              <a:rPr lang="ru-RU" sz="3200" b="1" dirty="0"/>
              <a:t>Почему черный цвет поглощает тепло</a:t>
            </a:r>
            <a:br>
              <a:rPr lang="ru-RU" sz="3200" b="1" dirty="0"/>
            </a:br>
            <a:endParaRPr lang="en-US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87829"/>
            <a:ext cx="11469188" cy="6270171"/>
          </a:xfrm>
        </p:spPr>
        <p:txBody>
          <a:bodyPr>
            <a:normAutofit fontScale="92500" lnSpcReduction="20000"/>
          </a:bodyPr>
          <a:lstStyle/>
          <a:p>
            <a:pPr marL="0" indent="0" fontAlgn="base">
              <a:lnSpc>
                <a:spcPct val="150000"/>
              </a:lnSpc>
              <a:buNone/>
            </a:pPr>
            <a:r>
              <a:rPr lang="ru-RU" dirty="0" smtClean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Черная </a:t>
            </a:r>
            <a:r>
              <a:rPr lang="ru-RU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одежда </a:t>
            </a:r>
            <a:r>
              <a:rPr lang="ru-RU" dirty="0">
                <a:latin typeface="Sylfaen" panose="010A0502050306030303" pitchFamily="18" charset="0"/>
                <a:cs typeface="Arial" panose="020B0604020202020204" pitchFamily="34" charset="0"/>
              </a:rPr>
              <a:t>поглощает больше света, а это, в свою </a:t>
            </a:r>
            <a:r>
              <a:rPr lang="en-US" dirty="0" smtClean="0">
                <a:latin typeface="Sylfaen" panose="010A0502050306030303" pitchFamily="18" charset="0"/>
                <a:cs typeface="Arial" panose="020B0604020202020204" pitchFamily="34" charset="0"/>
              </a:rPr>
              <a:t/>
            </a:r>
            <a:br>
              <a:rPr lang="en-US" dirty="0" smtClean="0">
                <a:latin typeface="Sylfaen" panose="010A0502050306030303" pitchFamily="18" charset="0"/>
                <a:cs typeface="Arial" panose="020B0604020202020204" pitchFamily="34" charset="0"/>
              </a:rPr>
            </a:br>
            <a:r>
              <a:rPr lang="ru-RU" dirty="0" smtClean="0">
                <a:latin typeface="Sylfaen" panose="010A0502050306030303" pitchFamily="18" charset="0"/>
                <a:cs typeface="Arial" panose="020B0604020202020204" pitchFamily="34" charset="0"/>
              </a:rPr>
              <a:t>очередь</a:t>
            </a:r>
            <a:r>
              <a:rPr lang="ru-RU" dirty="0">
                <a:latin typeface="Sylfaen" panose="010A0502050306030303" pitchFamily="18" charset="0"/>
                <a:cs typeface="Arial" panose="020B0604020202020204" pitchFamily="34" charset="0"/>
              </a:rPr>
              <a:t>, преобразуется в большее количество энергии </a:t>
            </a:r>
            <a:r>
              <a:rPr lang="en-US" dirty="0" smtClean="0">
                <a:latin typeface="Sylfaen" panose="010A0502050306030303" pitchFamily="18" charset="0"/>
                <a:cs typeface="Arial" panose="020B0604020202020204" pitchFamily="34" charset="0"/>
              </a:rPr>
              <a:t/>
            </a:r>
            <a:br>
              <a:rPr lang="en-US" dirty="0" smtClean="0">
                <a:latin typeface="Sylfaen" panose="010A0502050306030303" pitchFamily="18" charset="0"/>
                <a:cs typeface="Arial" panose="020B0604020202020204" pitchFamily="34" charset="0"/>
              </a:rPr>
            </a:br>
            <a:r>
              <a:rPr lang="ru-RU" dirty="0" smtClean="0">
                <a:latin typeface="Sylfaen" panose="010A0502050306030303" pitchFamily="18" charset="0"/>
                <a:cs typeface="Arial" panose="020B0604020202020204" pitchFamily="34" charset="0"/>
              </a:rPr>
              <a:t>и </a:t>
            </a:r>
            <a:r>
              <a:rPr lang="ru-RU" dirty="0">
                <a:latin typeface="Sylfaen" panose="010A0502050306030303" pitchFamily="18" charset="0"/>
                <a:cs typeface="Arial" panose="020B0604020202020204" pitchFamily="34" charset="0"/>
              </a:rPr>
              <a:t>тепла. Но почему это происходит? Все это можно </a:t>
            </a:r>
            <a:r>
              <a:rPr lang="ru-RU" dirty="0" smtClean="0">
                <a:latin typeface="Sylfaen" panose="010A0502050306030303" pitchFamily="18" charset="0"/>
                <a:cs typeface="Arial" panose="020B0604020202020204" pitchFamily="34" charset="0"/>
              </a:rPr>
              <a:t>объяснить</a:t>
            </a:r>
            <a:r>
              <a:rPr lang="en-US" dirty="0" smtClean="0">
                <a:latin typeface="Sylfaen" panose="010A0502050306030303" pitchFamily="18" charset="0"/>
                <a:cs typeface="Arial" panose="020B0604020202020204" pitchFamily="34" charset="0"/>
              </a:rPr>
              <a:t/>
            </a:r>
            <a:br>
              <a:rPr lang="en-US" dirty="0" smtClean="0">
                <a:latin typeface="Sylfaen" panose="010A0502050306030303" pitchFamily="18" charset="0"/>
                <a:cs typeface="Arial" panose="020B0604020202020204" pitchFamily="34" charset="0"/>
              </a:rPr>
            </a:br>
            <a:r>
              <a:rPr lang="ru-RU" dirty="0" smtClean="0">
                <a:latin typeface="Sylfaen" panose="010A0502050306030303" pitchFamily="18" charset="0"/>
                <a:cs typeface="Arial" panose="020B0604020202020204" pitchFamily="34" charset="0"/>
              </a:rPr>
              <a:t>наукой </a:t>
            </a:r>
            <a:r>
              <a:rPr lang="ru-RU" dirty="0">
                <a:latin typeface="Sylfaen" panose="010A0502050306030303" pitchFamily="18" charset="0"/>
                <a:cs typeface="Arial" panose="020B0604020202020204" pitchFamily="34" charset="0"/>
              </a:rPr>
              <a:t>о свете, тепле и </a:t>
            </a:r>
            <a:r>
              <a:rPr lang="ru-RU" dirty="0" smtClean="0">
                <a:latin typeface="Sylfaen" panose="010A0502050306030303" pitchFamily="18" charset="0"/>
                <a:cs typeface="Arial" panose="020B0604020202020204" pitchFamily="34" charset="0"/>
              </a:rPr>
              <a:t>энергии.</a:t>
            </a:r>
            <a:r>
              <a:rPr lang="en-US" dirty="0" smtClean="0">
                <a:latin typeface="Sylfaen" panose="010A0502050306030303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Sylfaen" panose="010A0502050306030303" pitchFamily="18" charset="0"/>
                <a:cs typeface="Arial" panose="020B0604020202020204" pitchFamily="34" charset="0"/>
              </a:rPr>
              <a:t>Чтобы </a:t>
            </a:r>
            <a:r>
              <a:rPr lang="ru-RU" dirty="0">
                <a:latin typeface="Sylfaen" panose="010A0502050306030303" pitchFamily="18" charset="0"/>
                <a:cs typeface="Arial" panose="020B0604020202020204" pitchFamily="34" charset="0"/>
              </a:rPr>
              <a:t>понять </a:t>
            </a:r>
            <a:r>
              <a:rPr lang="ru-RU" dirty="0" smtClean="0">
                <a:latin typeface="Sylfaen" panose="010A0502050306030303" pitchFamily="18" charset="0"/>
                <a:cs typeface="Arial" panose="020B0604020202020204" pitchFamily="34" charset="0"/>
              </a:rPr>
              <a:t>свойства</a:t>
            </a:r>
            <a:r>
              <a:rPr lang="en-US" dirty="0">
                <a:latin typeface="Sylfaen" panose="010A0502050306030303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Sylfaen" panose="010A0502050306030303" pitchFamily="18" charset="0"/>
                <a:cs typeface="Arial" panose="020B0604020202020204" pitchFamily="34" charset="0"/>
              </a:rPr>
              <a:t>поглощения </a:t>
            </a:r>
            <a:r>
              <a:rPr lang="ru-RU" dirty="0">
                <a:latin typeface="Sylfaen" panose="010A0502050306030303" pitchFamily="18" charset="0"/>
                <a:cs typeface="Arial" panose="020B0604020202020204" pitchFamily="34" charset="0"/>
              </a:rPr>
              <a:t>тепла черной одеждой, мы должны сначала понять, </a:t>
            </a:r>
            <a:r>
              <a:rPr lang="ru-RU" dirty="0" smtClean="0">
                <a:latin typeface="Sylfaen" panose="010A0502050306030303" pitchFamily="18" charset="0"/>
                <a:cs typeface="Arial" panose="020B0604020202020204" pitchFamily="34" charset="0"/>
              </a:rPr>
              <a:t>почему </a:t>
            </a:r>
            <a:r>
              <a:rPr lang="ru-RU" dirty="0">
                <a:latin typeface="Sylfaen" panose="010A0502050306030303" pitchFamily="18" charset="0"/>
                <a:cs typeface="Arial" panose="020B0604020202020204" pitchFamily="34" charset="0"/>
              </a:rPr>
              <a:t>такая одежда выглядит </a:t>
            </a:r>
            <a:r>
              <a:rPr lang="ru-RU" dirty="0" smtClean="0">
                <a:latin typeface="Sylfaen" panose="010A0502050306030303" pitchFamily="18" charset="0"/>
                <a:cs typeface="Arial" panose="020B0604020202020204" pitchFamily="34" charset="0"/>
              </a:rPr>
              <a:t>черной </a:t>
            </a:r>
            <a:r>
              <a:rPr lang="ru-RU" dirty="0">
                <a:latin typeface="Sylfaen" panose="010A0502050306030303" pitchFamily="18" charset="0"/>
                <a:cs typeface="Arial" panose="020B0604020202020204" pitchFamily="34" charset="0"/>
              </a:rPr>
              <a:t>в первую очередь. </a:t>
            </a:r>
            <a:r>
              <a:rPr lang="ru-RU" dirty="0" smtClean="0">
                <a:latin typeface="Sylfaen" panose="010A0502050306030303" pitchFamily="18" charset="0"/>
                <a:cs typeface="Arial" panose="020B0604020202020204" pitchFamily="34" charset="0"/>
              </a:rPr>
              <a:t>Цвет </a:t>
            </a:r>
            <a:r>
              <a:rPr lang="ru-RU" dirty="0">
                <a:latin typeface="Sylfaen" panose="010A0502050306030303" pitchFamily="18" charset="0"/>
                <a:cs typeface="Arial" panose="020B0604020202020204" pitchFamily="34" charset="0"/>
              </a:rPr>
              <a:t>рубашки определяется тем, </a:t>
            </a:r>
            <a:r>
              <a:rPr lang="ru-RU" dirty="0" smtClean="0">
                <a:latin typeface="Sylfaen" panose="010A0502050306030303" pitchFamily="18" charset="0"/>
                <a:cs typeface="Arial" panose="020B0604020202020204" pitchFamily="34" charset="0"/>
              </a:rPr>
              <a:t>какие </a:t>
            </a:r>
            <a:r>
              <a:rPr lang="ru-RU" dirty="0">
                <a:latin typeface="Sylfaen" panose="010A0502050306030303" pitchFamily="18" charset="0"/>
                <a:cs typeface="Arial" panose="020B0604020202020204" pitchFamily="34" charset="0"/>
              </a:rPr>
              <a:t>длины волн света отражаются </a:t>
            </a:r>
            <a:r>
              <a:rPr lang="en-US" dirty="0" smtClean="0">
                <a:latin typeface="Sylfaen" panose="010A0502050306030303" pitchFamily="18" charset="0"/>
                <a:cs typeface="Arial" panose="020B0604020202020204" pitchFamily="34" charset="0"/>
              </a:rPr>
              <a:t/>
            </a:r>
            <a:br>
              <a:rPr lang="en-US" dirty="0" smtClean="0">
                <a:latin typeface="Sylfaen" panose="010A0502050306030303" pitchFamily="18" charset="0"/>
                <a:cs typeface="Arial" panose="020B0604020202020204" pitchFamily="34" charset="0"/>
              </a:rPr>
            </a:br>
            <a:r>
              <a:rPr lang="ru-RU" dirty="0" smtClean="0">
                <a:latin typeface="Sylfaen" panose="010A0502050306030303" pitchFamily="18" charset="0"/>
                <a:cs typeface="Arial" panose="020B0604020202020204" pitchFamily="34" charset="0"/>
              </a:rPr>
              <a:t>от </a:t>
            </a:r>
            <a:r>
              <a:rPr lang="ru-RU" dirty="0">
                <a:latin typeface="Sylfaen" panose="010A0502050306030303" pitchFamily="18" charset="0"/>
                <a:cs typeface="Arial" panose="020B0604020202020204" pitchFamily="34" charset="0"/>
              </a:rPr>
              <a:t>этого объекта.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>
                <a:latin typeface="Sylfaen" panose="010A0502050306030303" pitchFamily="18" charset="0"/>
              </a:rPr>
              <a:t> </a:t>
            </a:r>
            <a:r>
              <a:rPr lang="ru-RU" dirty="0" smtClean="0">
                <a:latin typeface="Sylfaen" panose="010A0502050306030303" pitchFamily="18" charset="0"/>
              </a:rPr>
              <a:t>Когда </a:t>
            </a:r>
            <a:r>
              <a:rPr lang="ru-RU" dirty="0">
                <a:latin typeface="Sylfaen" panose="010A0502050306030303" pitchFamily="18" charset="0"/>
              </a:rPr>
              <a:t>свет попадает на объект, </a:t>
            </a:r>
            <a:r>
              <a:rPr lang="ru-RU" dirty="0" smtClean="0">
                <a:latin typeface="Sylfaen" panose="010A0502050306030303" pitchFamily="18" charset="0"/>
              </a:rPr>
              <a:t>этот </a:t>
            </a:r>
            <a:r>
              <a:rPr lang="ru-RU" dirty="0">
                <a:latin typeface="Sylfaen" panose="010A0502050306030303" pitchFamily="18" charset="0"/>
              </a:rPr>
              <a:t>свет (известный как белый свет</a:t>
            </a:r>
            <a:r>
              <a:rPr lang="ru-RU" dirty="0" smtClean="0">
                <a:latin typeface="Sylfaen" panose="010A0502050306030303" pitchFamily="18" charset="0"/>
              </a:rPr>
              <a:t>)</a:t>
            </a:r>
            <a:endParaRPr lang="en-US" dirty="0" smtClean="0">
              <a:latin typeface="Sylfaen" panose="010A0502050306030303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dirty="0" smtClean="0">
                <a:latin typeface="Sylfaen" panose="010A0502050306030303" pitchFamily="18" charset="0"/>
              </a:rPr>
              <a:t>содержит </a:t>
            </a:r>
            <a:r>
              <a:rPr lang="ru-RU" dirty="0">
                <a:latin typeface="Sylfaen" panose="010A0502050306030303" pitchFamily="18" charset="0"/>
              </a:rPr>
              <a:t>все видимые длины волн света. </a:t>
            </a:r>
            <a:endParaRPr lang="en-US" dirty="0" smtClean="0">
              <a:latin typeface="Sylfaen" panose="010A0502050306030303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dirty="0" smtClean="0">
                <a:latin typeface="Sylfaen" panose="010A0502050306030303" pitchFamily="18" charset="0"/>
              </a:rPr>
              <a:t>Красная </a:t>
            </a:r>
            <a:r>
              <a:rPr lang="ru-RU" dirty="0">
                <a:latin typeface="Sylfaen" panose="010A0502050306030303" pitchFamily="18" charset="0"/>
              </a:rPr>
              <a:t>рубашка, таким образом, будет выглядеть </a:t>
            </a:r>
            <a:endParaRPr lang="en-US" dirty="0" smtClean="0">
              <a:latin typeface="Sylfaen" panose="010A0502050306030303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dirty="0" smtClean="0">
                <a:latin typeface="Sylfaen" panose="010A0502050306030303" pitchFamily="18" charset="0"/>
              </a:rPr>
              <a:t>красной</a:t>
            </a:r>
            <a:r>
              <a:rPr lang="ru-RU" dirty="0">
                <a:latin typeface="Sylfaen" panose="010A0502050306030303" pitchFamily="18" charset="0"/>
              </a:rPr>
              <a:t>, потому что она поглощает все длины волн </a:t>
            </a:r>
            <a:endParaRPr lang="en-US" dirty="0" smtClean="0">
              <a:latin typeface="Sylfaen" panose="010A0502050306030303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dirty="0" smtClean="0">
                <a:latin typeface="Sylfaen" panose="010A0502050306030303" pitchFamily="18" charset="0"/>
              </a:rPr>
              <a:t>света</a:t>
            </a:r>
            <a:r>
              <a:rPr lang="ru-RU" dirty="0">
                <a:latin typeface="Sylfaen" panose="010A0502050306030303" pitchFamily="18" charset="0"/>
              </a:rPr>
              <a:t>, кроме красной, которая отражается </a:t>
            </a:r>
            <a:endParaRPr lang="en-US" dirty="0" smtClean="0">
              <a:latin typeface="Sylfaen" panose="010A0502050306030303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dirty="0" smtClean="0">
                <a:latin typeface="Sylfaen" panose="010A0502050306030303" pitchFamily="18" charset="0"/>
              </a:rPr>
              <a:t>и </a:t>
            </a:r>
            <a:r>
              <a:rPr lang="ru-RU" dirty="0">
                <a:latin typeface="Sylfaen" panose="010A0502050306030303" pitchFamily="18" charset="0"/>
              </a:rPr>
              <a:t>определяется нашими глазами.</a:t>
            </a:r>
            <a:endParaRPr lang="en-US" dirty="0">
              <a:latin typeface="Sylfaen" panose="010A0502050306030303" pitchFamily="18" charset="0"/>
              <a:cs typeface="Arial" panose="020B0604020202020204" pitchFamily="34" charset="0"/>
            </a:endParaRPr>
          </a:p>
        </p:txBody>
      </p:sp>
      <p:pic>
        <p:nvPicPr>
          <p:cNvPr id="1028" name="Picture 4" descr="Почему черный цвет поглощает тепл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578" y="4036423"/>
            <a:ext cx="5338422" cy="2821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1339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73782" y="0"/>
            <a:ext cx="6254931" cy="1861458"/>
          </a:xfrm>
        </p:spPr>
        <p:txBody>
          <a:bodyPr>
            <a:noAutofit/>
          </a:bodyPr>
          <a:lstStyle/>
          <a:p>
            <a:r>
              <a:rPr lang="ru-RU" sz="2800" b="1" dirty="0"/>
              <a:t>Чем белые объекты отличаются от черных</a:t>
            </a:r>
            <a:br>
              <a:rPr lang="ru-RU" sz="2800" b="1" dirty="0"/>
            </a:br>
            <a:endParaRPr lang="en-US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2251"/>
            <a:ext cx="7014754" cy="6858001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50000"/>
              </a:lnSpc>
              <a:buNone/>
            </a:pPr>
            <a:r>
              <a:rPr lang="ru-RU" sz="1800" dirty="0" smtClean="0">
                <a:latin typeface="Sylfaen" panose="010A0502050306030303" pitchFamily="18" charset="0"/>
              </a:rPr>
              <a:t>Белая рубашка отражает все волны света обратно и наши глаза видят полный спектр </a:t>
            </a:r>
            <a:r>
              <a:rPr lang="ru-RU" sz="1800" dirty="0">
                <a:latin typeface="Sylfaen" panose="010A0502050306030303" pitchFamily="18" charset="0"/>
              </a:rPr>
              <a:t>цветов, </a:t>
            </a:r>
            <a:r>
              <a:rPr lang="ru-RU" sz="1800" dirty="0" smtClean="0">
                <a:latin typeface="Sylfaen" panose="010A0502050306030303" pitchFamily="18" charset="0"/>
              </a:rPr>
              <a:t>не </a:t>
            </a:r>
            <a:r>
              <a:rPr lang="ru-RU" sz="1800" dirty="0">
                <a:latin typeface="Sylfaen" panose="010A0502050306030303" pitchFamily="18" charset="0"/>
              </a:rPr>
              <a:t>поглощенный предметом. Черная рубашка, с другой стороны, поглощает все длины волн света, не отражая ни одного из них обратно в наши глаза</a:t>
            </a:r>
            <a:r>
              <a:rPr lang="ru-RU" sz="1800" dirty="0" smtClean="0">
                <a:latin typeface="Sylfaen" panose="010A0502050306030303" pitchFamily="18" charset="0"/>
              </a:rPr>
              <a:t>.</a:t>
            </a:r>
            <a:endParaRPr lang="ru-RU" sz="1800" dirty="0">
              <a:latin typeface="Sylfaen" panose="010A0502050306030303" pitchFamily="18" charset="0"/>
            </a:endParaRPr>
          </a:p>
          <a:p>
            <a:pPr marL="0" indent="0" fontAlgn="base">
              <a:lnSpc>
                <a:spcPct val="150000"/>
              </a:lnSpc>
              <a:buNone/>
            </a:pPr>
            <a:r>
              <a:rPr lang="ru-RU" sz="1800" dirty="0" smtClean="0">
                <a:latin typeface="Sylfaen" panose="010A0502050306030303" pitchFamily="18" charset="0"/>
              </a:rPr>
              <a:t>Поскольку </a:t>
            </a:r>
            <a:r>
              <a:rPr lang="ru-RU" sz="1800" dirty="0">
                <a:latin typeface="Sylfaen" panose="010A0502050306030303" pitchFamily="18" charset="0"/>
              </a:rPr>
              <a:t>черная рубашка поглощает </a:t>
            </a:r>
            <a:r>
              <a:rPr lang="en-US" sz="1800" dirty="0">
                <a:latin typeface="Sylfaen" panose="010A0502050306030303" pitchFamily="18" charset="0"/>
              </a:rPr>
              <a:t> </a:t>
            </a:r>
            <a:r>
              <a:rPr lang="ru-RU" sz="1800" dirty="0" smtClean="0">
                <a:latin typeface="Sylfaen" panose="010A0502050306030303" pitchFamily="18" charset="0"/>
              </a:rPr>
              <a:t>весь </a:t>
            </a:r>
            <a:r>
              <a:rPr lang="ru-RU" sz="1800" dirty="0">
                <a:latin typeface="Sylfaen" panose="010A0502050306030303" pitchFamily="18" charset="0"/>
              </a:rPr>
              <a:t>свет, который попадает на нее, она </a:t>
            </a:r>
            <a:r>
              <a:rPr lang="ru-RU" sz="1800" dirty="0" smtClean="0">
                <a:latin typeface="Sylfaen" panose="010A0502050306030303" pitchFamily="18" charset="0"/>
              </a:rPr>
              <a:t>преобразует </a:t>
            </a:r>
            <a:r>
              <a:rPr lang="ru-RU" sz="1800" dirty="0">
                <a:latin typeface="Sylfaen" panose="010A0502050306030303" pitchFamily="18" charset="0"/>
              </a:rPr>
              <a:t>этот свет в другие виды </a:t>
            </a:r>
            <a:r>
              <a:rPr lang="ru-RU" sz="1800" dirty="0" smtClean="0">
                <a:latin typeface="Sylfaen" panose="010A0502050306030303" pitchFamily="18" charset="0"/>
              </a:rPr>
              <a:t>энергии</a:t>
            </a:r>
            <a:r>
              <a:rPr lang="ru-RU" sz="1800" dirty="0">
                <a:latin typeface="Sylfaen" panose="010A0502050306030303" pitchFamily="18" charset="0"/>
              </a:rPr>
              <a:t>, обычно в тепло. Затем он излучает </a:t>
            </a:r>
            <a:r>
              <a:rPr lang="en-US" sz="1800" dirty="0">
                <a:latin typeface="Sylfaen" panose="010A0502050306030303" pitchFamily="18" charset="0"/>
              </a:rPr>
              <a:t> </a:t>
            </a:r>
            <a:r>
              <a:rPr lang="ru-RU" sz="1800" dirty="0" smtClean="0">
                <a:latin typeface="Sylfaen" panose="010A0502050306030303" pitchFamily="18" charset="0"/>
              </a:rPr>
              <a:t>это </a:t>
            </a:r>
            <a:r>
              <a:rPr lang="ru-RU" sz="1800" dirty="0">
                <a:latin typeface="Sylfaen" panose="010A0502050306030303" pitchFamily="18" charset="0"/>
              </a:rPr>
              <a:t>тепло, некоторые в </a:t>
            </a:r>
            <a:r>
              <a:rPr lang="en-US" sz="1800" dirty="0" smtClean="0">
                <a:latin typeface="Sylfaen" panose="010A0502050306030303" pitchFamily="18" charset="0"/>
              </a:rPr>
              <a:t/>
            </a:r>
            <a:br>
              <a:rPr lang="en-US" sz="1800" dirty="0" smtClean="0">
                <a:latin typeface="Sylfaen" panose="010A0502050306030303" pitchFamily="18" charset="0"/>
              </a:rPr>
            </a:br>
            <a:r>
              <a:rPr lang="ru-RU" sz="1800" dirty="0" smtClean="0">
                <a:latin typeface="Sylfaen" panose="010A0502050306030303" pitchFamily="18" charset="0"/>
              </a:rPr>
              <a:t>окружающую </a:t>
            </a:r>
            <a:r>
              <a:rPr lang="ru-RU" sz="1800" dirty="0">
                <a:latin typeface="Sylfaen" panose="010A0502050306030303" pitchFamily="18" charset="0"/>
              </a:rPr>
              <a:t>среду, а </a:t>
            </a:r>
            <a:r>
              <a:rPr lang="en-US" sz="1800" dirty="0">
                <a:latin typeface="Sylfaen" panose="010A0502050306030303" pitchFamily="18" charset="0"/>
              </a:rPr>
              <a:t> </a:t>
            </a:r>
            <a:r>
              <a:rPr lang="ru-RU" sz="1800" dirty="0" smtClean="0">
                <a:latin typeface="Sylfaen" panose="010A0502050306030303" pitchFamily="18" charset="0"/>
              </a:rPr>
              <a:t>некоторые </a:t>
            </a:r>
            <a:r>
              <a:rPr lang="ru-RU" sz="1800" dirty="0">
                <a:latin typeface="Sylfaen" panose="010A0502050306030303" pitchFamily="18" charset="0"/>
              </a:rPr>
              <a:t>прямо в наше </a:t>
            </a:r>
            <a:r>
              <a:rPr lang="ru-RU" sz="1800" dirty="0" smtClean="0">
                <a:latin typeface="Sylfaen" panose="010A0502050306030303" pitchFamily="18" charset="0"/>
              </a:rPr>
              <a:t>тело.</a:t>
            </a:r>
            <a:endParaRPr lang="en-US" sz="1800" dirty="0" smtClean="0">
              <a:latin typeface="Sylfaen" panose="010A0502050306030303" pitchFamily="18" charset="0"/>
            </a:endParaRPr>
          </a:p>
          <a:p>
            <a:pPr marL="0" indent="0" fontAlgn="base">
              <a:lnSpc>
                <a:spcPct val="150000"/>
              </a:lnSpc>
              <a:buNone/>
            </a:pPr>
            <a:r>
              <a:rPr lang="en-US" sz="1800" dirty="0" smtClean="0">
                <a:latin typeface="Sylfaen" panose="010A0502050306030303" pitchFamily="18" charset="0"/>
              </a:rPr>
              <a:t/>
            </a:r>
            <a:br>
              <a:rPr lang="en-US" sz="1800" dirty="0" smtClean="0">
                <a:latin typeface="Sylfaen" panose="010A0502050306030303" pitchFamily="18" charset="0"/>
              </a:rPr>
            </a:br>
            <a:r>
              <a:rPr lang="ru-RU" sz="1800" dirty="0" smtClean="0">
                <a:latin typeface="Sylfaen" panose="010A0502050306030303" pitchFamily="18" charset="0"/>
              </a:rPr>
              <a:t>Вот </a:t>
            </a:r>
            <a:r>
              <a:rPr lang="ru-RU" sz="1800" dirty="0">
                <a:latin typeface="Sylfaen" panose="010A0502050306030303" pitchFamily="18" charset="0"/>
              </a:rPr>
              <a:t>почему люди советуют</a:t>
            </a:r>
            <a:r>
              <a:rPr lang="en-US" sz="1800" dirty="0">
                <a:latin typeface="Sylfaen" panose="010A0502050306030303" pitchFamily="18" charset="0"/>
              </a:rPr>
              <a:t> </a:t>
            </a:r>
            <a:r>
              <a:rPr lang="ru-RU" sz="1800" dirty="0">
                <a:latin typeface="Sylfaen" panose="010A0502050306030303" pitchFamily="18" charset="0"/>
              </a:rPr>
              <a:t>не носить </a:t>
            </a:r>
            <a:r>
              <a:rPr lang="en-US" sz="1800" dirty="0">
                <a:latin typeface="Sylfaen" panose="010A0502050306030303" pitchFamily="18" charset="0"/>
              </a:rPr>
              <a:t> </a:t>
            </a:r>
            <a:r>
              <a:rPr lang="ru-RU" sz="1800" dirty="0">
                <a:latin typeface="Sylfaen" panose="010A0502050306030303" pitchFamily="18" charset="0"/>
              </a:rPr>
              <a:t>черную или </a:t>
            </a:r>
            <a:r>
              <a:rPr lang="en-US" sz="1800" dirty="0">
                <a:latin typeface="Sylfaen" panose="010A0502050306030303" pitchFamily="18" charset="0"/>
              </a:rPr>
              <a:t/>
            </a:r>
            <a:br>
              <a:rPr lang="en-US" sz="1800" dirty="0">
                <a:latin typeface="Sylfaen" panose="010A0502050306030303" pitchFamily="18" charset="0"/>
              </a:rPr>
            </a:br>
            <a:r>
              <a:rPr lang="ru-RU" sz="1800" dirty="0">
                <a:latin typeface="Sylfaen" panose="010A0502050306030303" pitchFamily="18" charset="0"/>
              </a:rPr>
              <a:t>темную одежду в жаркие дни,</a:t>
            </a:r>
            <a:r>
              <a:rPr lang="en-US" sz="1800" dirty="0">
                <a:latin typeface="Sylfaen" panose="010A0502050306030303" pitchFamily="18" charset="0"/>
              </a:rPr>
              <a:t> </a:t>
            </a:r>
            <a:r>
              <a:rPr lang="ru-RU" sz="1800" dirty="0">
                <a:latin typeface="Sylfaen" panose="010A0502050306030303" pitchFamily="18" charset="0"/>
              </a:rPr>
              <a:t>так как человек </a:t>
            </a:r>
            <a:r>
              <a:rPr lang="en-US" sz="1800" dirty="0">
                <a:latin typeface="Sylfaen" panose="010A0502050306030303" pitchFamily="18" charset="0"/>
              </a:rPr>
              <a:t/>
            </a:r>
            <a:br>
              <a:rPr lang="en-US" sz="1800" dirty="0">
                <a:latin typeface="Sylfaen" panose="010A0502050306030303" pitchFamily="18" charset="0"/>
              </a:rPr>
            </a:br>
            <a:r>
              <a:rPr lang="ru-RU" sz="1800" dirty="0">
                <a:latin typeface="Sylfaen" panose="010A0502050306030303" pitchFamily="18" charset="0"/>
              </a:rPr>
              <a:t>получает дополнительное </a:t>
            </a:r>
            <a:r>
              <a:rPr lang="en-US" sz="1800" dirty="0">
                <a:latin typeface="Sylfaen" panose="010A0502050306030303" pitchFamily="18" charset="0"/>
              </a:rPr>
              <a:t> </a:t>
            </a:r>
            <a:r>
              <a:rPr lang="ru-RU" sz="1800" dirty="0">
                <a:latin typeface="Sylfaen" panose="010A0502050306030303" pitchFamily="18" charset="0"/>
              </a:rPr>
              <a:t>нагревание,</a:t>
            </a:r>
            <a:r>
              <a:rPr lang="en-US" sz="1800" dirty="0">
                <a:latin typeface="Sylfaen" panose="010A0502050306030303" pitchFamily="18" charset="0"/>
              </a:rPr>
              <a:t> </a:t>
            </a:r>
            <a:r>
              <a:rPr lang="ru-RU" sz="1800" dirty="0">
                <a:latin typeface="Sylfaen" panose="010A0502050306030303" pitchFamily="18" charset="0"/>
              </a:rPr>
              <a:t>за счет темной</a:t>
            </a:r>
            <a:r>
              <a:rPr lang="en-US" sz="1800" dirty="0">
                <a:latin typeface="Sylfaen" panose="010A0502050306030303" pitchFamily="18" charset="0"/>
              </a:rPr>
              <a:t/>
            </a:r>
            <a:br>
              <a:rPr lang="en-US" sz="1800" dirty="0">
                <a:latin typeface="Sylfaen" panose="010A0502050306030303" pitchFamily="18" charset="0"/>
              </a:rPr>
            </a:br>
            <a:r>
              <a:rPr lang="ru-RU" sz="1800" dirty="0">
                <a:latin typeface="Sylfaen" panose="010A0502050306030303" pitchFamily="18" charset="0"/>
              </a:rPr>
              <a:t>одежды, так как </a:t>
            </a:r>
            <a:r>
              <a:rPr lang="en-US" sz="1800" dirty="0">
                <a:latin typeface="Sylfaen" panose="010A0502050306030303" pitchFamily="18" charset="0"/>
              </a:rPr>
              <a:t> </a:t>
            </a:r>
            <a:r>
              <a:rPr lang="ru-RU" sz="1800" dirty="0">
                <a:latin typeface="Sylfaen" panose="010A0502050306030303" pitchFamily="18" charset="0"/>
              </a:rPr>
              <a:t>она поглощает весь спектр</a:t>
            </a:r>
            <a:r>
              <a:rPr lang="en-US" sz="1800" dirty="0">
                <a:latin typeface="Sylfaen" panose="010A0502050306030303" pitchFamily="18" charset="0"/>
              </a:rPr>
              <a:t> </a:t>
            </a:r>
            <a:r>
              <a:rPr lang="ru-RU" sz="1800" dirty="0">
                <a:latin typeface="Sylfaen" panose="010A0502050306030303" pitchFamily="18" charset="0"/>
              </a:rPr>
              <a:t>света и </a:t>
            </a:r>
            <a:r>
              <a:rPr lang="en-US" sz="1800" dirty="0">
                <a:latin typeface="Sylfaen" panose="010A0502050306030303" pitchFamily="18" charset="0"/>
              </a:rPr>
              <a:t/>
            </a:r>
            <a:br>
              <a:rPr lang="en-US" sz="1800" dirty="0">
                <a:latin typeface="Sylfaen" panose="010A0502050306030303" pitchFamily="18" charset="0"/>
              </a:rPr>
            </a:br>
            <a:r>
              <a:rPr lang="ru-RU" sz="1800" dirty="0">
                <a:latin typeface="Sylfaen" panose="010A0502050306030303" pitchFamily="18" charset="0"/>
              </a:rPr>
              <a:t>излучает больше тепла.</a:t>
            </a:r>
          </a:p>
          <a:p>
            <a:pPr marL="0" indent="0" fontAlgn="base">
              <a:lnSpc>
                <a:spcPct val="150000"/>
              </a:lnSpc>
              <a:buNone/>
            </a:pPr>
            <a:r>
              <a:rPr lang="en-US" sz="1800" dirty="0" smtClean="0">
                <a:latin typeface="Sylfaen" panose="010A0502050306030303" pitchFamily="18" charset="0"/>
              </a:rPr>
              <a:t/>
            </a:r>
            <a:br>
              <a:rPr lang="en-US" sz="1800" dirty="0" smtClean="0">
                <a:latin typeface="Sylfaen" panose="010A0502050306030303" pitchFamily="18" charset="0"/>
              </a:rPr>
            </a:br>
            <a:r>
              <a:rPr lang="en-US" sz="1800" dirty="0" smtClean="0">
                <a:latin typeface="Sylfaen" panose="010A0502050306030303" pitchFamily="18" charset="0"/>
              </a:rPr>
              <a:t> </a:t>
            </a:r>
            <a:br>
              <a:rPr lang="en-US" sz="1800" dirty="0" smtClean="0">
                <a:latin typeface="Sylfaen" panose="010A0502050306030303" pitchFamily="18" charset="0"/>
              </a:rPr>
            </a:br>
            <a:endParaRPr lang="en-US" sz="1800" dirty="0">
              <a:latin typeface="Sylfaen" panose="010A0502050306030303" pitchFamily="18" charset="0"/>
            </a:endParaRPr>
          </a:p>
        </p:txBody>
      </p:sp>
      <p:pic>
        <p:nvPicPr>
          <p:cNvPr id="2050" name="Picture 2" descr="Почему черный цвет поглощает тепл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0862" y="2677886"/>
            <a:ext cx="6571138" cy="4180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5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1110343" y="1201018"/>
            <a:ext cx="9653450" cy="5656982"/>
          </a:xfrm>
        </p:spPr>
        <p:txBody>
          <a:bodyPr>
            <a:normAutofit/>
          </a:bodyPr>
          <a:lstStyle/>
          <a:p>
            <a:pPr marL="0" indent="0" algn="just" fontAlgn="base">
              <a:buNone/>
            </a:pPr>
            <a:r>
              <a:rPr lang="ru-RU" sz="2400" dirty="0" smtClean="0">
                <a:latin typeface="Sylfaen" panose="010A0502050306030303" pitchFamily="18" charset="0"/>
              </a:rPr>
              <a:t>Белые </a:t>
            </a:r>
            <a:r>
              <a:rPr lang="ru-RU" sz="2400" dirty="0">
                <a:latin typeface="Sylfaen" panose="010A0502050306030303" pitchFamily="18" charset="0"/>
              </a:rPr>
              <a:t>рубашки имеют противоположный эффект. Поскольку они не поглощают свет, они не преобразуют его в тепло. Это делает одежду белого или более светлого цвета более прохладной летом.</a:t>
            </a:r>
          </a:p>
          <a:p>
            <a:pPr marL="0" indent="0" algn="just" fontAlgn="base">
              <a:buNone/>
            </a:pPr>
            <a:r>
              <a:rPr lang="ru-RU" sz="2400" dirty="0">
                <a:latin typeface="Sylfaen" panose="010A0502050306030303" pitchFamily="18" charset="0"/>
              </a:rPr>
              <a:t>   Конечно, хотя есть научное обоснование для утверждения, что черная одежда поглощает свет и преобразует его в тепло. Но вы, возможно, не заметите большой разницы между белой рубашкой и черной рубашкой в летний день, когда к этому процессу присоединяются другие факторы погоды</a:t>
            </a:r>
            <a:r>
              <a:rPr lang="ru-RU" sz="2400" dirty="0" smtClean="0">
                <a:latin typeface="Sylfaen" panose="010A0502050306030303" pitchFamily="18" charset="0"/>
              </a:rPr>
              <a:t>.</a:t>
            </a:r>
            <a:endParaRPr lang="en-US" sz="2400" dirty="0" smtClean="0">
              <a:latin typeface="Sylfaen" panose="010A0502050306030303" pitchFamily="18" charset="0"/>
            </a:endParaRPr>
          </a:p>
          <a:p>
            <a:pPr marL="0" indent="0" algn="just" fontAlgn="base">
              <a:buNone/>
            </a:pPr>
            <a:endParaRPr lang="en-US" sz="2400" dirty="0">
              <a:latin typeface="Sylfaen" panose="010A0502050306030303" pitchFamily="18" charset="0"/>
            </a:endParaRPr>
          </a:p>
          <a:p>
            <a:pPr marL="0" indent="0" algn="just" fontAlgn="base">
              <a:buNone/>
            </a:pPr>
            <a:r>
              <a:rPr lang="ru-RU" sz="2400" dirty="0">
                <a:latin typeface="Sylfaen" panose="010A0502050306030303" pitchFamily="18" charset="0"/>
              </a:rPr>
              <a:t>Например, влажность воздуха, отсутствие солнца и ветер. Эти факторы погоды, имеют значительное влияние на то, как тепло и комфортно, вы чувствуете себя в определенный день, независимо от цвета одежды.</a:t>
            </a:r>
          </a:p>
          <a:p>
            <a:pPr marL="0" indent="0" algn="just" fontAlgn="base">
              <a:buNone/>
            </a:pPr>
            <a:endParaRPr lang="ru-RU" sz="2400" dirty="0">
              <a:latin typeface="Sylfaen" panose="010A0502050306030303" pitchFamily="18" charset="0"/>
            </a:endParaRPr>
          </a:p>
          <a:p>
            <a:pPr marL="0" indent="0" algn="just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813710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3984171" cy="6858000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sz="2400" dirty="0">
                <a:latin typeface="Sylfaen" panose="010A0502050306030303" pitchFamily="18" charset="0"/>
              </a:rPr>
              <a:t>   </a:t>
            </a:r>
            <a:endParaRPr lang="en-US" sz="2400" dirty="0">
              <a:latin typeface="Sylfaen" panose="010A0502050306030303" pitchFamily="18" charset="0"/>
            </a:endParaRPr>
          </a:p>
        </p:txBody>
      </p:sp>
      <p:graphicFrame>
        <p:nvGraphicFramePr>
          <p:cNvPr id="4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050970"/>
              </p:ext>
            </p:extLst>
          </p:nvPr>
        </p:nvGraphicFramePr>
        <p:xfrm>
          <a:off x="-156754" y="1254034"/>
          <a:ext cx="11316788" cy="6048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82038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лед самолета">
  <a:themeElements>
    <a:clrScheme name="След самолета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След самолета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лед самолета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TM04033937[[fn=След самолета]]</Template>
  <TotalTime>34</TotalTime>
  <Words>152</Words>
  <Application>Microsoft Office PowerPoint</Application>
  <PresentationFormat>Широкоэкранный</PresentationFormat>
  <Paragraphs>21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Sylfaen</vt:lpstr>
      <vt:lpstr>След самолета</vt:lpstr>
      <vt:lpstr>СОЛНЕЧНЫЕ ЛУЧИ; разница между светлыми и тёмными цветами</vt:lpstr>
      <vt:lpstr>Почему черный цвет поглощает тепло </vt:lpstr>
      <vt:lpstr>Чем белые объекты отличаются от черных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СОЛНЕЧНЫЕ ЛУЧИ; разница между светлыми и тёмными цветами</dc:title>
  <dc:creator>Windows User</dc:creator>
  <cp:lastModifiedBy>Windows User</cp:lastModifiedBy>
  <cp:revision>4</cp:revision>
  <dcterms:created xsi:type="dcterms:W3CDTF">2021-05-09T13:40:11Z</dcterms:created>
  <dcterms:modified xsi:type="dcterms:W3CDTF">2021-05-09T14:14:26Z</dcterms:modified>
</cp:coreProperties>
</file>