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10693400" cy="75565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4" y="-3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38656" y="3676859"/>
            <a:ext cx="636270" cy="222250"/>
          </a:xfrm>
          <a:custGeom>
            <a:avLst/>
            <a:gdLst/>
            <a:ahLst/>
            <a:cxnLst/>
            <a:rect l="l" t="t" r="r" b="b"/>
            <a:pathLst>
              <a:path w="636270" h="222250">
                <a:moveTo>
                  <a:pt x="636060" y="221745"/>
                </a:moveTo>
                <a:lnTo>
                  <a:pt x="0" y="221745"/>
                </a:lnTo>
                <a:lnTo>
                  <a:pt x="0" y="0"/>
                </a:lnTo>
                <a:lnTo>
                  <a:pt x="636060" y="0"/>
                </a:lnTo>
                <a:lnTo>
                  <a:pt x="636060" y="221745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588" y="1692818"/>
          <a:ext cx="10503535" cy="4166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5415"/>
                <a:gridCol w="5278120"/>
              </a:tblGrid>
              <a:tr h="481421">
                <a:tc>
                  <a:txBody>
                    <a:bodyPr/>
                    <a:lstStyle/>
                    <a:p>
                      <a:pPr marL="41910" algn="ctr">
                        <a:lnSpc>
                          <a:spcPts val="3260"/>
                        </a:lnSpc>
                      </a:pPr>
                      <a:r>
                        <a:rPr sz="3300" spc="-114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3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31313"/>
                      </a:solidFill>
                      <a:prstDash val="solid"/>
                    </a:lnL>
                    <a:lnR w="28575">
                      <a:solidFill>
                        <a:srgbClr val="131313"/>
                      </a:solidFill>
                      <a:prstDash val="solid"/>
                    </a:lnR>
                    <a:lnT w="28575">
                      <a:solidFill>
                        <a:srgbClr val="131313"/>
                      </a:solidFill>
                      <a:prstDash val="solid"/>
                    </a:lnT>
                    <a:lnB w="28575">
                      <a:solidFill>
                        <a:srgbClr val="1313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3240"/>
                        </a:lnSpc>
                        <a:tabLst>
                          <a:tab pos="1531620" algn="l"/>
                        </a:tabLst>
                      </a:pPr>
                      <a:r>
                        <a:rPr lang="ru-RU" sz="3200" spc="-5" dirty="0" smtClean="0">
                          <a:latin typeface="Times New Roman"/>
                          <a:cs typeface="Times New Roman"/>
                        </a:rPr>
                        <a:t>Ответы для проверки</a:t>
                      </a: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31313"/>
                      </a:solidFill>
                      <a:prstDash val="solid"/>
                    </a:lnL>
                    <a:lnR w="28575">
                      <a:solidFill>
                        <a:srgbClr val="131313"/>
                      </a:solidFill>
                      <a:prstDash val="solid"/>
                    </a:lnR>
                    <a:lnT w="28575">
                      <a:solidFill>
                        <a:srgbClr val="131313"/>
                      </a:solidFill>
                      <a:prstDash val="solid"/>
                    </a:lnT>
                    <a:lnB w="28575">
                      <a:solidFill>
                        <a:srgbClr val="131313"/>
                      </a:solidFill>
                      <a:prstDash val="solid"/>
                    </a:lnB>
                  </a:tcPr>
                </a:tc>
              </a:tr>
              <a:tr h="910324">
                <a:tc>
                  <a:txBody>
                    <a:bodyPr/>
                    <a:lstStyle/>
                    <a:p>
                      <a:pPr marL="207645" algn="l">
                        <a:lnSpc>
                          <a:spcPts val="3145"/>
                        </a:lnSpc>
                        <a:tabLst>
                          <a:tab pos="2044700" algn="l"/>
                          <a:tab pos="4238625" algn="l"/>
                        </a:tabLst>
                      </a:pPr>
                      <a:r>
                        <a:rPr sz="3300" spc="-170" dirty="0" err="1" smtClean="0">
                          <a:latin typeface="Times New Roman"/>
                          <a:cs typeface="Times New Roman"/>
                        </a:rPr>
                        <a:t>Когда</a:t>
                      </a:r>
                      <a:r>
                        <a:rPr lang="ru-RU" sz="3300" spc="-170" baseline="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300" spc="170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3300" spc="170" dirty="0" err="1" smtClean="0">
                          <a:latin typeface="Times New Roman"/>
                          <a:cs typeface="Times New Roman"/>
                        </a:rPr>
                        <a:t>оди</a:t>
                      </a:r>
                      <a:r>
                        <a:rPr sz="3300" spc="170" dirty="0" err="1" smtClean="0">
                          <a:latin typeface="Times New Roman"/>
                          <a:cs typeface="Times New Roman"/>
                        </a:rPr>
                        <a:t>лся</a:t>
                      </a:r>
                      <a:r>
                        <a:rPr lang="ru-RU" sz="3300" spc="17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300" spc="-190" dirty="0" err="1" smtClean="0">
                          <a:latin typeface="Times New Roman"/>
                          <a:cs typeface="Times New Roman"/>
                        </a:rPr>
                        <a:t>Абай</a:t>
                      </a:r>
                      <a:endParaRPr sz="3300" dirty="0">
                        <a:latin typeface="Times New Roman"/>
                        <a:cs typeface="Times New Roman"/>
                      </a:endParaRPr>
                    </a:p>
                    <a:p>
                      <a:pPr marL="208279" algn="l">
                        <a:lnSpc>
                          <a:spcPts val="3604"/>
                        </a:lnSpc>
                      </a:pPr>
                      <a:r>
                        <a:rPr sz="3100" spc="-50" dirty="0" err="1" smtClean="0">
                          <a:latin typeface="Times New Roman"/>
                          <a:cs typeface="Times New Roman"/>
                        </a:rPr>
                        <a:t>Кунан</a:t>
                      </a:r>
                      <a:r>
                        <a:rPr lang="ru-RU" sz="3100" spc="-50" dirty="0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3100" spc="-50" dirty="0" err="1" smtClean="0">
                          <a:latin typeface="Times New Roman"/>
                          <a:cs typeface="Times New Roman"/>
                        </a:rPr>
                        <a:t>аев</a:t>
                      </a:r>
                      <a:r>
                        <a:rPr sz="3100" spc="-50" dirty="0">
                          <a:latin typeface="Times New Roman"/>
                          <a:cs typeface="Times New Roman"/>
                        </a:rPr>
                        <a:t>?</a:t>
                      </a:r>
                      <a:endParaRPr sz="3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31313"/>
                      </a:solidFill>
                      <a:prstDash val="solid"/>
                    </a:lnL>
                    <a:lnR w="28575">
                      <a:solidFill>
                        <a:srgbClr val="131313"/>
                      </a:solidFill>
                      <a:prstDash val="solid"/>
                    </a:lnR>
                    <a:lnT w="28575">
                      <a:solidFill>
                        <a:srgbClr val="131313"/>
                      </a:solidFill>
                      <a:prstDash val="solid"/>
                    </a:lnT>
                    <a:lnB w="28575">
                      <a:solidFill>
                        <a:srgbClr val="1313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dirty="0" smtClean="0">
                          <a:latin typeface="Times New Roman"/>
                          <a:cs typeface="Times New Roman"/>
                        </a:rPr>
                        <a:t>10 августа 1845 г.</a:t>
                      </a:r>
                    </a:p>
                  </a:txBody>
                  <a:tcPr marL="0" marR="0" marT="0" marB="0">
                    <a:lnL w="28575">
                      <a:solidFill>
                        <a:srgbClr val="131313"/>
                      </a:solidFill>
                      <a:prstDash val="solid"/>
                    </a:lnL>
                    <a:lnR w="28575">
                      <a:solidFill>
                        <a:srgbClr val="131313"/>
                      </a:solidFill>
                      <a:prstDash val="solid"/>
                    </a:lnR>
                    <a:lnT w="28575">
                      <a:solidFill>
                        <a:srgbClr val="131313"/>
                      </a:solidFill>
                      <a:prstDash val="solid"/>
                    </a:lnT>
                    <a:lnB w="28575">
                      <a:solidFill>
                        <a:srgbClr val="131313"/>
                      </a:solidFill>
                      <a:prstDash val="solid"/>
                    </a:lnB>
                  </a:tcPr>
                </a:tc>
              </a:tr>
              <a:tr h="458080">
                <a:tc>
                  <a:txBody>
                    <a:bodyPr/>
                    <a:lstStyle/>
                    <a:p>
                      <a:pPr marL="208915" algn="l">
                        <a:lnSpc>
                          <a:spcPts val="3220"/>
                        </a:lnSpc>
                      </a:pPr>
                      <a:r>
                        <a:rPr sz="3200" spc="-135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Ke</a:t>
                      </a:r>
                      <a:r>
                        <a:rPr lang="ru-RU" sz="3200" spc="-13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3200" spc="5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17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3200" spc="-170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ыл</a:t>
                      </a:r>
                      <a:r>
                        <a:rPr sz="3200" spc="8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12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3200" spc="-12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3200" spc="-125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ай</a:t>
                      </a:r>
                      <a:r>
                        <a:rPr sz="3200" spc="16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1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Кунанбаев?</a:t>
                      </a:r>
                      <a:endParaRPr sz="32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31313"/>
                      </a:solidFill>
                      <a:prstDash val="solid"/>
                    </a:lnL>
                    <a:lnR w="28575">
                      <a:solidFill>
                        <a:srgbClr val="131313"/>
                      </a:solidFill>
                      <a:prstDash val="solid"/>
                    </a:lnR>
                    <a:lnT w="28575">
                      <a:solidFill>
                        <a:srgbClr val="131313"/>
                      </a:solidFill>
                      <a:prstDash val="solid"/>
                    </a:lnT>
                    <a:lnB w="28575">
                      <a:solidFill>
                        <a:srgbClr val="1313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31313"/>
                      </a:solidFill>
                      <a:prstDash val="solid"/>
                    </a:lnL>
                    <a:lnR w="28575">
                      <a:solidFill>
                        <a:srgbClr val="131313"/>
                      </a:solidFill>
                      <a:prstDash val="solid"/>
                    </a:lnR>
                    <a:lnT w="28575">
                      <a:solidFill>
                        <a:srgbClr val="131313"/>
                      </a:solidFill>
                      <a:prstDash val="solid"/>
                    </a:lnT>
                    <a:lnB w="28575">
                      <a:solidFill>
                        <a:srgbClr val="131313"/>
                      </a:solidFill>
                      <a:prstDash val="solid"/>
                    </a:lnB>
                  </a:tcPr>
                </a:tc>
              </a:tr>
              <a:tr h="930748">
                <a:tc>
                  <a:txBody>
                    <a:bodyPr/>
                    <a:lstStyle/>
                    <a:p>
                      <a:pPr marL="207645" algn="l">
                        <a:lnSpc>
                          <a:spcPts val="3090"/>
                        </a:lnSpc>
                        <a:tabLst>
                          <a:tab pos="3215640" algn="l"/>
                          <a:tab pos="3977640" algn="l"/>
                        </a:tabLst>
                      </a:pPr>
                      <a:r>
                        <a:rPr lang="ru-RU" sz="3250" spc="-105" dirty="0" smtClean="0">
                          <a:latin typeface="Times New Roman"/>
                          <a:cs typeface="Times New Roman"/>
                        </a:rPr>
                        <a:t>Какое настоящее имя у Абая </a:t>
                      </a:r>
                      <a:r>
                        <a:rPr lang="ru-RU" sz="3250" spc="-105" dirty="0" err="1" smtClean="0">
                          <a:latin typeface="Times New Roman"/>
                          <a:cs typeface="Times New Roman"/>
                        </a:rPr>
                        <a:t>Кунанбаева</a:t>
                      </a:r>
                      <a:r>
                        <a:rPr lang="ru-RU" sz="3250" spc="-105" dirty="0" smtClean="0">
                          <a:latin typeface="Times New Roman"/>
                          <a:cs typeface="Times New Roman"/>
                        </a:rPr>
                        <a:t>?</a:t>
                      </a:r>
                      <a:endParaRPr sz="3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31313"/>
                      </a:solidFill>
                      <a:prstDash val="solid"/>
                    </a:lnL>
                    <a:lnR w="28575">
                      <a:solidFill>
                        <a:srgbClr val="131313"/>
                      </a:solidFill>
                      <a:prstDash val="solid"/>
                    </a:lnR>
                    <a:lnT w="28575">
                      <a:solidFill>
                        <a:srgbClr val="131313"/>
                      </a:solidFill>
                      <a:prstDash val="solid"/>
                    </a:lnT>
                    <a:lnB w="28575">
                      <a:solidFill>
                        <a:srgbClr val="1313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dirty="0" smtClean="0">
                          <a:latin typeface="Times New Roman"/>
                          <a:cs typeface="Times New Roman"/>
                        </a:rPr>
                        <a:t>Ибрагим</a:t>
                      </a:r>
                      <a:r>
                        <a:rPr lang="ru-RU" sz="32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3200" spc="-105" dirty="0" err="1" smtClean="0">
                          <a:latin typeface="Times New Roman"/>
                          <a:cs typeface="Times New Roman"/>
                        </a:rPr>
                        <a:t>Кунанбаев</a:t>
                      </a: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31313"/>
                      </a:solidFill>
                      <a:prstDash val="solid"/>
                    </a:lnL>
                    <a:lnR w="28575">
                      <a:solidFill>
                        <a:srgbClr val="131313"/>
                      </a:solidFill>
                      <a:prstDash val="solid"/>
                    </a:lnR>
                    <a:lnT w="28575">
                      <a:solidFill>
                        <a:srgbClr val="131313"/>
                      </a:solidFill>
                      <a:prstDash val="solid"/>
                    </a:lnT>
                    <a:lnB w="28575">
                      <a:solidFill>
                        <a:srgbClr val="131313"/>
                      </a:solidFill>
                      <a:prstDash val="solid"/>
                    </a:lnB>
                  </a:tcPr>
                </a:tc>
              </a:tr>
              <a:tr h="440574">
                <a:tc gridSpan="2">
                  <a:txBody>
                    <a:bodyPr/>
                    <a:lstStyle/>
                    <a:p>
                      <a:pPr marL="201295" algn="l">
                        <a:lnSpc>
                          <a:spcPts val="3140"/>
                        </a:lnSpc>
                      </a:pPr>
                      <a:r>
                        <a:rPr lang="ru-RU" sz="3200" spc="-20" dirty="0" smtClean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3200" spc="-20" dirty="0" err="1" smtClean="0">
                          <a:latin typeface="Times New Roman"/>
                          <a:cs typeface="Times New Roman"/>
                        </a:rPr>
                        <a:t>адан</a:t>
                      </a:r>
                      <a:r>
                        <a:rPr lang="ru-RU" sz="3200" spc="-20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3200" spc="-2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3200" spc="204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160" dirty="0">
                          <a:latin typeface="Times New Roman"/>
                          <a:cs typeface="Times New Roman"/>
                        </a:rPr>
                        <a:t>2*</a:t>
                      </a: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31313"/>
                      </a:solidFill>
                      <a:prstDash val="solid"/>
                    </a:lnL>
                    <a:lnR w="28575">
                      <a:solidFill>
                        <a:srgbClr val="131313"/>
                      </a:solidFill>
                      <a:prstDash val="solid"/>
                    </a:lnR>
                    <a:lnT w="28575">
                      <a:solidFill>
                        <a:srgbClr val="131313"/>
                      </a:solidFill>
                      <a:prstDash val="solid"/>
                    </a:lnT>
                    <a:lnB w="28575">
                      <a:solidFill>
                        <a:srgbClr val="13131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45337">
                <a:tc>
                  <a:txBody>
                    <a:bodyPr/>
                    <a:lstStyle/>
                    <a:p>
                      <a:pPr marL="208915" algn="l">
                        <a:lnSpc>
                          <a:spcPts val="3150"/>
                        </a:lnSpc>
                        <a:tabLst>
                          <a:tab pos="3033395" algn="l"/>
                        </a:tabLst>
                      </a:pPr>
                      <a:r>
                        <a:rPr lang="ru-RU" sz="3150" spc="-6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Назовите  знаменитого племянника  Абая</a:t>
                      </a:r>
                      <a:endParaRPr sz="325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31313"/>
                      </a:solidFill>
                      <a:prstDash val="solid"/>
                    </a:lnL>
                    <a:lnR w="28575">
                      <a:solidFill>
                        <a:srgbClr val="131313"/>
                      </a:solidFill>
                      <a:prstDash val="solid"/>
                    </a:lnR>
                    <a:lnT w="28575">
                      <a:solidFill>
                        <a:srgbClr val="131313"/>
                      </a:solidFill>
                      <a:prstDash val="solid"/>
                    </a:lnT>
                    <a:lnB w="28575">
                      <a:solidFill>
                        <a:srgbClr val="1313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31313"/>
                      </a:solidFill>
                      <a:prstDash val="solid"/>
                    </a:lnL>
                    <a:lnR w="28575">
                      <a:solidFill>
                        <a:srgbClr val="131313"/>
                      </a:solidFill>
                      <a:prstDash val="solid"/>
                    </a:lnR>
                    <a:lnT w="28575">
                      <a:solidFill>
                        <a:srgbClr val="131313"/>
                      </a:solidFill>
                      <a:prstDash val="solid"/>
                    </a:lnT>
                    <a:lnB w="28575">
                      <a:solidFill>
                        <a:srgbClr val="13131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46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Calibri</vt:lpstr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</cp:lastModifiedBy>
  <cp:revision>2</cp:revision>
  <dcterms:created xsi:type="dcterms:W3CDTF">2021-02-07T10:46:43Z</dcterms:created>
  <dcterms:modified xsi:type="dcterms:W3CDTF">2021-02-15T16:26:56Z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2021-02-15T00:00:00Z</vt:filetime>
  </property>
  <property fmtid="{D5CDD505-2E9C-101B-9397-08002B2CF9AE}" pid="3" name="LastSaved">
    <vt:filetime>2021-02-15T00:00:00Z</vt:filetime>
  </property>
</Properties>
</file>