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1" r:id="rId9"/>
    <p:sldId id="262" r:id="rId10"/>
    <p:sldId id="263" r:id="rId11"/>
    <p:sldId id="264" r:id="rId12"/>
    <p:sldId id="266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9C3"/>
    <a:srgbClr val="E2B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149725"/>
            <a:ext cx="5400675" cy="901700"/>
          </a:xfrm>
          <a:noFill/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  <a:latin typeface="Tahoma" pitchFamily="34" charset="0"/>
              </a:rPr>
              <a:t>Вещества и явления в окружающем мире</a:t>
            </a:r>
            <a:endParaRPr lang="uk-UA" sz="36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6048375" cy="6969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3dchem.com/imagesofmolecules/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392430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сне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8" y="4652963"/>
            <a:ext cx="6892925" cy="1865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79783" y="0"/>
            <a:ext cx="378443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Молекула воды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655763" y="4076700"/>
            <a:ext cx="5832475" cy="4619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</a:rPr>
              <a:t>Молекула воды под микроскопом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cticspa.ru/pub/ozon1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3351212" cy="21605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24255" y="0"/>
            <a:ext cx="4991496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Молекула кислорода</a:t>
            </a:r>
          </a:p>
        </p:txBody>
      </p:sp>
      <p:pic>
        <p:nvPicPr>
          <p:cNvPr id="13316" name="Picture 4" descr="http://www.ogoniok.com/common/archive/2005/4886/07-41-41/07-41-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048000"/>
            <a:ext cx="3810000" cy="3810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3068960"/>
            <a:ext cx="3993786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Молекула  белка</a:t>
            </a:r>
            <a:endParaRPr lang="ru-RU" sz="3600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419475" y="908050"/>
            <a:ext cx="1439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708400" y="1052513"/>
            <a:ext cx="287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us.cdn2.123rf.com/168nwm/lina0486/lina04861204/lina0486120400107/13288580-gold-model-of-a-molec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44" name="Picture 4" descr="http://images.clipartof.com/small/44948-Silver-3d-Complex-Atom.jpg"/>
          <p:cNvPicPr>
            <a:picLocks noChangeAspect="1" noChangeArrowheads="1"/>
          </p:cNvPicPr>
          <p:nvPr/>
        </p:nvPicPr>
        <p:blipFill>
          <a:blip r:embed="rId4" cstate="print"/>
          <a:srcRect t="2992" r="3125" b="10239"/>
          <a:stretch>
            <a:fillRect/>
          </a:stretch>
        </p:blipFill>
        <p:spPr bwMode="auto">
          <a:xfrm>
            <a:off x="2339752" y="1340768"/>
            <a:ext cx="22322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46" name="Picture 6" descr="http://int-46.ucoz.ru/_ph/5/2/632860165.jpg"/>
          <p:cNvPicPr>
            <a:picLocks noChangeAspect="1" noChangeArrowheads="1"/>
          </p:cNvPicPr>
          <p:nvPr/>
        </p:nvPicPr>
        <p:blipFill>
          <a:blip r:embed="rId5" cstate="print"/>
          <a:srcRect l="21146" b="8126"/>
          <a:stretch>
            <a:fillRect/>
          </a:stretch>
        </p:blipFill>
        <p:spPr bwMode="auto">
          <a:xfrm>
            <a:off x="4643438" y="1412875"/>
            <a:ext cx="17272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8" descr="http://0.tqn.com/d/chemistry/1/0/P/a/sulfuricac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664075"/>
            <a:ext cx="25558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708400" y="4221163"/>
            <a:ext cx="223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серная кислота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755650" y="1052513"/>
            <a:ext cx="1368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золото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71775" y="105251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серебро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5076825" y="1052513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сера</a:t>
            </a:r>
          </a:p>
        </p:txBody>
      </p:sp>
      <p:pic>
        <p:nvPicPr>
          <p:cNvPr id="14346" name="Picture 10" descr="http://dic.academic.ru/pictures/wiki/files/67/Carbon-dioxide-3D-vd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150" y="5059363"/>
            <a:ext cx="27368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6623050" y="47244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углекислый газ</a:t>
            </a:r>
          </a:p>
        </p:txBody>
      </p:sp>
      <p:pic>
        <p:nvPicPr>
          <p:cNvPr id="14348" name="Picture 12" descr="http://fr.academic.ru/pictures/frwiki/68/Dichloromethane-3D-vd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4581525"/>
            <a:ext cx="24511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827088" y="422116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дихлорметан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88640"/>
            <a:ext cx="71436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Простые и сложные вещества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6586538" y="1341438"/>
            <a:ext cx="2557462" cy="3167062"/>
          </a:xfrm>
          <a:prstGeom prst="foldedCorner">
            <a:avLst/>
          </a:prstGeom>
          <a:solidFill>
            <a:srgbClr val="BDA9C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i="1">
                <a:solidFill>
                  <a:srgbClr val="262626"/>
                </a:solidFill>
              </a:rPr>
              <a:t>Вещества, состоящие из частиц, образованных атомами одного вида, называются </a:t>
            </a:r>
            <a:r>
              <a:rPr lang="ru-RU" sz="1600" b="1" i="1">
                <a:solidFill>
                  <a:srgbClr val="262626"/>
                </a:solidFill>
              </a:rPr>
              <a:t>простыми,</a:t>
            </a:r>
            <a:r>
              <a:rPr lang="ru-RU" sz="1600" i="1">
                <a:solidFill>
                  <a:srgbClr val="262626"/>
                </a:solidFill>
              </a:rPr>
              <a:t> а вещества, состоящие из частиц, образованных атомами разного  вида, называются </a:t>
            </a:r>
            <a:r>
              <a:rPr lang="ru-RU" sz="1600" b="1" i="1">
                <a:solidFill>
                  <a:srgbClr val="262626"/>
                </a:solidFill>
              </a:rPr>
              <a:t>сложными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7105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Получение нового вещества</a:t>
            </a: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9144000" cy="29511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1547813" cy="21828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19250" y="1989138"/>
            <a:ext cx="6840538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 результате реакции можно получить новое вещество.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988840"/>
            <a:ext cx="454021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856780" y="2945904"/>
            <a:ext cx="7272808" cy="3312368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3200" b="1">
              <a:solidFill>
                <a:srgbClr val="7030A0"/>
              </a:solidFill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</a:rPr>
              <a:t>Ответить на вопросы.</a:t>
            </a:r>
          </a:p>
          <a:p>
            <a:pPr algn="ctr"/>
            <a:endParaRPr lang="ru-RU" sz="3200" b="1">
              <a:solidFill>
                <a:srgbClr val="7030A0"/>
              </a:solidFill>
            </a:endParaRPr>
          </a:p>
          <a:p>
            <a:pPr algn="ctr"/>
            <a:r>
              <a:rPr lang="ru-RU" sz="3200" b="1">
                <a:solidFill>
                  <a:srgbClr val="7030A0"/>
                </a:solidFill>
              </a:rPr>
              <a:t>Придумать примеры простых и сложных веществ. </a:t>
            </a:r>
          </a:p>
        </p:txBody>
      </p:sp>
      <p:pic>
        <p:nvPicPr>
          <p:cNvPr id="16390" name="Picture 2" descr="C:\Users\user\Pictures\фоны для презентаций\girl_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3429000"/>
            <a:ext cx="1066800" cy="14287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hemguru.ru/templates/chemguru/images/slid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4896544" cy="365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2952750" cy="649287"/>
          </a:xfrm>
          <a:ln>
            <a:solidFill>
              <a:srgbClr val="7030A0"/>
            </a:solidFill>
          </a:ln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7030A0"/>
                </a:solidFill>
                <a:latin typeface="Tahoma" pitchFamily="34" charset="0"/>
              </a:rPr>
              <a:t>Вещества</a:t>
            </a:r>
            <a:endParaRPr lang="uk-UA" sz="3200" b="1" smtClean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7992888" cy="458112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Мир, который окружает человека, очень разнообразен.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800" smtClean="0">
              <a:latin typeface="Verdana" pitchFamily="34" charset="0"/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Вы изучили строение Солнечной системы и знаете, что ее составляет Солнце, планеты, их спутники, астероиды, кометы, метеориты. Все они называются </a:t>
            </a:r>
            <a:r>
              <a:rPr lang="ru-RU" sz="1800" b="1" i="1" smtClean="0"/>
              <a:t>телами</a:t>
            </a:r>
            <a:r>
              <a:rPr lang="ru-RU" sz="1800" smtClean="0"/>
              <a:t>. Изучая строение Земли, вы тоже знакомитесь с телами — это куски горных пород, минералов. Растения, животные, человек — тоже тела.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Все, что нас окружает, — тела живой и неживой природы, изделия — состоит из </a:t>
            </a:r>
            <a:r>
              <a:rPr lang="ru-RU" sz="1800" b="1" i="1" smtClean="0"/>
              <a:t>веществ</a:t>
            </a:r>
            <a:r>
              <a:rPr lang="ru-RU" sz="1800" smtClean="0"/>
              <a:t>. Железо, стекло, соль, вода, полиэтилен — это вещества.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 настоящее время известно более </a:t>
            </a:r>
            <a:r>
              <a:rPr lang="ru-RU" sz="1800" b="1" i="1" smtClean="0"/>
              <a:t>7 млн. </a:t>
            </a:r>
            <a:r>
              <a:rPr lang="ru-RU" sz="1800" smtClean="0"/>
              <a:t>разных веществ,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каждый год люди синтезируют новые, ранее неизвестные. Ученые многих стран работают над созданием экологически чистого автомобильного топлива, высокоэффективных минеральных удобрений, лекарств от гриппа, СПИДа и многих других болезней.</a:t>
            </a:r>
          </a:p>
          <a:p>
            <a:pPr eaLnBrk="1" hangingPunct="1">
              <a:lnSpc>
                <a:spcPct val="80000"/>
              </a:lnSpc>
            </a:pPr>
            <a:endParaRPr lang="uk-UA" sz="18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8353425" cy="1873250"/>
          </a:xfrm>
          <a:ln>
            <a:solidFill>
              <a:srgbClr val="7030A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 природе вещества находятся в трех состояниях: твердом, жидком, газообразном. Вещества могут переходить из одного состояния в другое.</a:t>
            </a:r>
          </a:p>
        </p:txBody>
      </p:sp>
      <p:pic>
        <p:nvPicPr>
          <p:cNvPr id="5123" name="Picture 2" descr="http://cs10428.vkontakte.ru/u7762072/-6/x_a2b13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3168650" cy="23764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4" name="Picture 4" descr="http://img0.liveinternet.ru/images/attach/c/1/73/990/73990630_mfwnvay5xcwbva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141663"/>
            <a:ext cx="3287712" cy="24653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5" name="Picture 6" descr="http://img-fotki.yandex.ru/get/4401/monisto69.137/0_45058_a6537956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565400"/>
            <a:ext cx="2663825" cy="39989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39750" y="908050"/>
            <a:ext cx="7993063" cy="831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большинстве случаев вещества встречаются в виде</a:t>
            </a:r>
            <a:r>
              <a:rPr lang="ru-RU" sz="2400" b="1"/>
              <a:t> </a:t>
            </a:r>
            <a:r>
              <a:rPr lang="ru-RU" sz="2400" b="1" i="1">
                <a:solidFill>
                  <a:srgbClr val="7030A0"/>
                </a:solidFill>
              </a:rPr>
              <a:t>смесей</a:t>
            </a:r>
            <a:r>
              <a:rPr lang="ru-RU" sz="2400" b="1">
                <a:solidFill>
                  <a:srgbClr val="7030A0"/>
                </a:solidFill>
              </a:rPr>
              <a:t>.</a:t>
            </a:r>
            <a:endParaRPr lang="ru-RU" sz="2400">
              <a:solidFill>
                <a:srgbClr val="7030A0"/>
              </a:solidFill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55650" y="5157788"/>
            <a:ext cx="7777163" cy="12001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В однородном на вид молоке только под микроскопом можно различить капельки жира и белки, плавающие в жидкости (воде).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88640"/>
            <a:ext cx="1650131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Смеси</a:t>
            </a:r>
          </a:p>
        </p:txBody>
      </p:sp>
      <p:pic>
        <p:nvPicPr>
          <p:cNvPr id="6149" name="Picture 6" descr="http://im5-tub-ru.yandex.net/i?id=274977135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3332162" cy="2232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1736" name="Picture 8" descr="http://img1.liveinternet.ru/images/foto/b/3/25/2835025/f_16347326.jpg"/>
          <p:cNvPicPr>
            <a:picLocks noChangeAspect="1" noChangeArrowheads="1"/>
          </p:cNvPicPr>
          <p:nvPr/>
        </p:nvPicPr>
        <p:blipFill>
          <a:blip r:embed="rId4" cstate="print"/>
          <a:srcRect l="27302" t="16143" r="17301" b="8528"/>
          <a:stretch>
            <a:fillRect/>
          </a:stretch>
        </p:blipFill>
        <p:spPr bwMode="auto">
          <a:xfrm>
            <a:off x="5076056" y="1759482"/>
            <a:ext cx="1944216" cy="20162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6151" name="Picture 10" descr="http://img1.liveinternet.ru/images/foto/b/3/25/2835025/f_16347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628775"/>
            <a:ext cx="4103688" cy="30797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aomkk.ru/images/product_brus/image_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844675"/>
            <a:ext cx="30241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img-fotki.yandex.ru/get/16/lara-golota.2/0_ca0d_6491b1f7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437063"/>
            <a:ext cx="244157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www.catalogmineralov.ru/pic/151647181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75" y="4138613"/>
            <a:ext cx="195421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ttp://photo.tcw.ru/i/430/200/18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292600"/>
            <a:ext cx="13001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0113" y="3860800"/>
            <a:ext cx="876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Кварц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100" y="4149725"/>
            <a:ext cx="9652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Слюда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888" y="4076700"/>
            <a:ext cx="1920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7030A0"/>
                </a:solidFill>
              </a:rPr>
              <a:t>Полевой шпат</a:t>
            </a:r>
          </a:p>
        </p:txBody>
      </p:sp>
      <p:sp>
        <p:nvSpPr>
          <p:cNvPr id="12" name="Выгнутая влево стрелка 11"/>
          <p:cNvSpPr/>
          <p:nvPr/>
        </p:nvSpPr>
        <p:spPr>
          <a:xfrm rot="9965880">
            <a:off x="5788025" y="2851150"/>
            <a:ext cx="731838" cy="1216025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7395137">
            <a:off x="1416050" y="3063876"/>
            <a:ext cx="1309687" cy="79216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067175" y="3933825"/>
            <a:ext cx="357188" cy="428625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180" name="Прямоугольник 12"/>
          <p:cNvSpPr>
            <a:spLocks noChangeArrowheads="1"/>
          </p:cNvSpPr>
          <p:nvPr/>
        </p:nvSpPr>
        <p:spPr bwMode="auto">
          <a:xfrm>
            <a:off x="468313" y="692150"/>
            <a:ext cx="8280400" cy="12001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Например, глядя на кусочек гранита, можно увидеть, что он состоит из смеси веществ: кварца, слюды и полевого шпата.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65754" y="0"/>
            <a:ext cx="175567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Гранит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84213" y="188913"/>
            <a:ext cx="7848600" cy="12001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Примеси могут резко менять свойства веществ. Небольшая добавка соли или сахара изменит вкус воды, капля чернил — ее цвет.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611188" y="5445125"/>
            <a:ext cx="8137525" cy="12001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В смеси каждое вещество сохраняет свои свойства. Зная эти свойства, смеси можно разделять на составные части.</a:t>
            </a:r>
          </a:p>
        </p:txBody>
      </p:sp>
      <p:pic>
        <p:nvPicPr>
          <p:cNvPr id="8196" name="Picture 2" descr="http://h4x3d.com/feat/themes/glas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2663825" cy="35496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197" name="Picture 4" descr="http://images.tiu.ru/1294013_w640_h640_1258645040kolba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75" y="1557338"/>
            <a:ext cx="3660775" cy="31670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aleks-7zklass.narod.ru/images/xim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2276475"/>
            <a:ext cx="1738313" cy="2736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219" name="Picture 2" descr="http://aleks-7zklass.narod.ru/images/xim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8163" y="2276475"/>
            <a:ext cx="1219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aleks-7zklass.narod.ru/images/xim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5463" y="2133600"/>
            <a:ext cx="1371600" cy="28797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221" name="Picture 6" descr="http://aleks-7zklass.narod.ru/images/xim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276475"/>
            <a:ext cx="2897187" cy="2736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222" name="Picture 8" descr="http://aleks-7zklass.narod.ru/images/xim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700213"/>
            <a:ext cx="1460500" cy="33131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9223" name="Прямоугольник 10"/>
          <p:cNvSpPr>
            <a:spLocks noChangeArrowheads="1"/>
          </p:cNvSpPr>
          <p:nvPr/>
        </p:nvSpPr>
        <p:spPr bwMode="auto">
          <a:xfrm>
            <a:off x="1692275" y="1341438"/>
            <a:ext cx="5580063" cy="3683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ОСНОВНЫЕ СПОСОБЫ РАЗДЕЛЕНИЯ СМЕСЕЙ</a:t>
            </a:r>
            <a:endParaRPr lang="ru-RU"/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287338" y="0"/>
            <a:ext cx="8569325" cy="1016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Вещества без примесей называются </a:t>
            </a:r>
            <a:r>
              <a:rPr lang="ru-RU" sz="2000" b="1" i="1"/>
              <a:t>чистыми. </a:t>
            </a:r>
            <a:r>
              <a:rPr lang="ru-RU" sz="2000"/>
              <a:t>Чистые вещества используют в электронике, атомной промышленности, при производстве лекарственных препаратов.</a:t>
            </a:r>
            <a:endParaRPr lang="ru-RU" sz="2000" b="1" i="1"/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250825" y="5805488"/>
            <a:ext cx="8642350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Эти способы используются не только в промышленности, но и в быту.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89" y="188640"/>
            <a:ext cx="714362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Простые и сложные вещества</a:t>
            </a:r>
          </a:p>
        </p:txBody>
      </p:sp>
      <p:sp>
        <p:nvSpPr>
          <p:cNvPr id="10243" name="Прямоугольник 6"/>
          <p:cNvSpPr>
            <a:spLocks noChangeArrowheads="1"/>
          </p:cNvSpPr>
          <p:nvPr/>
        </p:nvSpPr>
        <p:spPr bwMode="auto">
          <a:xfrm>
            <a:off x="971550" y="2708275"/>
            <a:ext cx="7200900" cy="1570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настоящее время известно, что все вещества состоят из мельчайших частиц: </a:t>
            </a:r>
            <a:r>
              <a:rPr lang="ru-RU" sz="2400" b="1" i="1">
                <a:solidFill>
                  <a:srgbClr val="7030A0"/>
                </a:solidFill>
              </a:rPr>
              <a:t>молекул</a:t>
            </a:r>
            <a:r>
              <a:rPr lang="ru-RU" sz="2400"/>
              <a:t>, </a:t>
            </a:r>
            <a:r>
              <a:rPr lang="ru-RU" sz="2400" b="1" i="1">
                <a:solidFill>
                  <a:srgbClr val="7030A0"/>
                </a:solidFill>
              </a:rPr>
              <a:t>атомов</a:t>
            </a:r>
            <a:r>
              <a:rPr lang="ru-RU" sz="2400"/>
              <a:t> или </a:t>
            </a:r>
            <a:r>
              <a:rPr lang="ru-RU" sz="2400" b="1" i="1"/>
              <a:t>ионов</a:t>
            </a:r>
            <a:r>
              <a:rPr lang="ru-RU" sz="2400"/>
              <a:t>. Они так малы, что увидеть их невооруженным глазом невозможно.</a:t>
            </a: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971550" y="1196975"/>
            <a:ext cx="7200900" cy="15700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Вещества бывают </a:t>
            </a:r>
            <a:r>
              <a:rPr lang="ru-RU" sz="2400" b="1" i="1"/>
              <a:t>простые</a:t>
            </a:r>
            <a:r>
              <a:rPr lang="ru-RU" sz="2400"/>
              <a:t> и </a:t>
            </a:r>
            <a:r>
              <a:rPr lang="ru-RU" sz="2400" b="1" i="1"/>
              <a:t>сложны</a:t>
            </a:r>
            <a:r>
              <a:rPr lang="ru-RU" sz="2400"/>
              <a:t>е. Для того, чтобы ответить на вопрос, чем они отличаются, нужно знать особенности строения вещества.</a:t>
            </a:r>
          </a:p>
        </p:txBody>
      </p:sp>
      <p:pic>
        <p:nvPicPr>
          <p:cNvPr id="220162" name="Picture 2" descr="http://aleks-7zklass.narod.ru/images/molekulasaxa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15673"/>
            <a:ext cx="2808312" cy="2542327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84213" y="1052513"/>
            <a:ext cx="7920037" cy="16319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Изучая строение атомов, ученые установили,  что атомы отличаются друг от друга, т. е. в природе существуют разные виды атомов: один вид — атомы кислорода, другой — атомы водорода</a:t>
            </a:r>
            <a:r>
              <a:rPr lang="en-US" sz="2000"/>
              <a:t> </a:t>
            </a:r>
            <a:r>
              <a:rPr lang="ru-RU" sz="2000"/>
              <a:t> и т. д. Современной науке известно </a:t>
            </a:r>
            <a:r>
              <a:rPr lang="ru-RU" sz="2000" b="1" i="1">
                <a:solidFill>
                  <a:srgbClr val="7030A0"/>
                </a:solidFill>
              </a:rPr>
              <a:t>110 атомов </a:t>
            </a:r>
            <a:r>
              <a:rPr lang="ru-RU" sz="2000"/>
              <a:t>(элементов).</a:t>
            </a:r>
          </a:p>
        </p:txBody>
      </p:sp>
      <p:pic>
        <p:nvPicPr>
          <p:cNvPr id="11267" name="Picture 2" descr="http://www.home-edu.ru/user/uatml/00000542/Chemistry/picture/1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2708275"/>
            <a:ext cx="6070600" cy="27543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268" name="Picture 4" descr="http://www.ostinter.info/elektronbook/atom_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08500"/>
            <a:ext cx="2857500" cy="197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0127" y="188640"/>
            <a:ext cx="174374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Атомы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gg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ggge</Template>
  <TotalTime>202</TotalTime>
  <Words>492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Verdana</vt:lpstr>
      <vt:lpstr>굴림</vt:lpstr>
      <vt:lpstr>ggge</vt:lpstr>
      <vt:lpstr>Вещества и явления в окружающем мире</vt:lpstr>
      <vt:lpstr>Вещества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Вещества и явления в окружающем мире</dc:title>
  <dc:creator>user</dc:creator>
  <cp:lastModifiedBy>супер</cp:lastModifiedBy>
  <cp:revision>4</cp:revision>
  <dcterms:created xsi:type="dcterms:W3CDTF">2012-11-13T14:49:19Z</dcterms:created>
  <dcterms:modified xsi:type="dcterms:W3CDTF">2014-12-18T11:42:27Z</dcterms:modified>
</cp:coreProperties>
</file>