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9" r:id="rId18"/>
    <p:sldId id="290" r:id="rId19"/>
    <p:sldId id="291" r:id="rId20"/>
    <p:sldId id="272" r:id="rId21"/>
    <p:sldId id="273" r:id="rId22"/>
    <p:sldId id="283" r:id="rId23"/>
    <p:sldId id="274" r:id="rId24"/>
    <p:sldId id="275" r:id="rId25"/>
    <p:sldId id="276" r:id="rId26"/>
    <p:sldId id="277" r:id="rId27"/>
    <p:sldId id="282" r:id="rId28"/>
    <p:sldId id="278" r:id="rId29"/>
    <p:sldId id="279" r:id="rId30"/>
    <p:sldId id="280" r:id="rId31"/>
    <p:sldId id="281" r:id="rId32"/>
    <p:sldId id="284" r:id="rId33"/>
    <p:sldId id="285" r:id="rId34"/>
    <p:sldId id="286" r:id="rId35"/>
    <p:sldId id="287" r:id="rId36"/>
    <p:sldId id="288" r:id="rId37"/>
    <p:sldId id="292" r:id="rId38"/>
    <p:sldId id="293" r:id="rId39"/>
    <p:sldId id="294" r:id="rId40"/>
    <p:sldId id="295" r:id="rId4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92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world_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700213"/>
            <a:ext cx="6913562" cy="360045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188913"/>
            <a:ext cx="9144000" cy="1109662"/>
          </a:xfrm>
          <a:solidFill>
            <a:srgbClr val="FFFF00"/>
          </a:solidFill>
          <a:ln>
            <a:solidFill>
              <a:srgbClr val="FFFF00"/>
            </a:solidFill>
          </a:ln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4941888"/>
            <a:ext cx="6400800" cy="1176337"/>
          </a:xfrm>
          <a:noFill/>
          <a:ln w="9525">
            <a:noFill/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3978C51-CAE3-4E74-8E1C-9D7C2155A8B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E103F-3ACF-4DD7-A220-68665C906CE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40513" y="44450"/>
            <a:ext cx="2057400" cy="59658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44450"/>
            <a:ext cx="6019800" cy="59658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ACA852-8973-4019-A8F2-9B3CC827EF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CDA47A-F2DB-4D92-BA48-A80F525C62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8DA0B7-160F-4783-8A47-412DF81759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4843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9313" y="14843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E2C057-D25A-40EA-A3D7-D09BE2078C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E37B9-F585-42AC-9784-880712EDEF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6CE29-6600-458E-917A-8A78FDADEFE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0B9FB0-C047-4624-86D0-2F4C24C513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2320B3-17CB-4EB2-9D1E-A666897D6A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3395E6-9A5F-438F-9721-FBDFD49762C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world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2130425" cy="1081088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1050" y="44450"/>
            <a:ext cx="664686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84313"/>
            <a:ext cx="8229600" cy="4525962"/>
          </a:xfrm>
          <a:prstGeom prst="rect">
            <a:avLst/>
          </a:prstGeom>
          <a:solidFill>
            <a:srgbClr val="FFFF00"/>
          </a:solidFill>
          <a:ln w="12700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A0FD295E-C9D3-42CC-AC44-BD452B1758E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92929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92929"/>
          </a:solidFill>
          <a:latin typeface="Times New Roman" pitchFamily="18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92929"/>
          </a:solidFill>
          <a:latin typeface="Times New Roman" pitchFamily="18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92929"/>
          </a:solidFill>
          <a:latin typeface="Times New Roman" pitchFamily="18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92929"/>
          </a:solidFill>
          <a:latin typeface="Times New Roman" pitchFamily="18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92929"/>
          </a:solidFill>
          <a:latin typeface="Times New Roman" pitchFamily="18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92929"/>
          </a:solidFill>
          <a:latin typeface="Times New Roman" pitchFamily="18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92929"/>
          </a:solidFill>
          <a:latin typeface="Times New Roman" pitchFamily="18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92929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142984"/>
          </a:xfrm>
          <a:ln/>
        </p:spPr>
        <p:txBody>
          <a:bodyPr/>
          <a:lstStyle/>
          <a:p>
            <a:r>
              <a:rPr lang="uk-UA" sz="3200" dirty="0" smtClean="0"/>
              <a:t>НЕСПРИЯТЛИВІ ПОГОДНІ </a:t>
            </a:r>
            <a:br>
              <a:rPr lang="uk-UA" sz="3200" dirty="0" smtClean="0"/>
            </a:br>
            <a:r>
              <a:rPr lang="uk-UA" sz="3200" dirty="0" smtClean="0"/>
              <a:t>ЯВИЩА УКРАЇНИ</a:t>
            </a:r>
            <a:endParaRPr lang="ru-RU" sz="3200" dirty="0"/>
          </a:p>
        </p:txBody>
      </p:sp>
      <p:pic>
        <p:nvPicPr>
          <p:cNvPr id="2052" name="Picture 4" descr="D:\картинки\purple-sn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9144000" cy="585789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00100" y="6457890"/>
            <a:ext cx="7768498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Вчитель</a:t>
            </a:r>
            <a:r>
              <a:rPr lang="ru-RU" sz="20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географії</a:t>
            </a:r>
            <a:r>
              <a:rPr lang="ru-RU" sz="20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 Чуйко </a:t>
            </a:r>
            <a:r>
              <a:rPr lang="ru-RU" sz="20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Олена</a:t>
            </a:r>
            <a:r>
              <a:rPr lang="ru-RU" sz="2000" b="1" cap="none" spc="0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cap="none" spc="0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Вікторівна</a:t>
            </a:r>
            <a:endParaRPr lang="ru-RU" sz="2000" b="1" cap="none" spc="0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СИЛЬНІ ВІТРИ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318529" cy="5016521"/>
          </a:xfrm>
        </p:spPr>
        <p:txBody>
          <a:bodyPr/>
          <a:lstStyle/>
          <a:p>
            <a:pPr algn="just"/>
            <a:r>
              <a:rPr lang="uk-UA" sz="28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Сильні вітри, що дмуть зі швидкістю понад 10 м/с, спостерігаються як під час </a:t>
            </a:r>
            <a:r>
              <a:rPr lang="uk-UA" sz="2800" b="1" dirty="0" err="1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іроз</a:t>
            </a:r>
            <a:r>
              <a:rPr lang="uk-UA" sz="28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, так і з надходженням на територію України атмосферних фронтів і циклонів. </a:t>
            </a:r>
          </a:p>
          <a:p>
            <a:pPr algn="just"/>
            <a:r>
              <a:rPr lang="uk-UA" sz="28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Особливо небезпечні штормові (понад 20 м/с) та ураганні (понад ЗО м/с) вітри, які пошкоджують будівлі, ламають дерева, валять опори ліній зв'язку.</a:t>
            </a:r>
          </a:p>
          <a:p>
            <a:pPr algn="just"/>
            <a:r>
              <a:rPr lang="uk-UA" sz="28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В Українських Карпатах сильні вітри спричиняють вітровали — вивертання дерев з коріннями.</a:t>
            </a:r>
            <a:endParaRPr lang="uk-UA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СИЛЬНІ ВІТРИ</a:t>
            </a:r>
            <a:endParaRPr lang="ru-RU" dirty="0"/>
          </a:p>
        </p:txBody>
      </p:sp>
      <p:pic>
        <p:nvPicPr>
          <p:cNvPr id="7170" name="Picture 2" descr="D:\картинки\5497fd66fc2431146de2e5f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6286545" cy="3390385"/>
          </a:xfrm>
          <a:prstGeom prst="rect">
            <a:avLst/>
          </a:prstGeom>
          <a:noFill/>
        </p:spPr>
      </p:pic>
      <p:pic>
        <p:nvPicPr>
          <p:cNvPr id="7171" name="Picture 3" descr="D:\картинки\45993-1_uk_norm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500438"/>
            <a:ext cx="4572032" cy="2949698"/>
          </a:xfrm>
          <a:prstGeom prst="rect">
            <a:avLst/>
          </a:prstGeom>
          <a:noFill/>
        </p:spPr>
      </p:pic>
      <p:pic>
        <p:nvPicPr>
          <p:cNvPr id="7172" name="Picture 4" descr="D:\картинки\unian_505046_id21081_650x410_9_650x4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286256"/>
            <a:ext cx="3738567" cy="23581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СИЛЬНІ ВІТРИ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5286412"/>
          </a:xfrm>
        </p:spPr>
        <p:txBody>
          <a:bodyPr/>
          <a:lstStyle/>
          <a:p>
            <a:pPr algn="just"/>
            <a:r>
              <a:rPr lang="uk-UA" sz="24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У грозових хмарах можуть виникати смерчі, що вертикальним вихором повітря поширюються до поверхні землі. </a:t>
            </a:r>
          </a:p>
          <a:p>
            <a:pPr algn="just"/>
            <a:r>
              <a:rPr lang="uk-UA" sz="24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Вони мають вигляд стовпа діаметром від кількох десятків до сотень метрів з лійкоподібним розширенням угорі. </a:t>
            </a:r>
          </a:p>
          <a:p>
            <a:pPr algn="just"/>
            <a:r>
              <a:rPr lang="uk-UA" sz="24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Повітря у вихорі обертається з величезною швидкістю (до 200 м/с), піднімаючи від землі пил, воду. </a:t>
            </a:r>
          </a:p>
          <a:p>
            <a:pPr algn="just"/>
            <a:r>
              <a:rPr lang="uk-UA" sz="24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На території України смерчі бувають влітку. Так само, як і сильні вітри, вони залишають по собі руйнівний слід у десятки кілометрів.</a:t>
            </a:r>
          </a:p>
          <a:p>
            <a:pPr algn="just"/>
            <a:r>
              <a:rPr lang="uk-UA" sz="24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Однак смерчі бувають рідше, ніж сильні вітри, і мають значно менше територіальне охоплення</a:t>
            </a:r>
            <a:r>
              <a:rPr lang="uk-UA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.</a:t>
            </a:r>
            <a:endParaRPr lang="uk-UA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 smtClean="0"/>
              <a:t>СМЕРЧ НА ХЕРСОНЩИНІ</a:t>
            </a:r>
            <a:endParaRPr lang="ru-RU" sz="3600" dirty="0"/>
          </a:p>
        </p:txBody>
      </p:sp>
      <p:pic>
        <p:nvPicPr>
          <p:cNvPr id="8194" name="Picture 2" descr="D:\картинки\original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857232"/>
            <a:ext cx="7572428" cy="5767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 smtClean="0"/>
              <a:t>СМЕРЧ НА ТЕРНОПІЛЬЩИНІ</a:t>
            </a:r>
            <a:endParaRPr lang="ru-RU" sz="32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0035" y="1484313"/>
            <a:ext cx="804615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 smtClean="0"/>
              <a:t>СМЕРЧ В КРИВОМУ РОЗІ</a:t>
            </a:r>
            <a:endParaRPr lang="ru-RU" sz="3600" dirty="0"/>
          </a:p>
        </p:txBody>
      </p:sp>
      <p:pic>
        <p:nvPicPr>
          <p:cNvPr id="10242" name="Picture 2" descr="D:\картинки\204358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71547"/>
            <a:ext cx="4500594" cy="3371756"/>
          </a:xfrm>
          <a:prstGeom prst="rect">
            <a:avLst/>
          </a:prstGeom>
          <a:noFill/>
        </p:spPr>
      </p:pic>
      <p:pic>
        <p:nvPicPr>
          <p:cNvPr id="10243" name="Picture 3" descr="D:\картинки\maxresdefault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634384"/>
            <a:ext cx="5429256" cy="3053957"/>
          </a:xfrm>
          <a:prstGeom prst="rect">
            <a:avLst/>
          </a:prstGeom>
          <a:noFill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142984"/>
            <a:ext cx="4284661" cy="2448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 descr="D:\картинки\30972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4500570"/>
            <a:ext cx="2867026" cy="2149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 smtClean="0"/>
              <a:t>СМЕРЧ НА ПОЛТАВЩИНІ</a:t>
            </a:r>
            <a:endParaRPr lang="ru-RU" sz="3600" dirty="0"/>
          </a:p>
        </p:txBody>
      </p:sp>
      <p:pic>
        <p:nvPicPr>
          <p:cNvPr id="11266" name="Picture 2" descr="D:\картинки\da8867f2d10a4a42b9f10e7af98f069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928670"/>
            <a:ext cx="7931906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СЕЛЕВІ ПОТОКИ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938729"/>
          </a:xfrm>
        </p:spPr>
        <p:txBody>
          <a:bodyPr/>
          <a:lstStyle/>
          <a:p>
            <a:pPr algn="just"/>
            <a:r>
              <a:rPr lang="uk-UA" sz="28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 Селі — короткочасні бурхливі паводки на гірських річках, що несуть </a:t>
            </a:r>
            <a:r>
              <a:rPr lang="uk-UA" sz="2800" b="1" dirty="0" err="1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грязьо-кам'яний</a:t>
            </a:r>
            <a:r>
              <a:rPr lang="uk-UA" sz="28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матеріал.</a:t>
            </a:r>
          </a:p>
          <a:p>
            <a:pPr algn="just"/>
            <a:r>
              <a:rPr lang="uk-UA" sz="28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Районами найбільшого поширення селевих потоків є </a:t>
            </a:r>
            <a:r>
              <a:rPr lang="uk-UA" sz="2800" b="1" dirty="0" err="1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високо-</a:t>
            </a:r>
            <a:r>
              <a:rPr lang="uk-UA" sz="28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та </a:t>
            </a:r>
            <a:r>
              <a:rPr lang="uk-UA" sz="2800" b="1" dirty="0" err="1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середньогірні</a:t>
            </a:r>
            <a:r>
              <a:rPr lang="uk-UA" sz="28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райони Карпат і Південного берега Криму. </a:t>
            </a:r>
          </a:p>
          <a:p>
            <a:pPr algn="just"/>
            <a:r>
              <a:rPr lang="uk-UA" sz="28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Селі часто завдають великої шкоди — замулюють водосховища, руйнують будівлі і споруди, вкривають відкладами сільськогосподарські угіддя тощо.</a:t>
            </a:r>
            <a:endParaRPr lang="uk-UA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СЕЛІ В КАРПАТАХ</a:t>
            </a:r>
            <a:endParaRPr lang="ru-RU" dirty="0"/>
          </a:p>
        </p:txBody>
      </p:sp>
      <p:pic>
        <p:nvPicPr>
          <p:cNvPr id="23554" name="Picture 2" descr="D:\картинки\1448475763_21-11-0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928670"/>
            <a:ext cx="8143932" cy="54328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D:\картинки\fig_2-1-e14720183772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595"/>
            <a:ext cx="9144000" cy="6480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КЛІМАТИЧНІ УМОВИ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клімат України впливають такі фактори:</a:t>
            </a:r>
          </a:p>
          <a:p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географічна широта</a:t>
            </a:r>
          </a:p>
          <a:p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особливості рельєфу та інших характеристик підстилаючої поверхні</a:t>
            </a:r>
          </a:p>
          <a:p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положення відносно морів і океанів</a:t>
            </a:r>
          </a:p>
          <a:p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особливості переміщення повітряних мас.</a:t>
            </a:r>
            <a:endParaRPr lang="uk-UA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ПОСУХИ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461405" cy="5016521"/>
          </a:xfrm>
        </p:spPr>
        <p:txBody>
          <a:bodyPr/>
          <a:lstStyle/>
          <a:p>
            <a:r>
              <a:rPr lang="uk-UA" sz="28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Тривалі бездощові періоди та низька вологість повітря і фунту призводять до посух, внаслідок яких різко знижуються врожаї сільськогосподарських культур або ж вони повністю гинуть. </a:t>
            </a:r>
          </a:p>
          <a:p>
            <a:r>
              <a:rPr lang="uk-UA" sz="28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Великі посухи, що охоплюють більш як половину території України, бувають раз на 10 років, менші — значно частіше. Як правило, вони трапляються на півдні та сході України.</a:t>
            </a:r>
            <a:endParaRPr lang="uk-UA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ПОСУХИ</a:t>
            </a:r>
            <a:endParaRPr lang="ru-RU" dirty="0"/>
          </a:p>
        </p:txBody>
      </p:sp>
      <p:pic>
        <p:nvPicPr>
          <p:cNvPr id="12290" name="Picture 2" descr="D:\картинки\Las-actitudes-de-las-personas-frente-al-cambio-climatic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142984"/>
            <a:ext cx="8072494" cy="5152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ПОСУХИ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484313"/>
            <a:ext cx="8229600" cy="3087695"/>
          </a:xfrm>
        </p:spPr>
        <p:txBody>
          <a:bodyPr/>
          <a:lstStyle/>
          <a:p>
            <a:r>
              <a:rPr lang="uk-UA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Найдовші бездощові періоди в Україні, що тривали протягом 115 днів (майже 4 місяці!), були в 1934 р. в Полтавській та у 1948 р. в Херсонській областях.</a:t>
            </a:r>
            <a:endParaRPr lang="uk-UA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ОЛЕШКІВСЬКІ ПІСКИ</a:t>
            </a:r>
            <a:endParaRPr lang="ru-RU" dirty="0"/>
          </a:p>
        </p:txBody>
      </p:sp>
      <p:pic>
        <p:nvPicPr>
          <p:cNvPr id="13314" name="Picture 2" descr="D:\картинки\oleshky-sands-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00108"/>
            <a:ext cx="7500990" cy="56257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 smtClean="0"/>
              <a:t>СУХОВІЇ ТА ПИЛОВІ БУРІ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5429288"/>
          </a:xfrm>
        </p:spPr>
        <p:txBody>
          <a:bodyPr/>
          <a:lstStyle/>
          <a:p>
            <a:pPr algn="just"/>
            <a:r>
              <a:rPr lang="uk-UA" sz="26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Суховій — це гарячий сухий вітер, що має швидкість понад 5 м/с. </a:t>
            </a:r>
          </a:p>
          <a:p>
            <a:pPr algn="just"/>
            <a:r>
              <a:rPr lang="uk-UA" sz="26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Він виникає влітку, дме переважно зі сходу від 1 до 10 днів, забираючи рештки вологи з висушеного фунту.</a:t>
            </a:r>
          </a:p>
          <a:p>
            <a:pPr algn="just"/>
            <a:r>
              <a:rPr lang="uk-UA" sz="26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Пилова буря виникає за посушливої погоди і підвищеної швидкості вітру, який видуває пил і пісок із земної поверхні й переносить їх на великі відстані.</a:t>
            </a:r>
          </a:p>
          <a:p>
            <a:pPr algn="just"/>
            <a:r>
              <a:rPr lang="uk-UA" sz="26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Бурі можуть тривати від кількох десятків хвилин до кількох діб, завдаючи великих збитків сільському господарству, роботі транспорту.</a:t>
            </a:r>
            <a:endParaRPr lang="uk-UA" sz="2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dirty="0" smtClean="0"/>
              <a:t>ПИЛОВА БУРЯ У ХМЕЛЬНИЦЬКУ</a:t>
            </a:r>
            <a:endParaRPr lang="ru-RU" sz="2800" dirty="0"/>
          </a:p>
        </p:txBody>
      </p:sp>
      <p:pic>
        <p:nvPicPr>
          <p:cNvPr id="14338" name="Picture 2" descr="D:\картинки\160889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85860"/>
            <a:ext cx="8215370" cy="51851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ПИЛОВА БУРЯ (США)</a:t>
            </a:r>
            <a:endParaRPr lang="ru-RU" dirty="0"/>
          </a:p>
        </p:txBody>
      </p:sp>
      <p:pic>
        <p:nvPicPr>
          <p:cNvPr id="15362" name="Picture 2" descr="D:\картинки\4321948480_42a74b50ca_b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357298"/>
            <a:ext cx="7715304" cy="51159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ПИЛОВІ БУРІ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84313"/>
            <a:ext cx="8715435" cy="4525962"/>
          </a:xfrm>
        </p:spPr>
        <p:txBody>
          <a:bodyPr/>
          <a:lstStyle/>
          <a:p>
            <a:r>
              <a:rPr lang="uk-UA" sz="24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Найсильніша пилова буря промчала над Україною наприкінці квітня 1928 р. У газетах того часу повідомляли, що над степами Придніпров'я «бушує піщаний шторм небувалої сили</a:t>
            </a:r>
            <a:r>
              <a:rPr lang="uk-UA" sz="2400" b="1" dirty="0" smtClean="0">
                <a:solidFill>
                  <a:srgbClr val="0070C0"/>
                </a:solidFill>
              </a:rPr>
              <a:t>, у</a:t>
            </a:r>
            <a:r>
              <a:rPr lang="uk-UA" sz="24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станови вдень працюють при електричному світлі». </a:t>
            </a:r>
          </a:p>
          <a:p>
            <a:r>
              <a:rPr lang="uk-UA" sz="24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М. Дніпро буквально був засипаний піском. </a:t>
            </a:r>
          </a:p>
          <a:p>
            <a:r>
              <a:rPr lang="uk-UA" sz="24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У степу і лісостепу буря підняла в повітря близько</a:t>
            </a:r>
          </a:p>
          <a:p>
            <a:pPr>
              <a:buNone/>
            </a:pPr>
            <a:r>
              <a:rPr lang="uk-UA" sz="24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 15 </a:t>
            </a:r>
            <a:r>
              <a:rPr lang="uk-UA" sz="2400" b="1" dirty="0" err="1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млн</a:t>
            </a:r>
            <a:r>
              <a:rPr lang="uk-UA" sz="24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т сухого чорнозему і розсіяла на площі 500 тис. км</a:t>
            </a:r>
            <a:r>
              <a:rPr lang="uk-UA" sz="2400" b="1" baseline="300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2</a:t>
            </a:r>
            <a:r>
              <a:rPr lang="uk-UA" sz="24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, включаючи й території сусідніх держав - Польщі та Румуни.</a:t>
            </a:r>
            <a:endParaRPr lang="uk-UA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ТУМАН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Тумани бувають на всій території України впродовж кількох десятків днів, найчастіше - в холодний період року. </a:t>
            </a:r>
          </a:p>
          <a:p>
            <a:r>
              <a:rPr lang="uk-UA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Найбільше їх спостерігається у гірських районах, на півночі та заході країни. Особливо небезпечні сильні тумани для транспорту, коли видимість знижується до 50 м.</a:t>
            </a:r>
            <a:endParaRPr lang="uk-UA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ТУМАН</a:t>
            </a:r>
            <a:endParaRPr lang="ru-RU" dirty="0"/>
          </a:p>
        </p:txBody>
      </p:sp>
      <p:pic>
        <p:nvPicPr>
          <p:cNvPr id="16386" name="Picture 2" descr="D:\картинки\rss-phot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8501122" cy="52765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dirty="0" smtClean="0"/>
              <a:t>НЕСПРИЯТЛИВІ ПОГОДНІ ЯВИЩА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5010167"/>
          </a:xfrm>
        </p:spPr>
        <p:txBody>
          <a:bodyPr/>
          <a:lstStyle/>
          <a:p>
            <a:pPr algn="just"/>
            <a:r>
              <a:rPr lang="uk-UA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Земна атмосфера повсякчасно впливає на життя і діяльність людей. Ми великою мірою залежимо від її складу та стану приземного шару — погоди, від процесів та явищ, що її супроводжують. </a:t>
            </a:r>
          </a:p>
          <a:p>
            <a:pPr algn="just"/>
            <a:r>
              <a:rPr lang="uk-UA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Деякі з них людина використовує з користю для себе, як наприклад, кліматичні ресурси. Однак чимало серед них і таких, що можуть завдати значної шкоди. </a:t>
            </a:r>
          </a:p>
          <a:p>
            <a:pPr algn="just"/>
            <a:r>
              <a:rPr lang="uk-UA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Небезпечні погодні явища часто виникають досить несподівано, проявляються як стихійні і завдають значних збитків населенню та господарству. </a:t>
            </a:r>
          </a:p>
          <a:p>
            <a:pPr algn="just"/>
            <a:r>
              <a:rPr lang="uk-UA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Здебільшого вони пов’язані з особливостями атмосферної циркуляції, іноді на них впливає рельєф місцевості.</a:t>
            </a:r>
            <a:endParaRPr lang="uk-UA" sz="2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ТУМАН</a:t>
            </a:r>
            <a:endParaRPr lang="ru-RU" dirty="0"/>
          </a:p>
        </p:txBody>
      </p:sp>
      <p:pic>
        <p:nvPicPr>
          <p:cNvPr id="17410" name="Picture 2" descr="D:\картинки\25072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8643998" cy="48615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ХУРТОВИНА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5429288"/>
          </a:xfrm>
        </p:spPr>
        <p:txBody>
          <a:bodyPr/>
          <a:lstStyle/>
          <a:p>
            <a:pPr algn="just"/>
            <a:r>
              <a:rPr lang="uk-UA" sz="22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Хуртовина — це перенесення вітром снігу над земною поверхнею. </a:t>
            </a:r>
          </a:p>
          <a:p>
            <a:pPr algn="just"/>
            <a:r>
              <a:rPr lang="uk-UA" sz="22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Найчастіше хуртовини виникають, коли над територією України переміщуються середземноморські й атлантичні циклони. </a:t>
            </a:r>
          </a:p>
          <a:p>
            <a:pPr algn="just"/>
            <a:r>
              <a:rPr lang="uk-UA" sz="22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Погіршуючи видимість і утворюючи кучугури снігу, вони створюють труднощі для різних видів транспорту. </a:t>
            </a:r>
          </a:p>
          <a:p>
            <a:pPr algn="just"/>
            <a:r>
              <a:rPr lang="uk-UA" sz="22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Циклональна погода взимку супроводжується також сильними снігопадами, налипанням мокрого снігу на лініях зв’язку, </a:t>
            </a:r>
            <a:r>
              <a:rPr lang="uk-UA" sz="2200" b="1" dirty="0" err="1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шо</a:t>
            </a:r>
            <a:r>
              <a:rPr lang="uk-UA" sz="22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призводить до їх обривів. </a:t>
            </a:r>
          </a:p>
          <a:p>
            <a:pPr algn="just"/>
            <a:r>
              <a:rPr lang="uk-UA" sz="22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У гірських районах унаслідок інтенсивних снігопадів чи активного танення снігу під час зимових відлиг і навесні буває сходження снігових лавин. Вони дуже небезпечні для місцевих мешканців і любителів гірського зимового туризму та відпочинку</a:t>
            </a:r>
            <a:endParaRPr lang="uk-UA" sz="2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ХУРТОВИНА</a:t>
            </a:r>
            <a:endParaRPr lang="ru-RU" dirty="0"/>
          </a:p>
        </p:txBody>
      </p:sp>
      <p:pic>
        <p:nvPicPr>
          <p:cNvPr id="18434" name="Picture 2" descr="D:\картинки\1478492993_5fabed7b5cc1b227046fe568ffc1f58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8464257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СНІГОВІ ЛАВИНИ</a:t>
            </a:r>
            <a:endParaRPr lang="ru-RU" dirty="0"/>
          </a:p>
        </p:txBody>
      </p:sp>
      <p:pic>
        <p:nvPicPr>
          <p:cNvPr id="19458" name="Picture 2" descr="D:\картинки\1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4442661" cy="3571900"/>
          </a:xfrm>
          <a:prstGeom prst="rect">
            <a:avLst/>
          </a:prstGeom>
          <a:noFill/>
        </p:spPr>
      </p:pic>
      <p:pic>
        <p:nvPicPr>
          <p:cNvPr id="19459" name="Picture 3" descr="D:\картинки\66663520_29443841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357298"/>
            <a:ext cx="3920517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ОЖЕЛЕДЬ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2016125"/>
          </a:xfrm>
        </p:spPr>
        <p:txBody>
          <a:bodyPr/>
          <a:lstStyle/>
          <a:p>
            <a:r>
              <a:rPr lang="uk-UA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Ожеледь - це утворення льодяної кірки на поверхні землі та різних предметах унаслідок намерзання переохолоджених крапель дощу, мряки або туману.</a:t>
            </a:r>
            <a:endParaRPr lang="uk-UA" b="1" dirty="0">
              <a:solidFill>
                <a:srgbClr val="0070C0"/>
              </a:solidFill>
            </a:endParaRPr>
          </a:p>
        </p:txBody>
      </p:sp>
      <p:pic>
        <p:nvPicPr>
          <p:cNvPr id="20482" name="Picture 2" descr="D:\картинки\11_main_uk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071810"/>
            <a:ext cx="5643602" cy="35474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ОЖЕЛЕДИЦЯ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7"/>
            <a:ext cx="8229600" cy="2000263"/>
          </a:xfrm>
        </p:spPr>
        <p:txBody>
          <a:bodyPr/>
          <a:lstStyle/>
          <a:p>
            <a:pPr algn="just"/>
            <a:r>
              <a:rPr lang="uk-UA" sz="24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Ожеледиця - це утворення такої кірки на поверхні землі та дорогах унаслідок похолодання, що настає після відлиги. Ці явища небезпечні для руху людей і транспорту, завдають великої шкоди посівам озимих культур.</a:t>
            </a:r>
            <a:endParaRPr lang="uk-UA" sz="2400" b="1" dirty="0">
              <a:solidFill>
                <a:srgbClr val="0070C0"/>
              </a:solidFill>
            </a:endParaRPr>
          </a:p>
        </p:txBody>
      </p:sp>
      <p:pic>
        <p:nvPicPr>
          <p:cNvPr id="21506" name="Picture 2" descr="D:\картинки\6c5ae18e47d0fa32db4f182a06118a8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357562"/>
            <a:ext cx="4957551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ЗАМОРОЗКИ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1"/>
            <a:ext cx="8229600" cy="2357454"/>
          </a:xfrm>
        </p:spPr>
        <p:txBody>
          <a:bodyPr/>
          <a:lstStyle/>
          <a:p>
            <a:pPr algn="just"/>
            <a:r>
              <a:rPr lang="uk-UA" sz="2600" b="1" dirty="0" smtClean="0">
                <a:solidFill>
                  <a:srgbClr val="0070C0"/>
                </a:solidFill>
              </a:rPr>
              <a:t>З</a:t>
            </a:r>
            <a:r>
              <a:rPr lang="uk-UA" sz="26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аморозки - зниження температури повітря або </a:t>
            </a:r>
            <a:r>
              <a:rPr lang="uk-UA" sz="2600" b="1" dirty="0" err="1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грунту</a:t>
            </a:r>
            <a:r>
              <a:rPr lang="uk-UA" sz="26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до 0 °С і нижче. Зазвичай вони трапляються до 25 квітня і після 16 жовтня, однак не дивина й травневі та вересневі заморозки. Вони шкодять садам і теплолюбним культурам.</a:t>
            </a:r>
            <a:endParaRPr lang="uk-UA" sz="2600" b="1" dirty="0">
              <a:solidFill>
                <a:srgbClr val="0070C0"/>
              </a:solidFill>
            </a:endParaRPr>
          </a:p>
        </p:txBody>
      </p:sp>
      <p:pic>
        <p:nvPicPr>
          <p:cNvPr id="22530" name="Picture 2" descr="D:\картинки\799bad5a3b514f096e69bbc4a7896cd914738675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286124"/>
            <a:ext cx="6667500" cy="333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РОБОТА В ГРУПАХ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70C0"/>
                </a:solidFill>
              </a:rPr>
              <a:t>Назвіть, які небезпечні явища характерні для регіону? </a:t>
            </a:r>
          </a:p>
          <a:p>
            <a:pPr>
              <a:buNone/>
            </a:pPr>
            <a:r>
              <a:rPr lang="uk-UA" b="1" dirty="0" smtClean="0">
                <a:solidFill>
                  <a:srgbClr val="0070C0"/>
                </a:solidFill>
              </a:rPr>
              <a:t>І група – мішані ліси</a:t>
            </a:r>
          </a:p>
          <a:p>
            <a:pPr>
              <a:buNone/>
            </a:pPr>
            <a:r>
              <a:rPr lang="uk-UA" b="1" dirty="0" smtClean="0">
                <a:solidFill>
                  <a:srgbClr val="0070C0"/>
                </a:solidFill>
              </a:rPr>
              <a:t>ІІ група – лісостеп</a:t>
            </a:r>
          </a:p>
          <a:p>
            <a:pPr>
              <a:buNone/>
            </a:pPr>
            <a:r>
              <a:rPr lang="uk-UA" b="1" dirty="0" smtClean="0">
                <a:solidFill>
                  <a:srgbClr val="0070C0"/>
                </a:solidFill>
              </a:rPr>
              <a:t>ІІІ група – степ </a:t>
            </a:r>
          </a:p>
          <a:p>
            <a:pPr>
              <a:buNone/>
            </a:pPr>
            <a:r>
              <a:rPr lang="uk-UA" b="1" dirty="0" smtClean="0">
                <a:solidFill>
                  <a:srgbClr val="0070C0"/>
                </a:solidFill>
              </a:rPr>
              <a:t>І</a:t>
            </a:r>
            <a:r>
              <a:rPr lang="en-US" b="1" dirty="0" smtClean="0">
                <a:solidFill>
                  <a:srgbClr val="0070C0"/>
                </a:solidFill>
              </a:rPr>
              <a:t>V </a:t>
            </a:r>
            <a:r>
              <a:rPr lang="uk-UA" b="1" dirty="0" smtClean="0">
                <a:solidFill>
                  <a:srgbClr val="0070C0"/>
                </a:solidFill>
              </a:rPr>
              <a:t>група – Карпати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Заповніть таблицю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8229600" cy="1087431"/>
          </a:xfrm>
        </p:spPr>
        <p:txBody>
          <a:bodyPr/>
          <a:lstStyle/>
          <a:p>
            <a:r>
              <a:rPr lang="uk-UA" b="1" dirty="0" smtClean="0">
                <a:solidFill>
                  <a:srgbClr val="0070C0"/>
                </a:solidFill>
              </a:rPr>
              <a:t>Які небезпечні погодні явища поширені у вашій місцевості?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85786" y="2214554"/>
          <a:ext cx="7643866" cy="37147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13852"/>
                <a:gridCol w="5230014"/>
              </a:tblGrid>
              <a:tr h="742955">
                <a:tc>
                  <a:txBody>
                    <a:bodyPr/>
                    <a:lstStyle/>
                    <a:p>
                      <a:r>
                        <a:rPr lang="uk-UA" dirty="0" smtClean="0"/>
                        <a:t>Пора року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Несприятливі погодні явища</a:t>
                      </a:r>
                      <a:endParaRPr lang="ru-RU" dirty="0"/>
                    </a:p>
                  </a:txBody>
                  <a:tcPr/>
                </a:tc>
              </a:tr>
              <a:tr h="742955">
                <a:tc>
                  <a:txBody>
                    <a:bodyPr/>
                    <a:lstStyle/>
                    <a:p>
                      <a:r>
                        <a:rPr lang="uk-UA" dirty="0" smtClean="0"/>
                        <a:t>Зима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42955">
                <a:tc>
                  <a:txBody>
                    <a:bodyPr/>
                    <a:lstStyle/>
                    <a:p>
                      <a:r>
                        <a:rPr lang="uk-UA" dirty="0" smtClean="0"/>
                        <a:t>Весна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2955">
                <a:tc>
                  <a:txBody>
                    <a:bodyPr/>
                    <a:lstStyle/>
                    <a:p>
                      <a:r>
                        <a:rPr lang="uk-UA" dirty="0" smtClean="0"/>
                        <a:t>Літо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2955">
                <a:tc>
                  <a:txBody>
                    <a:bodyPr/>
                    <a:lstStyle/>
                    <a:p>
                      <a:r>
                        <a:rPr lang="uk-UA" dirty="0" smtClean="0"/>
                        <a:t>Осінь</a:t>
                      </a:r>
                      <a:r>
                        <a:rPr lang="uk-UA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САМОРЕФЛЕКСІЯ</a:t>
            </a:r>
            <a:endParaRPr lang="ru-RU" dirty="0"/>
          </a:p>
        </p:txBody>
      </p:sp>
      <p:sp>
        <p:nvSpPr>
          <p:cNvPr id="4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800" b="1" dirty="0" smtClean="0">
                <a:solidFill>
                  <a:srgbClr val="C00000"/>
                </a:solidFill>
              </a:rPr>
              <a:t>Сьогодні я довідався…</a:t>
            </a:r>
          </a:p>
          <a:p>
            <a:r>
              <a:rPr lang="uk-UA" sz="2800" b="1" dirty="0" smtClean="0">
                <a:solidFill>
                  <a:srgbClr val="800000"/>
                </a:solidFill>
              </a:rPr>
              <a:t>Я зрозумів, що…</a:t>
            </a:r>
          </a:p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Тепер я можу…</a:t>
            </a:r>
          </a:p>
          <a:p>
            <a:r>
              <a:rPr lang="uk-UA" sz="2800" b="1" dirty="0" smtClean="0">
                <a:solidFill>
                  <a:srgbClr val="0070C0"/>
                </a:solidFill>
              </a:rPr>
              <a:t>Я відчув, що…</a:t>
            </a:r>
          </a:p>
          <a:p>
            <a:r>
              <a:rPr lang="uk-UA" sz="2800" b="1" dirty="0" smtClean="0">
                <a:solidFill>
                  <a:srgbClr val="00B050"/>
                </a:solidFill>
              </a:rPr>
              <a:t>Я навчився …</a:t>
            </a:r>
          </a:p>
          <a:p>
            <a:r>
              <a:rPr lang="uk-UA" sz="2800" b="1" dirty="0" smtClean="0">
                <a:solidFill>
                  <a:srgbClr val="00B0F0"/>
                </a:solidFill>
              </a:rPr>
              <a:t>Я спробую…</a:t>
            </a:r>
          </a:p>
          <a:p>
            <a:r>
              <a:rPr lang="uk-UA" sz="2800" b="1" dirty="0" smtClean="0">
                <a:solidFill>
                  <a:srgbClr val="7030A0"/>
                </a:solidFill>
              </a:rPr>
              <a:t>Мене здивувало…</a:t>
            </a:r>
          </a:p>
          <a:p>
            <a:r>
              <a:rPr lang="uk-UA" sz="2800" b="1" dirty="0" smtClean="0">
                <a:solidFill>
                  <a:srgbClr val="000099"/>
                </a:solidFill>
              </a:rPr>
              <a:t>Урок дав мені для життя…</a:t>
            </a:r>
          </a:p>
          <a:p>
            <a:r>
              <a:rPr lang="uk-UA" sz="2800" b="1" dirty="0" smtClean="0">
                <a:solidFill>
                  <a:srgbClr val="800000"/>
                </a:solidFill>
              </a:rPr>
              <a:t>Мені схотілося…</a:t>
            </a:r>
            <a:endParaRPr lang="ru-RU" sz="2800" b="1" dirty="0" smtClean="0">
              <a:solidFill>
                <a:srgbClr val="80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ЗЛИВА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071547"/>
            <a:ext cx="8229600" cy="4929222"/>
          </a:xfrm>
        </p:spPr>
        <p:txBody>
          <a:bodyPr/>
          <a:lstStyle/>
          <a:p>
            <a:pPr algn="just"/>
            <a:r>
              <a:rPr lang="uk-UA" sz="20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Злива - це короткочасний інтенсивний дощ, під час якого може випасти місячна норма опадів для даної місцевості.</a:t>
            </a:r>
          </a:p>
          <a:p>
            <a:pPr algn="just"/>
            <a:r>
              <a:rPr lang="uk-UA" sz="20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Потужні зливові струмені й потоки завдають великої шкоди, розмиваючи дороги та фундаменти будівель, схили ярів.</a:t>
            </a:r>
          </a:p>
          <a:p>
            <a:pPr algn="just"/>
            <a:r>
              <a:rPr lang="uk-UA" sz="20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Улітку зливи бувають на всій території України, але найчастіше - у Карпатах і південних районах.</a:t>
            </a:r>
          </a:p>
          <a:p>
            <a:pPr algn="just"/>
            <a:r>
              <a:rPr lang="uk-UA" sz="20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З усіх несприятливих погодних явищ в Україні найчастіше бувають сильні дощі — коли випадає 50 мм і більше опадів протягом 12 годин і менше. Як правило, вони випадають протягом одного, іноді декількох днів поспіль, охоплюючи різні території.</a:t>
            </a:r>
          </a:p>
          <a:p>
            <a:pPr algn="just"/>
            <a:r>
              <a:rPr lang="uk-UA" sz="20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Найбільша їх повторюваність припадає на червень — серпень (до 70 %), з максимумом у липні.</a:t>
            </a:r>
          </a:p>
          <a:p>
            <a:pPr algn="just"/>
            <a:r>
              <a:rPr lang="uk-UA" sz="20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У горах вони Триваліші, іноді спричиняють катастрофічні паводки на річках.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Домашнє завдання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Опрацювати параграф</a:t>
            </a:r>
          </a:p>
          <a:p>
            <a:r>
              <a:rPr lang="uk-UA" dirty="0" smtClean="0"/>
              <a:t>Скласти кросворд за темою параграфа</a:t>
            </a:r>
          </a:p>
          <a:p>
            <a:r>
              <a:rPr lang="uk-UA" dirty="0" smtClean="0"/>
              <a:t>Завдання на контурній карті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ЗЛИВА</a:t>
            </a:r>
            <a:endParaRPr lang="ru-RU" dirty="0"/>
          </a:p>
        </p:txBody>
      </p:sp>
      <p:pic>
        <p:nvPicPr>
          <p:cNvPr id="4098" name="Picture 2" descr="D:\картинки\злива-підтопленн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4493946" cy="24947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4099" name="Picture 3" descr="D:\картинки\flooding_744735_960_720_650x4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928670"/>
            <a:ext cx="4595823" cy="28989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4100" name="Picture 4" descr="D:\картинки\142796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500438"/>
            <a:ext cx="5286412" cy="29736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4101" name="Picture 5" descr="D:\картинки\preview_w640zc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518297"/>
            <a:ext cx="3976694" cy="29825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ГРОЗА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sz="20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Під час грози в купчасто-дощових хмарах або між хмарами і земною поверхнею виникають електричні розряди — блискавки, які супроводжує грім </a:t>
            </a:r>
          </a:p>
          <a:p>
            <a:pPr algn="just"/>
            <a:r>
              <a:rPr lang="uk-UA" sz="20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Період з грозами в Україні починається у квітні, а закінчується у вересні. Іноді побачити </a:t>
            </a:r>
            <a:r>
              <a:rPr lang="uk-UA" sz="2000" b="1" dirty="0" err="1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блискавку'</a:t>
            </a:r>
            <a:r>
              <a:rPr lang="uk-UA" sz="20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можна навіть узимку.</a:t>
            </a:r>
          </a:p>
          <a:p>
            <a:pPr algn="just"/>
            <a:r>
              <a:rPr lang="uk-UA" sz="20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Гроза може бути небезпечною для людей, спричиняти аварії на лініях електропередачі в результаті ударів блискавки. </a:t>
            </a:r>
          </a:p>
          <a:p>
            <a:pPr algn="just"/>
            <a:r>
              <a:rPr lang="uk-UA" sz="20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Для захисту будівель від ударів блискавки використовують громовідводи — металеві, добре заземлені стрижні.</a:t>
            </a:r>
          </a:p>
          <a:p>
            <a:pPr algn="just"/>
            <a:r>
              <a:rPr lang="uk-UA" sz="20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Найбільша кількість гроз в Україні буває в Українських Карпатах. Рекордним був 1951 р., протягом якого було зареєстровано 64 дні з грозою.</a:t>
            </a:r>
            <a:endParaRPr lang="uk-UA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ГРОЗА</a:t>
            </a:r>
            <a:endParaRPr lang="ru-RU" dirty="0"/>
          </a:p>
        </p:txBody>
      </p:sp>
      <p:pic>
        <p:nvPicPr>
          <p:cNvPr id="5123" name="Picture 3" descr="D:\картинки\thunderstorm_1761849_960_720_id15713_650x410_1_650x4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786058"/>
            <a:ext cx="6191250" cy="3905250"/>
          </a:xfrm>
          <a:prstGeom prst="rect">
            <a:avLst/>
          </a:prstGeom>
          <a:noFill/>
        </p:spPr>
      </p:pic>
      <p:pic>
        <p:nvPicPr>
          <p:cNvPr id="5124" name="Picture 4" descr="D:\картинки\8_1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785794"/>
            <a:ext cx="5929354" cy="3216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ГРАД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5286412"/>
          </a:xfrm>
        </p:spPr>
        <p:txBody>
          <a:bodyPr/>
          <a:lstStyle/>
          <a:p>
            <a:pPr algn="just"/>
            <a:r>
              <a:rPr lang="uk-UA" sz="28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Здебільшого град випадає дрібний. Проте окремі градини можуть досягати розмірів від грецького горіха до курячого яйця. </a:t>
            </a:r>
          </a:p>
          <a:p>
            <a:pPr algn="just"/>
            <a:r>
              <a:rPr lang="uk-UA" sz="28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У центральних районах України він випадає до 9 разів за рік. </a:t>
            </a:r>
          </a:p>
          <a:p>
            <a:pPr algn="just"/>
            <a:r>
              <a:rPr lang="uk-UA" sz="28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Град — явище швидкоплинне, у більшості випадків його тривалість не перевищує 5 хв. Проте й за такий короткий час він устигає завдати чималих збитків, пошкоджуючи посіви та плодові дерева.</a:t>
            </a:r>
            <a:endParaRPr lang="uk-UA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ГРАД</a:t>
            </a:r>
            <a:endParaRPr lang="ru-RU" dirty="0"/>
          </a:p>
        </p:txBody>
      </p:sp>
      <p:pic>
        <p:nvPicPr>
          <p:cNvPr id="6146" name="Picture 2" descr="D:\картинки\images (10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857233"/>
            <a:ext cx="4429156" cy="3317592"/>
          </a:xfrm>
          <a:prstGeom prst="rect">
            <a:avLst/>
          </a:prstGeom>
          <a:noFill/>
        </p:spPr>
      </p:pic>
      <p:pic>
        <p:nvPicPr>
          <p:cNvPr id="6147" name="Picture 3" descr="D:\картинки\50058289-6d71-77c9-6d71-77c61cea28e6.photo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7" y="4286256"/>
            <a:ext cx="3442685" cy="2000264"/>
          </a:xfrm>
          <a:prstGeom prst="rect">
            <a:avLst/>
          </a:prstGeom>
          <a:noFill/>
        </p:spPr>
      </p:pic>
      <p:pic>
        <p:nvPicPr>
          <p:cNvPr id="6148" name="Picture 4" descr="D:\картинки\266382_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000108"/>
            <a:ext cx="3857652" cy="2571768"/>
          </a:xfrm>
          <a:prstGeom prst="rect">
            <a:avLst/>
          </a:prstGeom>
          <a:noFill/>
        </p:spPr>
      </p:pic>
      <p:pic>
        <p:nvPicPr>
          <p:cNvPr id="6149" name="Picture 5" descr="D:\картинки\8676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3857628"/>
            <a:ext cx="4953035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41_Motleymap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41_Motleymap</Template>
  <TotalTime>101</TotalTime>
  <Words>456</Words>
  <Application>Microsoft Office PowerPoint</Application>
  <PresentationFormat>Экран (4:3)</PresentationFormat>
  <Paragraphs>119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41_Motleymap</vt:lpstr>
      <vt:lpstr>НЕСПРИЯТЛИВІ ПОГОДНІ  ЯВИЩА УКРАЇНИ</vt:lpstr>
      <vt:lpstr>КЛІМАТИЧНІ УМОВИ</vt:lpstr>
      <vt:lpstr>НЕСПРИЯТЛИВІ ПОГОДНІ ЯВИЩА</vt:lpstr>
      <vt:lpstr>ЗЛИВА</vt:lpstr>
      <vt:lpstr>ЗЛИВА</vt:lpstr>
      <vt:lpstr>ГРОЗА</vt:lpstr>
      <vt:lpstr>ГРОЗА</vt:lpstr>
      <vt:lpstr>ГРАД</vt:lpstr>
      <vt:lpstr>ГРАД</vt:lpstr>
      <vt:lpstr>СИЛЬНІ ВІТРИ</vt:lpstr>
      <vt:lpstr>СИЛЬНІ ВІТРИ</vt:lpstr>
      <vt:lpstr>СИЛЬНІ ВІТРИ</vt:lpstr>
      <vt:lpstr>СМЕРЧ НА ХЕРСОНЩИНІ</vt:lpstr>
      <vt:lpstr>СМЕРЧ НА ТЕРНОПІЛЬЩИНІ</vt:lpstr>
      <vt:lpstr>СМЕРЧ В КРИВОМУ РОЗІ</vt:lpstr>
      <vt:lpstr>СМЕРЧ НА ПОЛТАВЩИНІ</vt:lpstr>
      <vt:lpstr>СЕЛЕВІ ПОТОКИ</vt:lpstr>
      <vt:lpstr>СЕЛІ В КАРПАТАХ</vt:lpstr>
      <vt:lpstr>Слайд 19</vt:lpstr>
      <vt:lpstr>ПОСУХИ</vt:lpstr>
      <vt:lpstr>ПОСУХИ</vt:lpstr>
      <vt:lpstr>ПОСУХИ</vt:lpstr>
      <vt:lpstr>ОЛЕШКІВСЬКІ ПІСКИ</vt:lpstr>
      <vt:lpstr>СУХОВІЇ ТА ПИЛОВІ БУРІ</vt:lpstr>
      <vt:lpstr>ПИЛОВА БУРЯ У ХМЕЛЬНИЦЬКУ</vt:lpstr>
      <vt:lpstr>ПИЛОВА БУРЯ (США)</vt:lpstr>
      <vt:lpstr>ПИЛОВІ БУРІ</vt:lpstr>
      <vt:lpstr>ТУМАН</vt:lpstr>
      <vt:lpstr>ТУМАН</vt:lpstr>
      <vt:lpstr>ТУМАН</vt:lpstr>
      <vt:lpstr>ХУРТОВИНА</vt:lpstr>
      <vt:lpstr>ХУРТОВИНА</vt:lpstr>
      <vt:lpstr>СНІГОВІ ЛАВИНИ</vt:lpstr>
      <vt:lpstr>ОЖЕЛЕДЬ</vt:lpstr>
      <vt:lpstr>ОЖЕЛЕДИЦЯ</vt:lpstr>
      <vt:lpstr>ЗАМОРОЗКИ</vt:lpstr>
      <vt:lpstr>РОБОТА В ГРУПАХ</vt:lpstr>
      <vt:lpstr>Заповніть таблицю</vt:lpstr>
      <vt:lpstr>САМОРЕФЛЕКСІЯ</vt:lpstr>
      <vt:lpstr>Домашнє завдання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НЕСПРИЯТЛИВІ ПОГОДНІ ЯВИЩА УКРАЇНИ</dc:title>
  <dc:creator>Пользователь</dc:creator>
  <cp:lastModifiedBy>Пользователь</cp:lastModifiedBy>
  <cp:revision>48</cp:revision>
  <dcterms:created xsi:type="dcterms:W3CDTF">2017-12-11T17:42:06Z</dcterms:created>
  <dcterms:modified xsi:type="dcterms:W3CDTF">2018-10-21T21:31:56Z</dcterms:modified>
</cp:coreProperties>
</file>