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083B7-8C00-4191-9D14-A1B966CD4A3E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C9810-7603-49A0-8489-B856DD9A3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446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083B7-8C00-4191-9D14-A1B966CD4A3E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C9810-7603-49A0-8489-B856DD9A3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792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083B7-8C00-4191-9D14-A1B966CD4A3E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C9810-7603-49A0-8489-B856DD9A3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750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083B7-8C00-4191-9D14-A1B966CD4A3E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C9810-7603-49A0-8489-B856DD9A3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049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083B7-8C00-4191-9D14-A1B966CD4A3E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C9810-7603-49A0-8489-B856DD9A3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222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083B7-8C00-4191-9D14-A1B966CD4A3E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C9810-7603-49A0-8489-B856DD9A3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534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083B7-8C00-4191-9D14-A1B966CD4A3E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C9810-7603-49A0-8489-B856DD9A3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85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083B7-8C00-4191-9D14-A1B966CD4A3E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C9810-7603-49A0-8489-B856DD9A3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576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083B7-8C00-4191-9D14-A1B966CD4A3E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C9810-7603-49A0-8489-B856DD9A3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924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083B7-8C00-4191-9D14-A1B966CD4A3E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C9810-7603-49A0-8489-B856DD9A3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879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083B7-8C00-4191-9D14-A1B966CD4A3E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C9810-7603-49A0-8489-B856DD9A3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088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lasticWrap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083B7-8C00-4191-9D14-A1B966CD4A3E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C9810-7603-49A0-8489-B856DD9A3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746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old.su/natsionalnaya-kuhnya/mitetei" TargetMode="External"/><Relationship Id="rId2" Type="http://schemas.openxmlformats.org/officeDocument/2006/relationships/hyperlink" Target="https://mold.su/natsionalnaya-kuhny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hyperlink" Target="https://mold.su/natsionalnaya-kuhnya/mamaligamoldova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114" y="378470"/>
            <a:ext cx="10515600" cy="1325563"/>
          </a:xfrm>
        </p:spPr>
        <p:txBody>
          <a:bodyPr/>
          <a:lstStyle/>
          <a:p>
            <a:r>
              <a:rPr lang="ru-RU" i="1" dirty="0" smtClean="0"/>
              <a:t>       Молдавские традиции и обычаи</a:t>
            </a:r>
            <a:endParaRPr lang="ru-RU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628" y="1704033"/>
            <a:ext cx="6422571" cy="4124452"/>
          </a:xfrm>
        </p:spPr>
      </p:pic>
    </p:spTree>
    <p:extLst>
      <p:ext uri="{BB962C8B-B14F-4D97-AF65-F5344CB8AC3E}">
        <p14:creationId xmlns:p14="http://schemas.microsoft.com/office/powerpoint/2010/main" val="3659235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515" y="2607922"/>
            <a:ext cx="4898571" cy="3265714"/>
          </a:xfrm>
        </p:spPr>
      </p:pic>
      <p:sp>
        <p:nvSpPr>
          <p:cNvPr id="4" name="Прямоугольник 3"/>
          <p:cNvSpPr/>
          <p:nvPr/>
        </p:nvSpPr>
        <p:spPr>
          <a:xfrm>
            <a:off x="1157515" y="729575"/>
            <a:ext cx="1064622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i="1" dirty="0">
                <a:solidFill>
                  <a:srgbClr val="333333"/>
                </a:solidFill>
                <a:latin typeface="Roboto"/>
              </a:rPr>
              <a:t>Традиции и обычаи жителей молдавской земли, уходящие своими корнями глубоко в прошлое, свято хранятся и передаются из поколения в поколение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8322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503" y="1519599"/>
            <a:ext cx="12087497" cy="32226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200" b="0" i="1" dirty="0" smtClean="0">
                <a:solidFill>
                  <a:srgbClr val="333333"/>
                </a:solidFill>
                <a:effectLst/>
                <a:latin typeface="Roboto"/>
              </a:rPr>
              <a:t/>
            </a:r>
            <a:br>
              <a:rPr lang="ru-RU" sz="2200" b="0" i="1" dirty="0" smtClean="0">
                <a:solidFill>
                  <a:srgbClr val="333333"/>
                </a:solidFill>
                <a:effectLst/>
                <a:latin typeface="Roboto"/>
              </a:rPr>
            </a:br>
            <a:r>
              <a:rPr lang="ru-RU" sz="2200" b="0" i="1" dirty="0" smtClean="0">
                <a:solidFill>
                  <a:srgbClr val="333333"/>
                </a:solidFill>
                <a:effectLst/>
                <a:latin typeface="Roboto"/>
              </a:rPr>
              <a:t>Хозяйки готовят </a:t>
            </a:r>
            <a:r>
              <a:rPr lang="ru-RU" sz="2200" b="0" i="1" u="none" strike="noStrike" dirty="0" smtClean="0">
                <a:solidFill>
                  <a:srgbClr val="2C79B3"/>
                </a:solidFill>
                <a:effectLst/>
                <a:latin typeface="Roboto"/>
                <a:hlinkClick r:id="rId2"/>
              </a:rPr>
              <a:t>вкусные  блюда</a:t>
            </a:r>
            <a:r>
              <a:rPr lang="ru-RU" sz="2200" b="0" i="1" dirty="0" smtClean="0">
                <a:solidFill>
                  <a:srgbClr val="333333"/>
                </a:solidFill>
                <a:effectLst/>
                <a:latin typeface="Roboto"/>
              </a:rPr>
              <a:t>: </a:t>
            </a:r>
            <a:r>
              <a:rPr lang="ru-RU" sz="2200" b="0" i="1" dirty="0" err="1" smtClean="0">
                <a:solidFill>
                  <a:srgbClr val="333333"/>
                </a:solidFill>
                <a:effectLst/>
                <a:latin typeface="Roboto"/>
              </a:rPr>
              <a:t>сэрмэлуце</a:t>
            </a:r>
            <a:r>
              <a:rPr lang="ru-RU" sz="2200" b="0" i="1" dirty="0" smtClean="0">
                <a:solidFill>
                  <a:srgbClr val="333333"/>
                </a:solidFill>
                <a:effectLst/>
                <a:latin typeface="Roboto"/>
              </a:rPr>
              <a:t> </a:t>
            </a:r>
            <a:r>
              <a:rPr lang="ru-RU" sz="2200" b="0" i="1" dirty="0" err="1" smtClean="0">
                <a:solidFill>
                  <a:srgbClr val="333333"/>
                </a:solidFill>
                <a:effectLst/>
                <a:latin typeface="Roboto"/>
              </a:rPr>
              <a:t>молдовенешть</a:t>
            </a:r>
            <a:r>
              <a:rPr lang="ru-RU" sz="2200" b="0" i="1" dirty="0" smtClean="0">
                <a:solidFill>
                  <a:srgbClr val="333333"/>
                </a:solidFill>
                <a:effectLst/>
                <a:latin typeface="Roboto"/>
              </a:rPr>
              <a:t> (голубцы), </a:t>
            </a:r>
            <a:r>
              <a:rPr lang="ru-RU" sz="2200" b="0" i="1" dirty="0" err="1" smtClean="0">
                <a:solidFill>
                  <a:srgbClr val="333333"/>
                </a:solidFill>
                <a:effectLst/>
                <a:latin typeface="Roboto"/>
              </a:rPr>
              <a:t>кырнацеи</a:t>
            </a:r>
            <a:r>
              <a:rPr lang="ru-RU" sz="2200" b="0" i="1" dirty="0" smtClean="0">
                <a:solidFill>
                  <a:srgbClr val="333333"/>
                </a:solidFill>
                <a:effectLst/>
                <a:latin typeface="Roboto"/>
              </a:rPr>
              <a:t>, </a:t>
            </a:r>
            <a:r>
              <a:rPr lang="ru-RU" sz="2200" b="0" i="1" u="none" strike="noStrike" dirty="0" err="1" smtClean="0">
                <a:solidFill>
                  <a:srgbClr val="2C79B3"/>
                </a:solidFill>
                <a:effectLst/>
                <a:latin typeface="Roboto"/>
                <a:hlinkClick r:id="rId3"/>
              </a:rPr>
              <a:t>мититеи</a:t>
            </a:r>
            <a:r>
              <a:rPr lang="ru-RU" sz="2200" b="0" i="1" dirty="0" smtClean="0">
                <a:solidFill>
                  <a:srgbClr val="333333"/>
                </a:solidFill>
                <a:effectLst/>
                <a:latin typeface="Roboto"/>
              </a:rPr>
              <a:t>, </a:t>
            </a:r>
            <a:r>
              <a:rPr lang="ru-RU" sz="2200" b="0" i="1" dirty="0" err="1" smtClean="0">
                <a:solidFill>
                  <a:srgbClr val="333333"/>
                </a:solidFill>
                <a:effectLst/>
                <a:latin typeface="Roboto"/>
              </a:rPr>
              <a:t>вертуты</a:t>
            </a:r>
            <a:r>
              <a:rPr lang="ru-RU" sz="2200" b="0" i="1" dirty="0" smtClean="0">
                <a:solidFill>
                  <a:srgbClr val="333333"/>
                </a:solidFill>
                <a:effectLst/>
                <a:latin typeface="Roboto"/>
              </a:rPr>
              <a:t>, </a:t>
            </a:r>
            <a:r>
              <a:rPr lang="ru-RU" sz="2200" b="0" i="1" dirty="0" err="1" smtClean="0">
                <a:solidFill>
                  <a:srgbClr val="333333"/>
                </a:solidFill>
                <a:effectLst/>
                <a:latin typeface="Roboto"/>
              </a:rPr>
              <a:t>плацинды</a:t>
            </a:r>
            <a:r>
              <a:rPr lang="ru-RU" sz="2200" b="0" i="1" dirty="0" smtClean="0">
                <a:solidFill>
                  <a:srgbClr val="333333"/>
                </a:solidFill>
                <a:effectLst/>
                <a:latin typeface="Roboto"/>
              </a:rPr>
              <a:t> ,</a:t>
            </a:r>
            <a:r>
              <a:rPr lang="ru-RU" sz="2200" b="0" i="1" u="none" strike="noStrike" dirty="0" smtClean="0">
                <a:solidFill>
                  <a:srgbClr val="2C79B3"/>
                </a:solidFill>
                <a:effectLst/>
                <a:latin typeface="Roboto"/>
                <a:hlinkClick r:id="rId4"/>
              </a:rPr>
              <a:t>мамалыгу</a:t>
            </a:r>
            <a:r>
              <a:rPr lang="ru-RU" sz="2200" b="0" i="1" dirty="0" smtClean="0">
                <a:solidFill>
                  <a:srgbClr val="333333"/>
                </a:solidFill>
                <a:effectLst/>
                <a:latin typeface="Roboto"/>
              </a:rPr>
              <a:t>, брынзу и многие другие</a:t>
            </a:r>
            <a:r>
              <a:rPr lang="ru-RU" sz="3200" b="0" i="1" dirty="0" smtClean="0">
                <a:solidFill>
                  <a:srgbClr val="333333"/>
                </a:solidFill>
                <a:effectLst/>
                <a:latin typeface="Roboto"/>
              </a:rPr>
              <a:t>.</a:t>
            </a:r>
            <a:r>
              <a:rPr lang="ru-RU" sz="2200" b="0" i="1" dirty="0" smtClean="0">
                <a:solidFill>
                  <a:srgbClr val="333333"/>
                </a:solidFill>
                <a:effectLst/>
                <a:latin typeface="Roboto"/>
              </a:rPr>
              <a:t> Хозяин  достаёт из погреба - </a:t>
            </a:r>
            <a:r>
              <a:rPr lang="ru-RU" sz="2200" b="0" i="1" dirty="0" err="1" smtClean="0">
                <a:solidFill>
                  <a:srgbClr val="333333"/>
                </a:solidFill>
                <a:effectLst/>
                <a:latin typeface="Roboto"/>
              </a:rPr>
              <a:t>крамы</a:t>
            </a:r>
            <a:r>
              <a:rPr lang="ru-RU" sz="2200" b="0" i="1" dirty="0" smtClean="0">
                <a:solidFill>
                  <a:srgbClr val="333333"/>
                </a:solidFill>
                <a:effectLst/>
                <a:latin typeface="Roboto"/>
              </a:rPr>
              <a:t> свои лучшие вина и угощает родных и знакомых.</a:t>
            </a:r>
            <a:r>
              <a:rPr lang="ru-RU" sz="3200" b="0" i="1" dirty="0" smtClean="0">
                <a:solidFill>
                  <a:srgbClr val="333333"/>
                </a:solidFill>
                <a:effectLst/>
                <a:latin typeface="Roboto"/>
              </a:rPr>
              <a:t> </a:t>
            </a:r>
            <a:br>
              <a:rPr lang="ru-RU" sz="3200" b="0" i="1" dirty="0" smtClean="0">
                <a:solidFill>
                  <a:srgbClr val="333333"/>
                </a:solidFill>
                <a:effectLst/>
                <a:latin typeface="Roboto"/>
              </a:rPr>
            </a:br>
            <a:r>
              <a:rPr lang="ru-RU" sz="2700" i="1" dirty="0" smtClean="0"/>
              <a:t/>
            </a:r>
            <a:br>
              <a:rPr lang="ru-RU" sz="2700" i="1" dirty="0" smtClean="0"/>
            </a:br>
            <a:endParaRPr lang="ru-RU" i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751" y="2824821"/>
            <a:ext cx="5715000" cy="4286250"/>
          </a:xfrm>
        </p:spPr>
      </p:pic>
    </p:spTree>
    <p:extLst>
      <p:ext uri="{BB962C8B-B14F-4D97-AF65-F5344CB8AC3E}">
        <p14:creationId xmlns:p14="http://schemas.microsoft.com/office/powerpoint/2010/main" val="1418107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Autofit/>
          </a:bodyPr>
          <a:lstStyle/>
          <a:p>
            <a:r>
              <a:rPr lang="ru-RU" sz="2800" i="1" dirty="0">
                <a:solidFill>
                  <a:srgbClr val="333333"/>
                </a:solidFill>
                <a:latin typeface="Roboto"/>
              </a:rPr>
              <a:t>Гостеприимство является отличительной чертой молдавского народа. Гостей принято </a:t>
            </a:r>
            <a:r>
              <a:rPr lang="ru-RU" sz="2800" i="1" dirty="0" err="1">
                <a:solidFill>
                  <a:srgbClr val="333333"/>
                </a:solidFill>
                <a:latin typeface="Roboto"/>
              </a:rPr>
              <a:t>встречат</a:t>
            </a:r>
            <a:r>
              <a:rPr lang="ru-RU" sz="2800" i="1" dirty="0">
                <a:solidFill>
                  <a:srgbClr val="333333"/>
                </a:solidFill>
                <a:latin typeface="Roboto"/>
              </a:rPr>
              <a:t> хлебом - солью и стаканом доброго вина</a:t>
            </a:r>
            <a:r>
              <a:rPr lang="ru-RU" sz="4800" i="1" dirty="0">
                <a:solidFill>
                  <a:srgbClr val="333333"/>
                </a:solidFill>
                <a:latin typeface="Roboto"/>
              </a:rPr>
              <a:t>.</a:t>
            </a:r>
            <a:br>
              <a:rPr lang="ru-RU" sz="4800" i="1" dirty="0">
                <a:solidFill>
                  <a:srgbClr val="333333"/>
                </a:solidFill>
                <a:latin typeface="Roboto"/>
              </a:rPr>
            </a:br>
            <a:endParaRPr lang="ru-RU" sz="4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650" y="2655003"/>
            <a:ext cx="7124700" cy="3699363"/>
          </a:xfrm>
        </p:spPr>
      </p:pic>
    </p:spTree>
    <p:extLst>
      <p:ext uri="{BB962C8B-B14F-4D97-AF65-F5344CB8AC3E}">
        <p14:creationId xmlns:p14="http://schemas.microsoft.com/office/powerpoint/2010/main" val="2067361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8674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3100" i="1" dirty="0">
                <a:solidFill>
                  <a:srgbClr val="333333"/>
                </a:solidFill>
                <a:latin typeface="Roboto"/>
              </a:rPr>
              <a:t>Каждое селение Молдовы чтит </a:t>
            </a:r>
            <a:r>
              <a:rPr lang="ru-RU" sz="3600" i="1" dirty="0">
                <a:solidFill>
                  <a:srgbClr val="333333"/>
                </a:solidFill>
                <a:latin typeface="Roboto"/>
              </a:rPr>
              <a:t>определённого святого</a:t>
            </a:r>
            <a:r>
              <a:rPr lang="ru-RU" sz="3100" i="1" dirty="0">
                <a:solidFill>
                  <a:srgbClr val="333333"/>
                </a:solidFill>
                <a:latin typeface="Roboto"/>
              </a:rPr>
              <a:t>, который является их покровителем, и в связи с этим отмечают Храм села/города.</a:t>
            </a:r>
            <a:br>
              <a:rPr lang="ru-RU" sz="3100" i="1" dirty="0">
                <a:solidFill>
                  <a:srgbClr val="333333"/>
                </a:solidFill>
                <a:latin typeface="Roboto"/>
              </a:rPr>
            </a:br>
            <a:r>
              <a:rPr lang="ru-RU" sz="3100" i="1" dirty="0">
                <a:solidFill>
                  <a:srgbClr val="333333"/>
                </a:solidFill>
                <a:latin typeface="Roboto"/>
              </a:rPr>
              <a:t>В этот день во всех домах наводится чистота и накрываются столы</a:t>
            </a:r>
            <a:endParaRPr lang="ru-RU" dirty="0"/>
          </a:p>
        </p:txBody>
      </p:sp>
      <p:pic>
        <p:nvPicPr>
          <p:cNvPr id="92" name="Объект 9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089" y="1930128"/>
            <a:ext cx="6523821" cy="4351338"/>
          </a:xfrm>
        </p:spPr>
      </p:pic>
    </p:spTree>
    <p:extLst>
      <p:ext uri="{BB962C8B-B14F-4D97-AF65-F5344CB8AC3E}">
        <p14:creationId xmlns:p14="http://schemas.microsoft.com/office/powerpoint/2010/main" val="36981329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</TotalTime>
  <Words>67</Words>
  <Application>Microsoft Office PowerPoint</Application>
  <PresentationFormat>Широкоэкранный</PresentationFormat>
  <Paragraphs>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Roboto</vt:lpstr>
      <vt:lpstr>Тема Office</vt:lpstr>
      <vt:lpstr>       Молдавские традиции и обычаи</vt:lpstr>
      <vt:lpstr>Презентация PowerPoint</vt:lpstr>
      <vt:lpstr> Хозяйки готовят вкусные  блюда: сэрмэлуце молдовенешть (голубцы), кырнацеи, мититеи, вертуты, плацинды ,мамалыгу, брынзу и многие другие. Хозяин  достаёт из погреба - крамы свои лучшие вина и угощает родных и знакомых.   </vt:lpstr>
      <vt:lpstr>Гостеприимство является отличительной чертой молдавского народа. Гостей принято встречат хлебом - солью и стаканом доброго вина. </vt:lpstr>
      <vt:lpstr>Каждое селение Молдовы чтит определённого святого, который является их покровителем, и в связи с этим отмечают Храм села/города. В этот день во всех домах наводится чистота и накрываются столы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Молдавские традиции и обычаи</dc:title>
  <dc:creator>Пользователь</dc:creator>
  <cp:lastModifiedBy>Пользователь</cp:lastModifiedBy>
  <cp:revision>14</cp:revision>
  <dcterms:created xsi:type="dcterms:W3CDTF">2019-12-15T08:41:38Z</dcterms:created>
  <dcterms:modified xsi:type="dcterms:W3CDTF">2019-12-15T13:08:18Z</dcterms:modified>
</cp:coreProperties>
</file>