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6" r:id="rId10"/>
    <p:sldId id="268" r:id="rId11"/>
    <p:sldId id="265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E4C82-C62F-4327-A939-5017573C6977}" type="doc">
      <dgm:prSet loTypeId="urn:microsoft.com/office/officeart/2005/8/layout/list1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8C6A1E8-9E1A-4B96-B097-7309BBD5BB49}">
      <dgm:prSet phldrT="[Текст]" custT="1"/>
      <dgm:spPr/>
      <dgm:t>
        <a:bodyPr/>
        <a:lstStyle/>
        <a:p>
          <a:r>
            <a:rPr lang="ru-RU" sz="1600" dirty="0" smtClean="0"/>
            <a:t>движение транспортных средств по тротуарам запрещено, кроме специального транспорта</a:t>
          </a:r>
          <a:endParaRPr lang="ru-RU" sz="1600" dirty="0"/>
        </a:p>
      </dgm:t>
    </dgm:pt>
    <dgm:pt modelId="{CE6FC9BC-0B29-459F-8629-53F0B6A90DAA}" type="parTrans" cxnId="{0705A76C-13AC-4188-89E7-6F7DB05419CB}">
      <dgm:prSet/>
      <dgm:spPr/>
      <dgm:t>
        <a:bodyPr/>
        <a:lstStyle/>
        <a:p>
          <a:endParaRPr lang="ru-RU"/>
        </a:p>
      </dgm:t>
    </dgm:pt>
    <dgm:pt modelId="{B2186A08-62A3-4CA9-923B-EA0FC8C4C8DE}" type="sibTrans" cxnId="{0705A76C-13AC-4188-89E7-6F7DB05419CB}">
      <dgm:prSet/>
      <dgm:spPr/>
      <dgm:t>
        <a:bodyPr/>
        <a:lstStyle/>
        <a:p>
          <a:endParaRPr lang="ru-RU"/>
        </a:p>
      </dgm:t>
    </dgm:pt>
    <dgm:pt modelId="{78851DDC-5CD6-4FEA-88E7-735B3505BB52}">
      <dgm:prSet custT="1"/>
      <dgm:spPr/>
      <dgm:t>
        <a:bodyPr/>
        <a:lstStyle/>
        <a:p>
          <a:r>
            <a:rPr lang="ru-RU" sz="1600" dirty="0" smtClean="0"/>
            <a:t>предназначен только для пешеходов</a:t>
          </a:r>
          <a:endParaRPr lang="ru-RU" sz="1600" dirty="0"/>
        </a:p>
      </dgm:t>
    </dgm:pt>
    <dgm:pt modelId="{317DA1B2-6B91-4D88-872F-CAB5015F9C85}" type="parTrans" cxnId="{2C29C5EA-136B-4999-953F-1BF1AABB71E2}">
      <dgm:prSet/>
      <dgm:spPr/>
      <dgm:t>
        <a:bodyPr/>
        <a:lstStyle/>
        <a:p>
          <a:endParaRPr lang="ru-RU"/>
        </a:p>
      </dgm:t>
    </dgm:pt>
    <dgm:pt modelId="{C75F525C-8D1B-4A6D-ABE2-0F17FB606784}" type="sibTrans" cxnId="{2C29C5EA-136B-4999-953F-1BF1AABB71E2}">
      <dgm:prSet/>
      <dgm:spPr/>
      <dgm:t>
        <a:bodyPr/>
        <a:lstStyle/>
        <a:p>
          <a:endParaRPr lang="ru-RU"/>
        </a:p>
      </dgm:t>
    </dgm:pt>
    <dgm:pt modelId="{69031EF9-F79F-4AFF-A200-CDF87C06EA42}">
      <dgm:prSet custT="1"/>
      <dgm:spPr/>
      <dgm:t>
        <a:bodyPr/>
        <a:lstStyle/>
        <a:p>
          <a:r>
            <a:rPr lang="ru-RU" sz="1600" dirty="0" smtClean="0"/>
            <a:t> Стоянка транспортных средств на тротуаре разрешена только в местах, указанных соответствующими знаками</a:t>
          </a:r>
          <a:endParaRPr lang="ru-RU" sz="1600" dirty="0"/>
        </a:p>
      </dgm:t>
    </dgm:pt>
    <dgm:pt modelId="{351A5920-DE8F-4F6D-AD41-B2080ABA8C39}" type="parTrans" cxnId="{3A32C94D-3540-49DC-B763-B4FC2EE1B1F8}">
      <dgm:prSet/>
      <dgm:spPr/>
      <dgm:t>
        <a:bodyPr/>
        <a:lstStyle/>
        <a:p>
          <a:endParaRPr lang="ru-RU"/>
        </a:p>
      </dgm:t>
    </dgm:pt>
    <dgm:pt modelId="{E4C489E6-86A4-4D81-A0F5-98E4A22D78AE}" type="sibTrans" cxnId="{3A32C94D-3540-49DC-B763-B4FC2EE1B1F8}">
      <dgm:prSet/>
      <dgm:spPr/>
      <dgm:t>
        <a:bodyPr/>
        <a:lstStyle/>
        <a:p>
          <a:endParaRPr lang="ru-RU"/>
        </a:p>
      </dgm:t>
    </dgm:pt>
    <dgm:pt modelId="{50060B10-202D-49F0-B8BD-9BDBDBD23650}" type="pres">
      <dgm:prSet presAssocID="{37EE4C82-C62F-4327-A939-5017573C69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6DC159-53EF-484B-BC45-C0C478EBA5DE}" type="pres">
      <dgm:prSet presAssocID="{78851DDC-5CD6-4FEA-88E7-735B3505BB52}" presName="parentLin" presStyleCnt="0"/>
      <dgm:spPr/>
    </dgm:pt>
    <dgm:pt modelId="{A5A66D4F-A12A-48A0-B544-5ABEAF4971CE}" type="pres">
      <dgm:prSet presAssocID="{78851DDC-5CD6-4FEA-88E7-735B3505BB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ACCE6E-DD0C-4586-A39D-296E22612C53}" type="pres">
      <dgm:prSet presAssocID="{78851DDC-5CD6-4FEA-88E7-735B3505BB52}" presName="parentText" presStyleLbl="node1" presStyleIdx="0" presStyleCnt="3" custScaleY="109863" custLinFactNeighborX="10665" custLinFactNeighborY="7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A3C83-1259-40B6-899A-32673F446D30}" type="pres">
      <dgm:prSet presAssocID="{78851DDC-5CD6-4FEA-88E7-735B3505BB52}" presName="negativeSpace" presStyleCnt="0"/>
      <dgm:spPr/>
    </dgm:pt>
    <dgm:pt modelId="{7181F586-D961-4253-8F0A-F5EEAE073262}" type="pres">
      <dgm:prSet presAssocID="{78851DDC-5CD6-4FEA-88E7-735B3505BB52}" presName="childText" presStyleLbl="conFgAcc1" presStyleIdx="0" presStyleCnt="3">
        <dgm:presLayoutVars>
          <dgm:bulletEnabled val="1"/>
        </dgm:presLayoutVars>
      </dgm:prSet>
      <dgm:spPr/>
    </dgm:pt>
    <dgm:pt modelId="{0D95800B-CADE-40DF-B253-3EB8EEEC2165}" type="pres">
      <dgm:prSet presAssocID="{C75F525C-8D1B-4A6D-ABE2-0F17FB606784}" presName="spaceBetweenRectangles" presStyleCnt="0"/>
      <dgm:spPr/>
    </dgm:pt>
    <dgm:pt modelId="{412573FD-4000-48C2-BD86-62A95F01C6D4}" type="pres">
      <dgm:prSet presAssocID="{B8C6A1E8-9E1A-4B96-B097-7309BBD5BB49}" presName="parentLin" presStyleCnt="0"/>
      <dgm:spPr/>
    </dgm:pt>
    <dgm:pt modelId="{9D3BF2E5-B5B1-41C4-90B3-FDB404FE162F}" type="pres">
      <dgm:prSet presAssocID="{B8C6A1E8-9E1A-4B96-B097-7309BBD5BB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42EDEB-6D9E-4F9F-AE51-C039AB2C33C1}" type="pres">
      <dgm:prSet presAssocID="{B8C6A1E8-9E1A-4B96-B097-7309BBD5BB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3B0FA-92D9-407D-A212-9D4915A88402}" type="pres">
      <dgm:prSet presAssocID="{B8C6A1E8-9E1A-4B96-B097-7309BBD5BB49}" presName="negativeSpace" presStyleCnt="0"/>
      <dgm:spPr/>
    </dgm:pt>
    <dgm:pt modelId="{C53EFAF7-74A7-4F26-8BD1-32A49E8BAF82}" type="pres">
      <dgm:prSet presAssocID="{B8C6A1E8-9E1A-4B96-B097-7309BBD5BB49}" presName="childText" presStyleLbl="conFgAcc1" presStyleIdx="1" presStyleCnt="3">
        <dgm:presLayoutVars>
          <dgm:bulletEnabled val="1"/>
        </dgm:presLayoutVars>
      </dgm:prSet>
      <dgm:spPr/>
    </dgm:pt>
    <dgm:pt modelId="{11B7D9A4-914D-470C-98F0-3EBD29D03645}" type="pres">
      <dgm:prSet presAssocID="{B2186A08-62A3-4CA9-923B-EA0FC8C4C8DE}" presName="spaceBetweenRectangles" presStyleCnt="0"/>
      <dgm:spPr/>
    </dgm:pt>
    <dgm:pt modelId="{29B1C3B2-D26E-4535-8F3F-61E04B10FDCC}" type="pres">
      <dgm:prSet presAssocID="{69031EF9-F79F-4AFF-A200-CDF87C06EA42}" presName="parentLin" presStyleCnt="0"/>
      <dgm:spPr/>
    </dgm:pt>
    <dgm:pt modelId="{8AF9A242-387F-4466-B571-872FD247B8D6}" type="pres">
      <dgm:prSet presAssocID="{69031EF9-F79F-4AFF-A200-CDF87C06EA4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F900775-405D-41A2-8152-9DE814ABF37D}" type="pres">
      <dgm:prSet presAssocID="{69031EF9-F79F-4AFF-A200-CDF87C06EA4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AE197-C8A9-4756-A9A7-AE24868A9588}" type="pres">
      <dgm:prSet presAssocID="{69031EF9-F79F-4AFF-A200-CDF87C06EA42}" presName="negativeSpace" presStyleCnt="0"/>
      <dgm:spPr/>
    </dgm:pt>
    <dgm:pt modelId="{067401D0-3888-4F3D-9759-37668B7C006E}" type="pres">
      <dgm:prSet presAssocID="{69031EF9-F79F-4AFF-A200-CDF87C06EA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1662E3-5960-4A50-845D-C776DA9850A6}" type="presOf" srcId="{69031EF9-F79F-4AFF-A200-CDF87C06EA42}" destId="{6F900775-405D-41A2-8152-9DE814ABF37D}" srcOrd="1" destOrd="0" presId="urn:microsoft.com/office/officeart/2005/8/layout/list1"/>
    <dgm:cxn modelId="{AB817CF6-19BF-4C93-8540-EAA22EA79A0E}" type="presOf" srcId="{37EE4C82-C62F-4327-A939-5017573C6977}" destId="{50060B10-202D-49F0-B8BD-9BDBDBD23650}" srcOrd="0" destOrd="0" presId="urn:microsoft.com/office/officeart/2005/8/layout/list1"/>
    <dgm:cxn modelId="{3A32C94D-3540-49DC-B763-B4FC2EE1B1F8}" srcId="{37EE4C82-C62F-4327-A939-5017573C6977}" destId="{69031EF9-F79F-4AFF-A200-CDF87C06EA42}" srcOrd="2" destOrd="0" parTransId="{351A5920-DE8F-4F6D-AD41-B2080ABA8C39}" sibTransId="{E4C489E6-86A4-4D81-A0F5-98E4A22D78AE}"/>
    <dgm:cxn modelId="{6E5D3DDA-8B0D-48B5-ADA3-06DC3FE205A2}" type="presOf" srcId="{78851DDC-5CD6-4FEA-88E7-735B3505BB52}" destId="{A5A66D4F-A12A-48A0-B544-5ABEAF4971CE}" srcOrd="0" destOrd="0" presId="urn:microsoft.com/office/officeart/2005/8/layout/list1"/>
    <dgm:cxn modelId="{B82518F2-47B9-48AB-A442-D5434E223FA9}" type="presOf" srcId="{69031EF9-F79F-4AFF-A200-CDF87C06EA42}" destId="{8AF9A242-387F-4466-B571-872FD247B8D6}" srcOrd="0" destOrd="0" presId="urn:microsoft.com/office/officeart/2005/8/layout/list1"/>
    <dgm:cxn modelId="{43BF505F-42F7-494D-8E06-1ABBB048DA73}" type="presOf" srcId="{B8C6A1E8-9E1A-4B96-B097-7309BBD5BB49}" destId="{9D3BF2E5-B5B1-41C4-90B3-FDB404FE162F}" srcOrd="0" destOrd="0" presId="urn:microsoft.com/office/officeart/2005/8/layout/list1"/>
    <dgm:cxn modelId="{7F2E11AC-857B-4A7F-BA62-466CC787CC80}" type="presOf" srcId="{B8C6A1E8-9E1A-4B96-B097-7309BBD5BB49}" destId="{F442EDEB-6D9E-4F9F-AE51-C039AB2C33C1}" srcOrd="1" destOrd="0" presId="urn:microsoft.com/office/officeart/2005/8/layout/list1"/>
    <dgm:cxn modelId="{0705A76C-13AC-4188-89E7-6F7DB05419CB}" srcId="{37EE4C82-C62F-4327-A939-5017573C6977}" destId="{B8C6A1E8-9E1A-4B96-B097-7309BBD5BB49}" srcOrd="1" destOrd="0" parTransId="{CE6FC9BC-0B29-459F-8629-53F0B6A90DAA}" sibTransId="{B2186A08-62A3-4CA9-923B-EA0FC8C4C8DE}"/>
    <dgm:cxn modelId="{2C29C5EA-136B-4999-953F-1BF1AABB71E2}" srcId="{37EE4C82-C62F-4327-A939-5017573C6977}" destId="{78851DDC-5CD6-4FEA-88E7-735B3505BB52}" srcOrd="0" destOrd="0" parTransId="{317DA1B2-6B91-4D88-872F-CAB5015F9C85}" sibTransId="{C75F525C-8D1B-4A6D-ABE2-0F17FB606784}"/>
    <dgm:cxn modelId="{14F94CDA-461E-4205-9545-4A49C67D7925}" type="presOf" srcId="{78851DDC-5CD6-4FEA-88E7-735B3505BB52}" destId="{4FACCE6E-DD0C-4586-A39D-296E22612C53}" srcOrd="1" destOrd="0" presId="urn:microsoft.com/office/officeart/2005/8/layout/list1"/>
    <dgm:cxn modelId="{9CEF5F21-C694-45E9-8687-03B0BD586FBD}" type="presParOf" srcId="{50060B10-202D-49F0-B8BD-9BDBDBD23650}" destId="{DF6DC159-53EF-484B-BC45-C0C478EBA5DE}" srcOrd="0" destOrd="0" presId="urn:microsoft.com/office/officeart/2005/8/layout/list1"/>
    <dgm:cxn modelId="{F725CCE9-8EC5-457F-B07B-C9E4B3577F50}" type="presParOf" srcId="{DF6DC159-53EF-484B-BC45-C0C478EBA5DE}" destId="{A5A66D4F-A12A-48A0-B544-5ABEAF4971CE}" srcOrd="0" destOrd="0" presId="urn:microsoft.com/office/officeart/2005/8/layout/list1"/>
    <dgm:cxn modelId="{278645D2-6014-4A07-B5A1-13FE3F2FB3BB}" type="presParOf" srcId="{DF6DC159-53EF-484B-BC45-C0C478EBA5DE}" destId="{4FACCE6E-DD0C-4586-A39D-296E22612C53}" srcOrd="1" destOrd="0" presId="urn:microsoft.com/office/officeart/2005/8/layout/list1"/>
    <dgm:cxn modelId="{E1DBDC78-ECE7-44F3-8215-544728799B25}" type="presParOf" srcId="{50060B10-202D-49F0-B8BD-9BDBDBD23650}" destId="{3D2A3C83-1259-40B6-899A-32673F446D30}" srcOrd="1" destOrd="0" presId="urn:microsoft.com/office/officeart/2005/8/layout/list1"/>
    <dgm:cxn modelId="{D0ECD640-BFFB-4DAA-B567-D4C58009FF85}" type="presParOf" srcId="{50060B10-202D-49F0-B8BD-9BDBDBD23650}" destId="{7181F586-D961-4253-8F0A-F5EEAE073262}" srcOrd="2" destOrd="0" presId="urn:microsoft.com/office/officeart/2005/8/layout/list1"/>
    <dgm:cxn modelId="{6342BA70-8B42-4CD0-A3FF-24D583D081F3}" type="presParOf" srcId="{50060B10-202D-49F0-B8BD-9BDBDBD23650}" destId="{0D95800B-CADE-40DF-B253-3EB8EEEC2165}" srcOrd="3" destOrd="0" presId="urn:microsoft.com/office/officeart/2005/8/layout/list1"/>
    <dgm:cxn modelId="{0A281581-0F92-45EC-8DAE-9EDF50D7B679}" type="presParOf" srcId="{50060B10-202D-49F0-B8BD-9BDBDBD23650}" destId="{412573FD-4000-48C2-BD86-62A95F01C6D4}" srcOrd="4" destOrd="0" presId="urn:microsoft.com/office/officeart/2005/8/layout/list1"/>
    <dgm:cxn modelId="{17361CBD-405B-4A0E-A189-5BA016570B02}" type="presParOf" srcId="{412573FD-4000-48C2-BD86-62A95F01C6D4}" destId="{9D3BF2E5-B5B1-41C4-90B3-FDB404FE162F}" srcOrd="0" destOrd="0" presId="urn:microsoft.com/office/officeart/2005/8/layout/list1"/>
    <dgm:cxn modelId="{E8B08C5D-68F3-4AF2-91BC-1D5517F76A9F}" type="presParOf" srcId="{412573FD-4000-48C2-BD86-62A95F01C6D4}" destId="{F442EDEB-6D9E-4F9F-AE51-C039AB2C33C1}" srcOrd="1" destOrd="0" presId="urn:microsoft.com/office/officeart/2005/8/layout/list1"/>
    <dgm:cxn modelId="{EEC7F150-1FDE-4257-89EC-7BB361B2CC9D}" type="presParOf" srcId="{50060B10-202D-49F0-B8BD-9BDBDBD23650}" destId="{9773B0FA-92D9-407D-A212-9D4915A88402}" srcOrd="5" destOrd="0" presId="urn:microsoft.com/office/officeart/2005/8/layout/list1"/>
    <dgm:cxn modelId="{5E6BAF06-044B-44EC-811E-FC9D6680A527}" type="presParOf" srcId="{50060B10-202D-49F0-B8BD-9BDBDBD23650}" destId="{C53EFAF7-74A7-4F26-8BD1-32A49E8BAF82}" srcOrd="6" destOrd="0" presId="urn:microsoft.com/office/officeart/2005/8/layout/list1"/>
    <dgm:cxn modelId="{CB5FBF04-4115-43E4-81C2-6BEBD1C0882C}" type="presParOf" srcId="{50060B10-202D-49F0-B8BD-9BDBDBD23650}" destId="{11B7D9A4-914D-470C-98F0-3EBD29D03645}" srcOrd="7" destOrd="0" presId="urn:microsoft.com/office/officeart/2005/8/layout/list1"/>
    <dgm:cxn modelId="{DCC25C89-52B1-42FA-8D9B-5B4F437B2F8F}" type="presParOf" srcId="{50060B10-202D-49F0-B8BD-9BDBDBD23650}" destId="{29B1C3B2-D26E-4535-8F3F-61E04B10FDCC}" srcOrd="8" destOrd="0" presId="urn:microsoft.com/office/officeart/2005/8/layout/list1"/>
    <dgm:cxn modelId="{66BF31B5-307B-4F01-BD5F-BD9DD9FC18D1}" type="presParOf" srcId="{29B1C3B2-D26E-4535-8F3F-61E04B10FDCC}" destId="{8AF9A242-387F-4466-B571-872FD247B8D6}" srcOrd="0" destOrd="0" presId="urn:microsoft.com/office/officeart/2005/8/layout/list1"/>
    <dgm:cxn modelId="{4BEB21BA-0275-4A7C-8E0A-393EDACCFA8E}" type="presParOf" srcId="{29B1C3B2-D26E-4535-8F3F-61E04B10FDCC}" destId="{6F900775-405D-41A2-8152-9DE814ABF37D}" srcOrd="1" destOrd="0" presId="urn:microsoft.com/office/officeart/2005/8/layout/list1"/>
    <dgm:cxn modelId="{38A43782-9A95-4045-AAEF-FFDBF3613AD6}" type="presParOf" srcId="{50060B10-202D-49F0-B8BD-9BDBDBD23650}" destId="{19CAE197-C8A9-4756-A9A7-AE24868A9588}" srcOrd="9" destOrd="0" presId="urn:microsoft.com/office/officeart/2005/8/layout/list1"/>
    <dgm:cxn modelId="{EEF3DB30-54E2-4715-8005-E47F53C93480}" type="presParOf" srcId="{50060B10-202D-49F0-B8BD-9BDBDBD23650}" destId="{067401D0-3888-4F3D-9759-37668B7C00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FD20-68D7-4D0F-ADD5-F1C89EFD0162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52F5-A0A4-4EC1-8788-C61ACE214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3"/>
            <a:ext cx="8358246" cy="2028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«Пешеход. Безопасность пешехода».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3571876"/>
            <a:ext cx="284321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/>
              <a:t>Автор-составитель:</a:t>
            </a:r>
          </a:p>
          <a:p>
            <a:pPr algn="r"/>
            <a:r>
              <a:rPr lang="ru-RU" sz="2000" dirty="0" smtClean="0"/>
              <a:t>Учитель ГБС(К)ОУ </a:t>
            </a:r>
          </a:p>
          <a:p>
            <a:pPr algn="r"/>
            <a:r>
              <a:rPr lang="ru-RU" sz="2000" dirty="0" smtClean="0"/>
              <a:t>школы-интерната №18</a:t>
            </a:r>
          </a:p>
          <a:p>
            <a:pPr algn="r"/>
            <a:r>
              <a:rPr lang="ru-RU" sz="2000" dirty="0" smtClean="0"/>
              <a:t>Невского района Лалетина В.В.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2500306"/>
            <a:ext cx="3008313" cy="3482981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Найди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ошибку</a:t>
            </a:r>
          </a:p>
          <a:p>
            <a:pPr algn="ctr"/>
            <a:endParaRPr lang="ru-RU" b="1" dirty="0"/>
          </a:p>
        </p:txBody>
      </p:sp>
      <p:pic>
        <p:nvPicPr>
          <p:cNvPr id="6" name="Picture 2" descr="img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59416"/>
          <a:stretch>
            <a:fillRect/>
          </a:stretch>
        </p:blipFill>
        <p:spPr bwMode="auto">
          <a:xfrm>
            <a:off x="3786182" y="785794"/>
            <a:ext cx="3929090" cy="4742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89"/>
            <a:ext cx="1643074" cy="20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l="2913" t="9091" r="2913" b="5195"/>
          <a:stretch>
            <a:fillRect/>
          </a:stretch>
        </p:blipFill>
        <p:spPr bwMode="auto">
          <a:xfrm>
            <a:off x="1928794" y="1928802"/>
            <a:ext cx="692948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20833" t="3110"/>
          <a:stretch>
            <a:fillRect/>
          </a:stretch>
        </p:blipFill>
        <p:spPr bwMode="auto">
          <a:xfrm>
            <a:off x="357158" y="142852"/>
            <a:ext cx="171451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38859" y="642918"/>
            <a:ext cx="7305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Посмотри внимательно на дорожные знаки. Найди их отличия.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ЗАПОМНИ- ЭТО ДОРОЖНЫЕ ЗНАКИ ДЛЯ ПЕШЕХОДОВ.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285860"/>
          <a:ext cx="7786742" cy="428628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72397"/>
                <a:gridCol w="571328"/>
                <a:gridCol w="6643017"/>
              </a:tblGrid>
              <a:tr h="47545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Если </a:t>
                      </a:r>
                      <a:r>
                        <a:rPr lang="ru-RU" sz="2000" dirty="0"/>
                        <a:t>ты согласен, в клеточках ставь “+”, если не согласен “–”.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1.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Пешеход- это участник дорожного движения, находящийся в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транспортном средстве.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635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2.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Одно из опасных мест для пешеходов – перекресток. 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635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тротуаре рядом с проезжей частью можно играть с мячом.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635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4</a:t>
                      </a:r>
                      <a:r>
                        <a:rPr lang="ru-RU" sz="1600" dirty="0" smtClean="0"/>
                        <a:t>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Движение транспортных средств по тротуарам запрещено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635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5</a:t>
                      </a:r>
                      <a:r>
                        <a:rPr lang="ru-RU" sz="1600" dirty="0" smtClean="0"/>
                        <a:t>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На желтый сигнал светофора нужно стоять.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635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6.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Когда загорится зелёный свет, быстрей переходи улицу.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0298" y="357166"/>
            <a:ext cx="3010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Проверь себя!</a:t>
            </a:r>
          </a:p>
          <a:p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60313" t="5341" r="4062" b="61821"/>
          <a:stretch>
            <a:fillRect/>
          </a:stretch>
        </p:blipFill>
        <p:spPr bwMode="auto">
          <a:xfrm>
            <a:off x="6429356" y="4929198"/>
            <a:ext cx="271464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 l="71875" t="16981" b="24056"/>
          <a:stretch>
            <a:fillRect/>
          </a:stretch>
        </p:blipFill>
        <p:spPr bwMode="auto">
          <a:xfrm>
            <a:off x="7572396" y="142852"/>
            <a:ext cx="128586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Пешехо́д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-участник дорожного движения, находящийся вне транспортного средства.</a:t>
            </a:r>
          </a:p>
          <a:p>
            <a:r>
              <a:rPr lang="ru-RU" sz="2000" dirty="0" smtClean="0"/>
              <a:t> К пешеходам приравниваются лица, передвигающиеся в инвалидных колясках без двигателя, ведущие велосипед, мопед, мотоцикл, везущие санки, тележку, детскую или инвалидную коляску.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68727" y="273050"/>
            <a:ext cx="472439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14414" y="714356"/>
            <a:ext cx="6858048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 дороге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пешеходов предназначены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571604" y="1571612"/>
            <a:ext cx="809625" cy="8096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4429124" y="1643050"/>
            <a:ext cx="809625" cy="2438405"/>
          </a:xfrm>
          <a:prstGeom prst="downArrow">
            <a:avLst>
              <a:gd name="adj1" fmla="val 50000"/>
              <a:gd name="adj2" fmla="val 53235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7000892" y="1571612"/>
            <a:ext cx="809625" cy="8096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643182"/>
            <a:ext cx="171451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пешеходные </a:t>
            </a:r>
            <a:r>
              <a:rPr lang="ru-RU" dirty="0" smtClean="0">
                <a:solidFill>
                  <a:schemeClr val="tx1"/>
                </a:solidFill>
              </a:rPr>
              <a:t>дорожки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(тротуары)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4429132"/>
            <a:ext cx="278608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регулируемые и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нерегулируемые </a:t>
            </a:r>
            <a:r>
              <a:rPr lang="ru-RU" dirty="0">
                <a:solidFill>
                  <a:schemeClr val="tx1"/>
                </a:solidFill>
              </a:rPr>
              <a:t>наземные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пешеходные </a:t>
            </a:r>
            <a:r>
              <a:rPr lang="ru-RU" dirty="0">
                <a:solidFill>
                  <a:schemeClr val="tx1"/>
                </a:solidFill>
              </a:rPr>
              <a:t>переходы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2643182"/>
            <a:ext cx="15001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надземные и подземные пешеходные переходы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282" y="2714620"/>
            <a:ext cx="2727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Тротуар</a:t>
            </a:r>
            <a:endParaRPr lang="ru-RU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Пешеходная дорожка (тротуар)</a:t>
            </a:r>
            <a:endParaRPr lang="ru-RU" sz="2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— каменная, деревянная или асфальтовая пешеходная дорожка, располагающаяся сбоку или по бокам улицы, приподнятая над проезжей частью и обрамлённая бордюром для функционального отделения от неё.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14818"/>
            <a:ext cx="338754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928670"/>
            <a:ext cx="2171593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 l="5233" t="6421" r="19767"/>
          <a:stretch>
            <a:fillRect/>
          </a:stretch>
        </p:blipFill>
        <p:spPr bwMode="auto">
          <a:xfrm>
            <a:off x="6429388" y="285728"/>
            <a:ext cx="2251927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85738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3" y="357166"/>
            <a:ext cx="2286016" cy="1357322"/>
          </a:xfrm>
        </p:spPr>
        <p:txBody>
          <a:bodyPr/>
          <a:lstStyle/>
          <a:p>
            <a:r>
              <a:rPr lang="ru-RU" dirty="0" err="1" smtClean="0"/>
              <a:t>Светофо́р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08" y="2166937"/>
            <a:ext cx="3008313" cy="46910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— устройство предназначенное для регулирования движения людей, велосипедов, автомобилей.</a:t>
            </a:r>
            <a:endParaRPr lang="ru-RU" sz="1600" dirty="0"/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Светофор для пешеходов</a:t>
            </a:r>
          </a:p>
          <a:p>
            <a:endParaRPr lang="ru-RU" sz="1600" dirty="0" smtClean="0"/>
          </a:p>
          <a:p>
            <a:r>
              <a:rPr lang="ru-RU" sz="1600" dirty="0" smtClean="0"/>
              <a:t>Как правило, он имеет два вида сигналов: разрешающий и </a:t>
            </a:r>
            <a:r>
              <a:rPr lang="ru-RU" sz="1600" dirty="0" err="1" smtClean="0"/>
              <a:t>запрещающий,соответственно</a:t>
            </a:r>
            <a:r>
              <a:rPr lang="ru-RU" sz="1600" dirty="0" smtClean="0"/>
              <a:t> зелёный и красный свет.</a:t>
            </a:r>
            <a:endParaRPr lang="ru-RU" sz="16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290"/>
            <a:ext cx="221457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4643446"/>
            <a:ext cx="5486400" cy="566738"/>
          </a:xfrm>
        </p:spPr>
        <p:txBody>
          <a:bodyPr/>
          <a:lstStyle/>
          <a:p>
            <a:r>
              <a:rPr lang="ru-RU" dirty="0" smtClean="0"/>
              <a:t>СВЕТОФОР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500166" y="5367338"/>
            <a:ext cx="6286544" cy="804862"/>
          </a:xfrm>
        </p:spPr>
        <p:txBody>
          <a:bodyPr>
            <a:noAutofit/>
          </a:bodyPr>
          <a:lstStyle/>
          <a:p>
            <a:r>
              <a:rPr lang="ru-RU" sz="1600" dirty="0" smtClean="0"/>
              <a:t>Каждый сигнал светофора имеет своё значение. Внимательно посмотрите на слайд, прочитайте и зарисуйте светофор и значение его сигналов.</a:t>
            </a:r>
            <a:endParaRPr lang="ru-RU" sz="1600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6646" t="2469" r="72519" b="3781"/>
          <a:stretch>
            <a:fillRect/>
          </a:stretch>
        </p:blipFill>
        <p:spPr bwMode="auto">
          <a:xfrm>
            <a:off x="1785918" y="642918"/>
            <a:ext cx="128588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428992" y="114298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к</a:t>
            </a:r>
            <a:r>
              <a:rPr lang="ru-RU" sz="2000" b="1" dirty="0" smtClean="0">
                <a:solidFill>
                  <a:srgbClr val="FF0000"/>
                </a:solidFill>
              </a:rPr>
              <a:t>расный</a:t>
            </a:r>
            <a:r>
              <a:rPr lang="ru-RU" sz="2000" b="1" dirty="0" smtClean="0"/>
              <a:t>- запрещает движение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2357430"/>
            <a:ext cx="4853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ж</a:t>
            </a:r>
            <a:r>
              <a:rPr lang="ru-RU" sz="2000" b="1" dirty="0" smtClean="0">
                <a:solidFill>
                  <a:srgbClr val="FFFF00"/>
                </a:solidFill>
              </a:rPr>
              <a:t>елтый</a:t>
            </a:r>
            <a:r>
              <a:rPr lang="ru-RU" sz="2000" b="1" dirty="0" smtClean="0"/>
              <a:t>- запрещает движение и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предупреждает о смене сигнала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0430" y="3571876"/>
            <a:ext cx="3680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зелёный</a:t>
            </a:r>
            <a:r>
              <a:rPr lang="ru-RU" sz="2000" b="1" dirty="0" smtClean="0"/>
              <a:t>- разрешает движение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Пешехо́дный</a:t>
            </a:r>
            <a:r>
              <a:rPr lang="ru-RU" dirty="0" smtClean="0"/>
              <a:t> </a:t>
            </a:r>
            <a:r>
              <a:rPr lang="ru-RU" dirty="0" err="1" smtClean="0"/>
              <a:t>перехо́д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— специальная область на проезжей части, предназначенная для перехода пешеходов на другую сторону улицы.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14752"/>
            <a:ext cx="22320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 b="5505"/>
          <a:stretch>
            <a:fillRect/>
          </a:stretch>
        </p:blipFill>
        <p:spPr bwMode="auto">
          <a:xfrm>
            <a:off x="3643306" y="500042"/>
            <a:ext cx="45360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429000"/>
            <a:ext cx="3465000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Подзе́мный</a:t>
            </a:r>
            <a:r>
              <a:rPr lang="ru-RU" dirty="0" smtClean="0"/>
              <a:t> </a:t>
            </a:r>
            <a:r>
              <a:rPr lang="ru-RU" dirty="0" err="1" smtClean="0"/>
              <a:t>пешехо́дный</a:t>
            </a:r>
            <a:r>
              <a:rPr lang="ru-RU" dirty="0" smtClean="0"/>
              <a:t> </a:t>
            </a:r>
            <a:r>
              <a:rPr lang="ru-RU" dirty="0" err="1" smtClean="0"/>
              <a:t>перехо́д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— тоннель для безопасного перехода пешеходов под проезжей частью или железнодорожными путями.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86190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Вера\Рабочий стол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420" y="571480"/>
            <a:ext cx="3171848" cy="214314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71810"/>
            <a:ext cx="27146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857496"/>
            <a:ext cx="190800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346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на тему: «Пешеход. Безопасность пешехода».</vt:lpstr>
      <vt:lpstr>Пешехо́д </vt:lpstr>
      <vt:lpstr>PowerPoint Presentation</vt:lpstr>
      <vt:lpstr>PowerPoint Presentation</vt:lpstr>
      <vt:lpstr>Пешеходная дорожка (тротуар)</vt:lpstr>
      <vt:lpstr>Светофо́р</vt:lpstr>
      <vt:lpstr>СВЕТОФОР</vt:lpstr>
      <vt:lpstr>Пешехо́дный перехо́д</vt:lpstr>
      <vt:lpstr>Подзе́мный пешехо́дный перехо́д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«Пешеход. Безопасность пешехода».</dc:title>
  <dc:creator>Вера</dc:creator>
  <cp:lastModifiedBy>Valera Vnuli</cp:lastModifiedBy>
  <cp:revision>19</cp:revision>
  <dcterms:created xsi:type="dcterms:W3CDTF">2012-01-16T17:32:55Z</dcterms:created>
  <dcterms:modified xsi:type="dcterms:W3CDTF">2016-10-13T10:27:25Z</dcterms:modified>
</cp:coreProperties>
</file>