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embeddedFontLst>
    <p:embeddedFont>
      <p:font typeface="Montserrat" panose="020B0604020202020204" charset="-52"/>
      <p:regular r:id="rId11"/>
      <p:bold r:id="rId12"/>
      <p:italic r:id="rId13"/>
      <p:boldItalic r:id="rId14"/>
    </p:embeddedFont>
    <p:embeddedFont>
      <p:font typeface="Oswald" panose="020B0604020202020204" charset="-52"/>
      <p:regular r:id="rId15"/>
      <p:bold r:id="rId16"/>
    </p:embeddedFont>
    <p:embeddedFont>
      <p:font typeface="Playfair Display" panose="020B0604020202020204" charset="-52"/>
      <p:regular r:id="rId17"/>
      <p:bold r:id="rId18"/>
      <p:italic r:id="rId19"/>
      <p:boldItalic r:id="rId20"/>
    </p:embeddedFont>
    <p:embeddedFont>
      <p:font typeface="Open Sans" panose="020B060402020202020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9" d="100"/>
          <a:sy n="139" d="100"/>
        </p:scale>
        <p:origin x="198"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tableStyles" Target="tableStyles.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246997c5922_0_4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246997c5922_0_4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246997c5922_0_4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246997c5922_0_4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46997c5922_0_4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46997c5922_0_4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46997c5922_0_4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46997c5922_0_4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46997c5922_0_5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46997c5922_0_5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46997c5922_1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246997c5922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246997c5922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246997c5922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4358475" y="0"/>
            <a:ext cx="38532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44250" y="1403850"/>
            <a:ext cx="8455500" cy="21468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6800"/>
              <a:buFont typeface="Playfair Display"/>
              <a:buNone/>
              <a:defRPr sz="6800" b="1">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sz="6800" b="1">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sz="6800" b="1">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sz="6800" b="1">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sz="6800" b="1">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sz="6800" b="1">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sz="6800" b="1">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sz="6800" b="1">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sz="6800" b="1">
                <a:latin typeface="Playfair Display"/>
                <a:ea typeface="Playfair Display"/>
                <a:cs typeface="Playfair Display"/>
                <a:sym typeface="Playfair Display"/>
              </a:defRPr>
            </a:lvl9pPr>
          </a:lstStyle>
          <a:p>
            <a:endParaRPr/>
          </a:p>
        </p:txBody>
      </p:sp>
      <p:sp>
        <p:nvSpPr>
          <p:cNvPr id="13" name="Google Shape;13;p2"/>
          <p:cNvSpPr txBox="1">
            <a:spLocks noGrp="1"/>
          </p:cNvSpPr>
          <p:nvPr>
            <p:ph type="subTitle" idx="1"/>
          </p:nvPr>
        </p:nvSpPr>
        <p:spPr>
          <a:xfrm>
            <a:off x="344250" y="3550650"/>
            <a:ext cx="4910100" cy="577800"/>
          </a:xfrm>
          <a:prstGeom prst="rect">
            <a:avLst/>
          </a:prstGeom>
          <a:solidFill>
            <a:schemeClr val="dk2"/>
          </a:solidFill>
        </p:spPr>
        <p:txBody>
          <a:bodyPr spcFirstLastPara="1" wrap="square" lIns="91425" tIns="91425" rIns="91425" bIns="91425" anchor="ctr" anchorCtr="0">
            <a:normAutofit/>
          </a:bodyPr>
          <a:lstStyle>
            <a:lvl1pPr lv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9pPr>
          </a:lstStyle>
          <a:p>
            <a:endParaRPr/>
          </a:p>
        </p:txBody>
      </p:sp>
      <p:sp>
        <p:nvSpPr>
          <p:cNvPr id="14" name="Google Shape;14;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4"/>
        </a:solidFill>
        <a:effectLst/>
      </p:bgPr>
    </p:bg>
    <p:spTree>
      <p:nvGrpSpPr>
        <p:cNvPr id="1"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344250" y="1403850"/>
            <a:ext cx="8455500" cy="21468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4800"/>
              <a:buFont typeface="Playfair Display"/>
              <a:buNone/>
              <a:defRPr sz="4800" b="1">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sz="4800" b="1">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sz="4800" b="1">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sz="4800" b="1">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sz="4800" b="1">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sz="4800" b="1">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sz="4800" b="1">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sz="4800" b="1">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sz="4800" b="1">
                <a:latin typeface="Playfair Display"/>
                <a:ea typeface="Playfair Display"/>
                <a:cs typeface="Playfair Display"/>
                <a:sym typeface="Playfair Display"/>
              </a:defRPr>
            </a:lvl9pPr>
          </a:lstStyle>
          <a:p>
            <a:endParaRPr/>
          </a:p>
        </p:txBody>
      </p:sp>
      <p:sp>
        <p:nvSpPr>
          <p:cNvPr id="18" name="Google Shape;18;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1" name="Google Shape;21;p4"/>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5"/>
          <p:cNvSpPr txBox="1">
            <a:spLocks noGrp="1"/>
          </p:cNvSpPr>
          <p:nvPr>
            <p:ph type="body" idx="1"/>
          </p:nvPr>
        </p:nvSpPr>
        <p:spPr>
          <a:xfrm>
            <a:off x="311700" y="1234050"/>
            <a:ext cx="3999900" cy="3334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234050"/>
            <a:ext cx="3999900" cy="3334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 name="Google Shape;30;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a:endParaRPr/>
          </a:p>
        </p:txBody>
      </p:sp>
      <p:sp>
        <p:nvSpPr>
          <p:cNvPr id="37" name="Google Shape;3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9"/>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highlight>
                  <a:schemeClr val="lt1"/>
                </a:highlight>
              </a:defRPr>
            </a:lvl1pPr>
            <a:lvl2pPr marL="914400" lvl="1" indent="-317500">
              <a:spcBef>
                <a:spcPts val="0"/>
              </a:spcBef>
              <a:spcAft>
                <a:spcPts val="0"/>
              </a:spcAft>
              <a:buSzPts val="1400"/>
              <a:buChar char="○"/>
              <a:defRPr>
                <a:highlight>
                  <a:schemeClr val="lt1"/>
                </a:highlight>
              </a:defRPr>
            </a:lvl2pPr>
            <a:lvl3pPr marL="1371600" lvl="2" indent="-317500">
              <a:spcBef>
                <a:spcPts val="0"/>
              </a:spcBef>
              <a:spcAft>
                <a:spcPts val="0"/>
              </a:spcAft>
              <a:buSzPts val="1400"/>
              <a:buChar char="■"/>
              <a:defRPr>
                <a:highlight>
                  <a:schemeClr val="lt1"/>
                </a:highlight>
              </a:defRPr>
            </a:lvl3pPr>
            <a:lvl4pPr marL="1828800" lvl="3" indent="-317500">
              <a:spcBef>
                <a:spcPts val="0"/>
              </a:spcBef>
              <a:spcAft>
                <a:spcPts val="0"/>
              </a:spcAft>
              <a:buSzPts val="1400"/>
              <a:buChar char="●"/>
              <a:defRPr>
                <a:highlight>
                  <a:schemeClr val="lt1"/>
                </a:highlight>
              </a:defRPr>
            </a:lvl4pPr>
            <a:lvl5pPr marL="2286000" lvl="4" indent="-317500">
              <a:spcBef>
                <a:spcPts val="0"/>
              </a:spcBef>
              <a:spcAft>
                <a:spcPts val="0"/>
              </a:spcAft>
              <a:buSzPts val="1400"/>
              <a:buChar char="○"/>
              <a:defRPr>
                <a:highlight>
                  <a:schemeClr val="lt1"/>
                </a:highlight>
              </a:defRPr>
            </a:lvl5pPr>
            <a:lvl6pPr marL="2743200" lvl="5" indent="-317500">
              <a:spcBef>
                <a:spcPts val="0"/>
              </a:spcBef>
              <a:spcAft>
                <a:spcPts val="0"/>
              </a:spcAft>
              <a:buSzPts val="1400"/>
              <a:buChar char="■"/>
              <a:defRPr>
                <a:highlight>
                  <a:schemeClr val="lt1"/>
                </a:highlight>
              </a:defRPr>
            </a:lvl6pPr>
            <a:lvl7pPr marL="3200400" lvl="6" indent="-317500">
              <a:spcBef>
                <a:spcPts val="0"/>
              </a:spcBef>
              <a:spcAft>
                <a:spcPts val="0"/>
              </a:spcAft>
              <a:buSzPts val="1400"/>
              <a:buChar char="●"/>
              <a:defRPr>
                <a:highlight>
                  <a:schemeClr val="lt1"/>
                </a:highlight>
              </a:defRPr>
            </a:lvl7pPr>
            <a:lvl8pPr marL="3657600" lvl="7" indent="-317500">
              <a:spcBef>
                <a:spcPts val="0"/>
              </a:spcBef>
              <a:spcAft>
                <a:spcPts val="0"/>
              </a:spcAft>
              <a:buSzPts val="1400"/>
              <a:buChar char="○"/>
              <a:defRPr>
                <a:highlight>
                  <a:schemeClr val="lt1"/>
                </a:highlight>
              </a:defRPr>
            </a:lvl8pPr>
            <a:lvl9pPr marL="4114800" lvl="8" indent="-317500">
              <a:spcBef>
                <a:spcPts val="0"/>
              </a:spcBef>
              <a:spcAft>
                <a:spcPts val="0"/>
              </a:spcAft>
              <a:buSzPts val="1400"/>
              <a:buChar char="■"/>
              <a:defRPr>
                <a:highlight>
                  <a:schemeClr val="lt1"/>
                </a:highlight>
              </a:defRPr>
            </a:lvl9pPr>
          </a:lstStyle>
          <a:p>
            <a:endParaRPr/>
          </a:p>
        </p:txBody>
      </p:sp>
      <p:sp>
        <p:nvSpPr>
          <p:cNvPr id="44" name="Google Shape;4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highlight>
                  <a:schemeClr val="dk1"/>
                </a:highlight>
              </a:defRPr>
            </a:lvl1pPr>
          </a:lstStyle>
          <a:p>
            <a:endParaRPr/>
          </a:p>
        </p:txBody>
      </p:sp>
      <p:sp>
        <p:nvSpPr>
          <p:cNvPr id="47" name="Google Shape;47;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999925"/>
            <a:ext cx="8520600" cy="2146200"/>
          </a:xfrm>
          <a:prstGeom prst="rect">
            <a:avLst/>
          </a:prstGeom>
        </p:spPr>
        <p:txBody>
          <a:bodyPr spcFirstLastPara="1" wrap="square" lIns="91425" tIns="91425" rIns="91425" bIns="91425" anchor="b" anchorCtr="0">
            <a:norm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highlight>
                  <a:schemeClr val="dk1"/>
                </a:highlight>
              </a:defRPr>
            </a:lvl1pPr>
            <a:lvl2pPr marL="914400" lvl="1" indent="-317500" algn="ctr">
              <a:spcBef>
                <a:spcPts val="0"/>
              </a:spcBef>
              <a:spcAft>
                <a:spcPts val="0"/>
              </a:spcAft>
              <a:buSzPts val="1400"/>
              <a:buChar char="○"/>
              <a:defRPr>
                <a:highlight>
                  <a:schemeClr val="dk1"/>
                </a:highlight>
              </a:defRPr>
            </a:lvl2pPr>
            <a:lvl3pPr marL="1371600" lvl="2" indent="-317500" algn="ctr">
              <a:spcBef>
                <a:spcPts val="0"/>
              </a:spcBef>
              <a:spcAft>
                <a:spcPts val="0"/>
              </a:spcAft>
              <a:buSzPts val="1400"/>
              <a:buChar char="■"/>
              <a:defRPr>
                <a:highlight>
                  <a:schemeClr val="dk1"/>
                </a:highlight>
              </a:defRPr>
            </a:lvl3pPr>
            <a:lvl4pPr marL="1828800" lvl="3" indent="-317500" algn="ctr">
              <a:spcBef>
                <a:spcPts val="0"/>
              </a:spcBef>
              <a:spcAft>
                <a:spcPts val="0"/>
              </a:spcAft>
              <a:buSzPts val="1400"/>
              <a:buChar char="●"/>
              <a:defRPr>
                <a:highlight>
                  <a:schemeClr val="dk1"/>
                </a:highlight>
              </a:defRPr>
            </a:lvl4pPr>
            <a:lvl5pPr marL="2286000" lvl="4" indent="-317500" algn="ctr">
              <a:spcBef>
                <a:spcPts val="0"/>
              </a:spcBef>
              <a:spcAft>
                <a:spcPts val="0"/>
              </a:spcAft>
              <a:buSzPts val="1400"/>
              <a:buChar char="○"/>
              <a:defRPr>
                <a:highlight>
                  <a:schemeClr val="dk1"/>
                </a:highlight>
              </a:defRPr>
            </a:lvl5pPr>
            <a:lvl6pPr marL="2743200" lvl="5" indent="-317500" algn="ctr">
              <a:spcBef>
                <a:spcPts val="0"/>
              </a:spcBef>
              <a:spcAft>
                <a:spcPts val="0"/>
              </a:spcAft>
              <a:buSzPts val="1400"/>
              <a:buChar char="■"/>
              <a:defRPr>
                <a:highlight>
                  <a:schemeClr val="dk1"/>
                </a:highlight>
              </a:defRPr>
            </a:lvl6pPr>
            <a:lvl7pPr marL="3200400" lvl="6" indent="-317500" algn="ctr">
              <a:spcBef>
                <a:spcPts val="0"/>
              </a:spcBef>
              <a:spcAft>
                <a:spcPts val="0"/>
              </a:spcAft>
              <a:buSzPts val="1400"/>
              <a:buChar char="●"/>
              <a:defRPr>
                <a:highlight>
                  <a:schemeClr val="dk1"/>
                </a:highlight>
              </a:defRPr>
            </a:lvl7pPr>
            <a:lvl8pPr marL="3657600" lvl="7" indent="-317500" algn="ctr">
              <a:spcBef>
                <a:spcPts val="0"/>
              </a:spcBef>
              <a:spcAft>
                <a:spcPts val="0"/>
              </a:spcAft>
              <a:buSzPts val="1400"/>
              <a:buChar char="○"/>
              <a:defRPr>
                <a:highlight>
                  <a:schemeClr val="dk1"/>
                </a:highlight>
              </a:defRPr>
            </a:lvl8pPr>
            <a:lvl9pPr marL="4114800" lvl="8" indent="-317500" algn="ctr">
              <a:spcBef>
                <a:spcPts val="0"/>
              </a:spcBef>
              <a:spcAft>
                <a:spcPts val="0"/>
              </a:spcAft>
              <a:buSzPts val="1400"/>
              <a:buChar char="■"/>
              <a:defRPr>
                <a:highlight>
                  <a:schemeClr val="dk1"/>
                </a:highlight>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op">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234075"/>
            <a:ext cx="8520600" cy="33348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marL="914400" lvl="1"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marL="1371600" lvl="2"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marL="1828800" lvl="3"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marL="2286000" lvl="4"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marL="2743200" lvl="5"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marL="3200400" lvl="6"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marL="3657600" lvl="7"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marL="4114800" lvl="8"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spd="med">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ababahalamaha.com.ua/uk/%D0%A1%D0%B5%D1%80%D1%96%D1%8F_%C2%AB%D0%93%D0%B0%D1%80%D1%80%D1%96_%D0%9F%D0%BE%D1%82%D1%82%D0%B5%D1%80%C2%BB"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hyperlink" Target="http://ababahalamaha.com.ua/uk/%D0%9C%D0%B0%D1%82%D0%B8%D0%BB%D1%8C%D0%B4%D0%B0" TargetMode="External"/><Relationship Id="rId4" Type="http://schemas.openxmlformats.org/officeDocument/2006/relationships/hyperlink" Target="http://ababahalamaha.com.ua/uk/%D0%A7%D0%B0%D1%80%D0%BB%D1%96_%D1%96_%D1%88%D0%BE%D0%BA%D0%BE%D0%BB%D0%B0%D0%B4%D0%BD%D0%B0_%D1%84%D0%B0%D0%B1%D1%80%D0%B8%D0%BA%D0%B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3"/>
          <p:cNvSpPr txBox="1">
            <a:spLocks noGrp="1"/>
          </p:cNvSpPr>
          <p:nvPr>
            <p:ph type="ctrTitle"/>
          </p:nvPr>
        </p:nvSpPr>
        <p:spPr>
          <a:xfrm>
            <a:off x="2754000" y="777325"/>
            <a:ext cx="3636000" cy="2864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u" sz="3000"/>
              <a:t>Українські перекладачі творів зарубіжної класики і сучасної літератури. </a:t>
            </a:r>
            <a:endParaRPr sz="3000"/>
          </a:p>
        </p:txBody>
      </p:sp>
      <p:pic>
        <p:nvPicPr>
          <p:cNvPr id="59" name="Google Shape;59;p13"/>
          <p:cNvPicPr preferRelativeResize="0"/>
          <p:nvPr/>
        </p:nvPicPr>
        <p:blipFill>
          <a:blip r:embed="rId3">
            <a:alphaModFix/>
          </a:blip>
          <a:stretch>
            <a:fillRect/>
          </a:stretch>
        </p:blipFill>
        <p:spPr>
          <a:xfrm>
            <a:off x="202550" y="777325"/>
            <a:ext cx="2449200" cy="3120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344250" y="1403850"/>
            <a:ext cx="8455500" cy="2146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ru" sz="2300" b="0">
                <a:solidFill>
                  <a:srgbClr val="000000"/>
                </a:solidFill>
                <a:highlight>
                  <a:srgbClr val="F7F7F8"/>
                </a:highlight>
              </a:rPr>
              <a:t>Наразі існує багато талановитих українських перекладачів, які займаються перекладом творів зарубіжної класики і сучасної літератури. Ось кілька прикладів відомих українських перекладачів</a:t>
            </a:r>
            <a:endParaRPr sz="5900">
              <a:solidFill>
                <a:srgbClr val="000000"/>
              </a:solidFill>
            </a:endParaRPr>
          </a:p>
        </p:txBody>
      </p:sp>
      <p:pic>
        <p:nvPicPr>
          <p:cNvPr id="65" name="Google Shape;65;p14"/>
          <p:cNvPicPr preferRelativeResize="0"/>
          <p:nvPr/>
        </p:nvPicPr>
        <p:blipFill>
          <a:blip r:embed="rId3">
            <a:alphaModFix/>
          </a:blip>
          <a:stretch>
            <a:fillRect/>
          </a:stretch>
        </p:blipFill>
        <p:spPr>
          <a:xfrm>
            <a:off x="6946450" y="2774825"/>
            <a:ext cx="2106275" cy="18640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223725" y="1886025"/>
            <a:ext cx="4045200" cy="24657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ru" b="1">
                <a:latin typeface="Playfair Display"/>
                <a:ea typeface="Playfair Display"/>
                <a:cs typeface="Playfair Display"/>
                <a:sym typeface="Playfair Display"/>
              </a:rPr>
              <a:t>Віктор Морозов</a:t>
            </a:r>
            <a:r>
              <a:rPr lang="ru">
                <a:latin typeface="Playfair Display"/>
                <a:ea typeface="Playfair Display"/>
                <a:cs typeface="Playfair Display"/>
                <a:sym typeface="Playfair Display"/>
              </a:rPr>
              <a:t>       </a:t>
            </a:r>
            <a:endParaRPr>
              <a:latin typeface="Playfair Display"/>
              <a:ea typeface="Playfair Display"/>
              <a:cs typeface="Playfair Display"/>
              <a:sym typeface="Playfair Display"/>
            </a:endParaRPr>
          </a:p>
          <a:p>
            <a:pPr marL="0" lvl="0" indent="0" algn="ctr" rtl="0">
              <a:spcBef>
                <a:spcPts val="0"/>
              </a:spcBef>
              <a:spcAft>
                <a:spcPts val="0"/>
              </a:spcAft>
              <a:buClr>
                <a:schemeClr val="dk2"/>
              </a:buClr>
              <a:buSzPct val="30555"/>
              <a:buFont typeface="Arial"/>
              <a:buNone/>
            </a:pPr>
            <a:r>
              <a:rPr lang="ru" sz="3600">
                <a:highlight>
                  <a:srgbClr val="FFFFFF"/>
                </a:highlight>
                <a:latin typeface="Playfair Display"/>
                <a:ea typeface="Playfair Display"/>
                <a:cs typeface="Playfair Display"/>
                <a:sym typeface="Playfair Display"/>
              </a:rPr>
              <a:t>Перекладач, музикант.</a:t>
            </a:r>
            <a:endParaRPr sz="3311" i="1">
              <a:latin typeface="Playfair Display"/>
              <a:ea typeface="Playfair Display"/>
              <a:cs typeface="Playfair Display"/>
              <a:sym typeface="Playfair Display"/>
            </a:endParaRPr>
          </a:p>
          <a:p>
            <a:pPr marL="0" lvl="0" indent="0" algn="l" rtl="0">
              <a:lnSpc>
                <a:spcPct val="122727"/>
              </a:lnSpc>
              <a:spcBef>
                <a:spcPts val="0"/>
              </a:spcBef>
              <a:spcAft>
                <a:spcPts val="1100"/>
              </a:spcAft>
              <a:buNone/>
            </a:pPr>
            <a:r>
              <a:rPr lang="ru" sz="3300">
                <a:solidFill>
                  <a:srgbClr val="FFFFFF"/>
                </a:solidFill>
                <a:highlight>
                  <a:srgbClr val="FFFFFF"/>
                </a:highlight>
                <a:latin typeface="Montserrat"/>
                <a:ea typeface="Montserrat"/>
                <a:cs typeface="Montserrat"/>
                <a:sym typeface="Montserrat"/>
              </a:rPr>
              <a:t>Від рокера до перекладача “Гаррі Поттер</a:t>
            </a:r>
            <a:endParaRPr/>
          </a:p>
        </p:txBody>
      </p:sp>
      <p:sp>
        <p:nvSpPr>
          <p:cNvPr id="71" name="Google Shape;71;p15"/>
          <p:cNvSpPr txBox="1">
            <a:spLocks noGrp="1"/>
          </p:cNvSpPr>
          <p:nvPr>
            <p:ph type="subTitle" idx="1"/>
          </p:nvPr>
        </p:nvSpPr>
        <p:spPr>
          <a:xfrm>
            <a:off x="223725" y="3006226"/>
            <a:ext cx="4045200" cy="1345500"/>
          </a:xfrm>
          <a:prstGeom prst="rect">
            <a:avLst/>
          </a:prstGeom>
        </p:spPr>
        <p:txBody>
          <a:bodyPr spcFirstLastPara="1" wrap="square" lIns="91425" tIns="91425" rIns="91425" bIns="91425" anchor="t" anchorCtr="0">
            <a:normAutofit fontScale="85000" lnSpcReduction="20000"/>
          </a:bodyPr>
          <a:lstStyle/>
          <a:p>
            <a:pPr marL="0" lvl="0" indent="0" algn="ctr" rtl="0">
              <a:spcBef>
                <a:spcPts val="0"/>
              </a:spcBef>
              <a:spcAft>
                <a:spcPts val="0"/>
              </a:spcAft>
              <a:buClr>
                <a:schemeClr val="dk2"/>
              </a:buClr>
              <a:buSzPct val="30555"/>
              <a:buFont typeface="Arial"/>
              <a:buNone/>
            </a:pPr>
            <a:r>
              <a:rPr lang="ru" sz="3600" i="1">
                <a:highlight>
                  <a:srgbClr val="FFFFFF"/>
                </a:highlight>
              </a:rPr>
              <a:t>“Від рокера до прекладача “Гаррі Поттер””</a:t>
            </a:r>
            <a:endParaRPr sz="3600" i="1"/>
          </a:p>
        </p:txBody>
      </p:sp>
      <p:pic>
        <p:nvPicPr>
          <p:cNvPr id="72" name="Google Shape;72;p15"/>
          <p:cNvPicPr preferRelativeResize="0"/>
          <p:nvPr/>
        </p:nvPicPr>
        <p:blipFill>
          <a:blip r:embed="rId3">
            <a:alphaModFix/>
          </a:blip>
          <a:stretch>
            <a:fillRect/>
          </a:stretch>
        </p:blipFill>
        <p:spPr>
          <a:xfrm>
            <a:off x="5031475" y="475050"/>
            <a:ext cx="3524250" cy="3876675"/>
          </a:xfrm>
          <a:prstGeom prst="rect">
            <a:avLst/>
          </a:prstGeom>
          <a:noFill/>
          <a:ln>
            <a:noFill/>
          </a:ln>
        </p:spPr>
      </p:pic>
      <p:pic>
        <p:nvPicPr>
          <p:cNvPr id="73" name="Google Shape;73;p15"/>
          <p:cNvPicPr preferRelativeResize="0"/>
          <p:nvPr/>
        </p:nvPicPr>
        <p:blipFill>
          <a:blip r:embed="rId4">
            <a:alphaModFix/>
          </a:blip>
          <a:stretch>
            <a:fillRect/>
          </a:stretch>
        </p:blipFill>
        <p:spPr>
          <a:xfrm>
            <a:off x="6368849" y="3385102"/>
            <a:ext cx="2706125" cy="16420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2"/>
              </a:buClr>
              <a:buSzPct val="26190"/>
              <a:buFont typeface="Arial"/>
              <a:buNone/>
            </a:pPr>
            <a:r>
              <a:rPr lang="ru" sz="4200" b="1">
                <a:latin typeface="Playfair Display"/>
                <a:ea typeface="Playfair Display"/>
                <a:cs typeface="Playfair Display"/>
                <a:sym typeface="Playfair Display"/>
              </a:rPr>
              <a:t>Віктор Морозов</a:t>
            </a:r>
            <a:endParaRPr b="1"/>
          </a:p>
        </p:txBody>
      </p:sp>
      <p:sp>
        <p:nvSpPr>
          <p:cNvPr id="79" name="Google Shape;79;p16"/>
          <p:cNvSpPr txBox="1"/>
          <p:nvPr/>
        </p:nvSpPr>
        <p:spPr>
          <a:xfrm>
            <a:off x="618525" y="1395850"/>
            <a:ext cx="4580400" cy="340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ru" sz="1900">
                <a:solidFill>
                  <a:srgbClr val="434343"/>
                </a:solidFill>
                <a:highlight>
                  <a:srgbClr val="FFFFFF"/>
                </a:highlight>
                <a:latin typeface="Playfair Display"/>
                <a:ea typeface="Playfair Display"/>
                <a:cs typeface="Playfair Display"/>
                <a:sym typeface="Playfair Display"/>
              </a:rPr>
              <a:t>Засновник одного з найперших українських рок-гуртів </a:t>
            </a:r>
            <a:r>
              <a:rPr lang="ru" sz="1900" i="1">
                <a:solidFill>
                  <a:schemeClr val="dk2"/>
                </a:solidFill>
                <a:highlight>
                  <a:srgbClr val="FFFFFF"/>
                </a:highlight>
                <a:latin typeface="Playfair Display"/>
                <a:ea typeface="Playfair Display"/>
                <a:cs typeface="Playfair Display"/>
                <a:sym typeface="Playfair Display"/>
              </a:rPr>
              <a:t>«Арніка» </a:t>
            </a:r>
            <a:r>
              <a:rPr lang="ru" sz="1900">
                <a:solidFill>
                  <a:srgbClr val="434343"/>
                </a:solidFill>
                <a:highlight>
                  <a:srgbClr val="FFFFFF"/>
                </a:highlight>
                <a:latin typeface="Playfair Display"/>
                <a:ea typeface="Playfair Display"/>
                <a:cs typeface="Playfair Display"/>
                <a:sym typeface="Playfair Display"/>
              </a:rPr>
              <a:t>(1972), мистецький керівник театру-кабаре </a:t>
            </a:r>
            <a:r>
              <a:rPr lang="ru" sz="1900" i="1">
                <a:solidFill>
                  <a:schemeClr val="dk2"/>
                </a:solidFill>
                <a:highlight>
                  <a:srgbClr val="FFFFFF"/>
                </a:highlight>
                <a:latin typeface="Playfair Display"/>
                <a:ea typeface="Playfair Display"/>
                <a:cs typeface="Playfair Display"/>
                <a:sym typeface="Playfair Display"/>
              </a:rPr>
              <a:t>«Не журись!»</a:t>
            </a:r>
            <a:r>
              <a:rPr lang="ru" sz="1900">
                <a:solidFill>
                  <a:srgbClr val="434343"/>
                </a:solidFill>
                <a:highlight>
                  <a:srgbClr val="FFFFFF"/>
                </a:highlight>
                <a:latin typeface="Playfair Display"/>
                <a:ea typeface="Playfair Display"/>
                <a:cs typeface="Playfair Display"/>
                <a:sym typeface="Playfair Display"/>
              </a:rPr>
              <a:t> (1988), лауреат першої </a:t>
            </a:r>
            <a:r>
              <a:rPr lang="ru" sz="1900" i="1">
                <a:solidFill>
                  <a:schemeClr val="dk2"/>
                </a:solidFill>
                <a:highlight>
                  <a:srgbClr val="FFFFFF"/>
                </a:highlight>
                <a:latin typeface="Playfair Display"/>
                <a:ea typeface="Playfair Display"/>
                <a:cs typeface="Playfair Display"/>
                <a:sym typeface="Playfair Display"/>
              </a:rPr>
              <a:t>«Червоної Рути»</a:t>
            </a:r>
            <a:r>
              <a:rPr lang="ru" sz="1900">
                <a:solidFill>
                  <a:srgbClr val="434343"/>
                </a:solidFill>
                <a:highlight>
                  <a:srgbClr val="FFFFFF"/>
                </a:highlight>
                <a:latin typeface="Playfair Display"/>
                <a:ea typeface="Playfair Display"/>
                <a:cs typeface="Playfair Display"/>
                <a:sym typeface="Playfair Display"/>
              </a:rPr>
              <a:t> (1989)</a:t>
            </a:r>
            <a:endParaRPr sz="1900">
              <a:solidFill>
                <a:srgbClr val="434343"/>
              </a:solidFill>
              <a:highlight>
                <a:srgbClr val="FFFFFF"/>
              </a:highlight>
              <a:latin typeface="Playfair Display"/>
              <a:ea typeface="Playfair Display"/>
              <a:cs typeface="Playfair Display"/>
              <a:sym typeface="Playfair Display"/>
            </a:endParaRPr>
          </a:p>
          <a:p>
            <a:pPr marL="0" lvl="0" indent="0" algn="l" rtl="0">
              <a:spcBef>
                <a:spcPts val="0"/>
              </a:spcBef>
              <a:spcAft>
                <a:spcPts val="0"/>
              </a:spcAft>
              <a:buNone/>
            </a:pPr>
            <a:endParaRPr sz="1900">
              <a:solidFill>
                <a:srgbClr val="434343"/>
              </a:solidFill>
              <a:highlight>
                <a:srgbClr val="FFFFFF"/>
              </a:highlight>
              <a:latin typeface="Playfair Display"/>
              <a:ea typeface="Playfair Display"/>
              <a:cs typeface="Playfair Display"/>
              <a:sym typeface="Playfair Display"/>
            </a:endParaRPr>
          </a:p>
          <a:p>
            <a:pPr marL="0" lvl="0" indent="0" algn="l" rtl="0">
              <a:spcBef>
                <a:spcPts val="0"/>
              </a:spcBef>
              <a:spcAft>
                <a:spcPts val="0"/>
              </a:spcAft>
              <a:buNone/>
            </a:pPr>
            <a:r>
              <a:rPr lang="ru" sz="1900">
                <a:solidFill>
                  <a:srgbClr val="434343"/>
                </a:solidFill>
                <a:highlight>
                  <a:srgbClr val="FFFFFF"/>
                </a:highlight>
                <a:latin typeface="Playfair Display"/>
                <a:ea typeface="Playfair Display"/>
                <a:cs typeface="Playfair Display"/>
                <a:sym typeface="Playfair Display"/>
              </a:rPr>
              <a:t>Широку популярність як перекладач здобув завдяки перекладам </a:t>
            </a:r>
            <a:r>
              <a:rPr lang="ru" sz="1900">
                <a:solidFill>
                  <a:srgbClr val="434343"/>
                </a:solidFill>
                <a:highlight>
                  <a:srgbClr val="FFFFFF"/>
                </a:highlight>
                <a:uFill>
                  <a:noFill/>
                </a:uFill>
                <a:latin typeface="Playfair Display"/>
                <a:ea typeface="Playfair Display"/>
                <a:cs typeface="Playfair Display"/>
                <a:sym typeface="Playfair Display"/>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серії романів про </a:t>
            </a:r>
            <a:r>
              <a:rPr lang="ru" sz="1900" i="1">
                <a:solidFill>
                  <a:schemeClr val="dk2"/>
                </a:solidFill>
                <a:highlight>
                  <a:srgbClr val="FFFFFF"/>
                </a:highlight>
                <a:uFill>
                  <a:noFill/>
                </a:uFill>
                <a:latin typeface="Playfair Display"/>
                <a:ea typeface="Playfair Display"/>
                <a:cs typeface="Playfair Display"/>
                <a:sym typeface="Playfair Display"/>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Гаррі Поттера</a:t>
            </a:r>
            <a:r>
              <a:rPr lang="ru" sz="1900">
                <a:solidFill>
                  <a:srgbClr val="434343"/>
                </a:solidFill>
                <a:highlight>
                  <a:srgbClr val="FFFFFF"/>
                </a:highlight>
                <a:latin typeface="Playfair Display"/>
                <a:ea typeface="Playfair Display"/>
                <a:cs typeface="Playfair Display"/>
                <a:sym typeface="Playfair Display"/>
              </a:rPr>
              <a:t> та повістям Роалда Дала </a:t>
            </a:r>
            <a:r>
              <a:rPr lang="ru" sz="1900" i="1">
                <a:solidFill>
                  <a:schemeClr val="dk2"/>
                </a:solidFill>
                <a:highlight>
                  <a:srgbClr val="FFFFFF"/>
                </a:highlight>
                <a:uFill>
                  <a:noFill/>
                </a:uFill>
                <a:latin typeface="Playfair Display"/>
                <a:ea typeface="Playfair Display"/>
                <a:cs typeface="Playfair Display"/>
                <a:sym typeface="Playfair Display"/>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«Чарлі і шоколадна фабрика»</a:t>
            </a:r>
            <a:r>
              <a:rPr lang="ru" sz="1900" i="1">
                <a:solidFill>
                  <a:schemeClr val="dk2"/>
                </a:solidFill>
                <a:highlight>
                  <a:srgbClr val="FFFFFF"/>
                </a:highlight>
                <a:latin typeface="Playfair Display"/>
                <a:ea typeface="Playfair Display"/>
                <a:cs typeface="Playfair Display"/>
                <a:sym typeface="Playfair Display"/>
              </a:rPr>
              <a:t>, </a:t>
            </a:r>
            <a:r>
              <a:rPr lang="ru" sz="1900" i="1">
                <a:solidFill>
                  <a:schemeClr val="dk2"/>
                </a:solidFill>
                <a:highlight>
                  <a:srgbClr val="FFFFFF"/>
                </a:highlight>
                <a:uFill>
                  <a:noFill/>
                </a:uFill>
                <a:latin typeface="Playfair Display"/>
                <a:ea typeface="Playfair Display"/>
                <a:cs typeface="Playfair Display"/>
                <a:sym typeface="Playfair Display"/>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«Матильда»</a:t>
            </a:r>
            <a:r>
              <a:rPr lang="ru" sz="1900">
                <a:solidFill>
                  <a:srgbClr val="434343"/>
                </a:solidFill>
                <a:highlight>
                  <a:srgbClr val="FFFFFF"/>
                </a:highlight>
                <a:latin typeface="Playfair Display"/>
                <a:ea typeface="Playfair Display"/>
                <a:cs typeface="Playfair Display"/>
                <a:sym typeface="Playfair Display"/>
              </a:rPr>
              <a:t>.</a:t>
            </a:r>
            <a:endParaRPr sz="1900">
              <a:solidFill>
                <a:srgbClr val="434343"/>
              </a:solidFill>
              <a:highlight>
                <a:srgbClr val="FFFFFF"/>
              </a:highlight>
              <a:latin typeface="Playfair Display"/>
              <a:ea typeface="Playfair Display"/>
              <a:cs typeface="Playfair Display"/>
              <a:sym typeface="Playfair Display"/>
            </a:endParaRPr>
          </a:p>
        </p:txBody>
      </p:sp>
      <p:pic>
        <p:nvPicPr>
          <p:cNvPr id="80" name="Google Shape;80;p16"/>
          <p:cNvPicPr preferRelativeResize="0"/>
          <p:nvPr/>
        </p:nvPicPr>
        <p:blipFill>
          <a:blip r:embed="rId6">
            <a:alphaModFix/>
          </a:blip>
          <a:stretch>
            <a:fillRect/>
          </a:stretch>
        </p:blipFill>
        <p:spPr>
          <a:xfrm>
            <a:off x="5150725" y="1505900"/>
            <a:ext cx="3640275" cy="3181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311700" y="509850"/>
            <a:ext cx="3332400" cy="8016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ru" sz="3022" b="1">
                <a:latin typeface="Playfair Display"/>
                <a:ea typeface="Playfair Display"/>
                <a:cs typeface="Playfair Display"/>
                <a:sym typeface="Playfair Display"/>
              </a:rPr>
              <a:t>Володимир Дібров</a:t>
            </a:r>
            <a:endParaRPr sz="3022" b="1">
              <a:latin typeface="Playfair Display"/>
              <a:ea typeface="Playfair Display"/>
              <a:cs typeface="Playfair Display"/>
              <a:sym typeface="Playfair Display"/>
            </a:endParaRPr>
          </a:p>
        </p:txBody>
      </p:sp>
      <p:sp>
        <p:nvSpPr>
          <p:cNvPr id="86" name="Google Shape;86;p17"/>
          <p:cNvSpPr txBox="1">
            <a:spLocks noGrp="1"/>
          </p:cNvSpPr>
          <p:nvPr>
            <p:ph type="body" idx="1"/>
          </p:nvPr>
        </p:nvSpPr>
        <p:spPr>
          <a:xfrm>
            <a:off x="311700" y="1311450"/>
            <a:ext cx="4502700" cy="31794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r>
              <a:rPr lang="ru" sz="5600">
                <a:highlight>
                  <a:srgbClr val="FFFFFF"/>
                </a:highlight>
                <a:latin typeface="Open Sans"/>
                <a:ea typeface="Open Sans"/>
                <a:cs typeface="Open Sans"/>
                <a:sym typeface="Open Sans"/>
              </a:rPr>
              <a:t> </a:t>
            </a:r>
            <a:r>
              <a:rPr lang="ru" sz="6000">
                <a:highlight>
                  <a:srgbClr val="FFFFFF"/>
                </a:highlight>
              </a:rPr>
              <a:t>письменник, перекладач</a:t>
            </a:r>
            <a:endParaRPr sz="6000">
              <a:highlight>
                <a:srgbClr val="FFFFFF"/>
              </a:highlight>
            </a:endParaRPr>
          </a:p>
          <a:p>
            <a:pPr marL="0" lvl="0" indent="0" algn="l" rtl="0">
              <a:spcBef>
                <a:spcPts val="1200"/>
              </a:spcBef>
              <a:spcAft>
                <a:spcPts val="1200"/>
              </a:spcAft>
              <a:buNone/>
            </a:pPr>
            <a:r>
              <a:rPr lang="ru" sz="6280">
                <a:solidFill>
                  <a:srgbClr val="434343"/>
                </a:solidFill>
                <a:highlight>
                  <a:srgbClr val="FFFFFF"/>
                </a:highlight>
              </a:rPr>
              <a:t>Вчився у Київському університеті імені Тараса Шевченка. Дебютувавши двома книжками в офіційному друці , він одразу став одним із найпопулярніших українських прозаїків, перекладеним у Німеччині, Польщі, Угорщині, Шотландії, США, Канаді. 1996 року Володимир Дібров нагороджений премією ім. Миколи Лукаша. Від 1994 року письменник живе й працює в США, викладає в Українському науковому інституті Гарвардського університету.</a:t>
            </a:r>
            <a:endParaRPr sz="6280">
              <a:solidFill>
                <a:srgbClr val="434343"/>
              </a:solidFill>
              <a:highlight>
                <a:srgbClr val="FFFFFF"/>
              </a:highlight>
            </a:endParaRPr>
          </a:p>
        </p:txBody>
      </p:sp>
      <p:pic>
        <p:nvPicPr>
          <p:cNvPr id="87" name="Google Shape;87;p17"/>
          <p:cNvPicPr preferRelativeResize="0"/>
          <p:nvPr/>
        </p:nvPicPr>
        <p:blipFill>
          <a:blip r:embed="rId3">
            <a:alphaModFix/>
          </a:blip>
          <a:stretch>
            <a:fillRect/>
          </a:stretch>
        </p:blipFill>
        <p:spPr>
          <a:xfrm>
            <a:off x="5044050" y="555600"/>
            <a:ext cx="3524250" cy="38766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8"/>
          <p:cNvSpPr txBox="1">
            <a:spLocks noGrp="1"/>
          </p:cNvSpPr>
          <p:nvPr>
            <p:ph type="title"/>
          </p:nvPr>
        </p:nvSpPr>
        <p:spPr>
          <a:xfrm>
            <a:off x="344250" y="892025"/>
            <a:ext cx="5993700" cy="261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u" sz="1600">
                <a:highlight>
                  <a:srgbClr val="FFFFFF"/>
                </a:highlight>
              </a:rPr>
              <a:t>Василь Мисик</a:t>
            </a:r>
            <a:r>
              <a:rPr lang="ru" sz="1400" b="0">
                <a:highlight>
                  <a:srgbClr val="FFFFFF"/>
                </a:highlight>
              </a:rPr>
              <a:t> </a:t>
            </a:r>
            <a:endParaRPr sz="1400" b="0">
              <a:highlight>
                <a:srgbClr val="FFFFFF"/>
              </a:highlight>
            </a:endParaRPr>
          </a:p>
          <a:p>
            <a:pPr marL="0" lvl="0" indent="0" algn="ctr" rtl="0">
              <a:spcBef>
                <a:spcPts val="0"/>
              </a:spcBef>
              <a:spcAft>
                <a:spcPts val="0"/>
              </a:spcAft>
              <a:buNone/>
            </a:pPr>
            <a:r>
              <a:rPr lang="ru" sz="1400" b="0">
                <a:highlight>
                  <a:srgbClr val="FFFFFF"/>
                </a:highlight>
              </a:rPr>
              <a:t>український поет, перекладач. </a:t>
            </a:r>
            <a:endParaRPr sz="1400" b="0">
              <a:highlight>
                <a:srgbClr val="FFFFFF"/>
              </a:highlight>
            </a:endParaRPr>
          </a:p>
          <a:p>
            <a:pPr marL="0" lvl="0" indent="0" algn="ctr" rtl="0">
              <a:spcBef>
                <a:spcPts val="0"/>
              </a:spcBef>
              <a:spcAft>
                <a:spcPts val="0"/>
              </a:spcAft>
              <a:buNone/>
            </a:pPr>
            <a:r>
              <a:rPr lang="ru" sz="1400" b="0">
                <a:solidFill>
                  <a:srgbClr val="434343"/>
                </a:solidFill>
                <a:highlight>
                  <a:srgbClr val="FFFFFF"/>
                </a:highlight>
              </a:rPr>
              <a:t>Ще навчаючись у школі, виявив неабиякий інтерес до чужоземних мов: самотужки оволодів німецькою, французькою. Живучи в Харкові, став відвідувати курси англійської. Там же вступив до технікуму сходознавства. Мисик перекладав з польської, німецької, французької, а найбільше — з англійської. 1977 — Республіканська премія імені Максима Рильського за переклади українською мовою поезій Роберта Бернса, Джорджа Гордона Байрона, Гете, Персі Біш Шеллі, Джона Кітса, Уолта Уїтмена, Рудакі, Нізамі, Гафіза, Джамі, Омара Хайяма.</a:t>
            </a:r>
            <a:endParaRPr sz="5000">
              <a:solidFill>
                <a:srgbClr val="434343"/>
              </a:solidFill>
            </a:endParaRPr>
          </a:p>
        </p:txBody>
      </p:sp>
      <p:pic>
        <p:nvPicPr>
          <p:cNvPr id="93" name="Google Shape;93;p18"/>
          <p:cNvPicPr preferRelativeResize="0"/>
          <p:nvPr/>
        </p:nvPicPr>
        <p:blipFill>
          <a:blip r:embed="rId3">
            <a:alphaModFix/>
          </a:blip>
          <a:stretch>
            <a:fillRect/>
          </a:stretch>
        </p:blipFill>
        <p:spPr>
          <a:xfrm>
            <a:off x="6807250" y="891900"/>
            <a:ext cx="1743075" cy="26193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9"/>
          <p:cNvSpPr txBox="1">
            <a:spLocks noGrp="1"/>
          </p:cNvSpPr>
          <p:nvPr>
            <p:ph type="title"/>
          </p:nvPr>
        </p:nvSpPr>
        <p:spPr>
          <a:xfrm>
            <a:off x="92100" y="48750"/>
            <a:ext cx="4479900" cy="15354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ru" sz="3700" b="1">
                <a:latin typeface="Playfair Display"/>
                <a:ea typeface="Playfair Display"/>
                <a:cs typeface="Playfair Display"/>
                <a:sym typeface="Playfair Display"/>
              </a:rPr>
              <a:t>Юрій Покальчук</a:t>
            </a:r>
            <a:endParaRPr sz="3700" b="1">
              <a:latin typeface="Playfair Display"/>
              <a:ea typeface="Playfair Display"/>
              <a:cs typeface="Playfair Display"/>
              <a:sym typeface="Playfair Display"/>
            </a:endParaRPr>
          </a:p>
        </p:txBody>
      </p:sp>
      <p:sp>
        <p:nvSpPr>
          <p:cNvPr id="99" name="Google Shape;99;p19"/>
          <p:cNvSpPr txBox="1">
            <a:spLocks noGrp="1"/>
          </p:cNvSpPr>
          <p:nvPr>
            <p:ph type="subTitle" idx="1"/>
          </p:nvPr>
        </p:nvSpPr>
        <p:spPr>
          <a:xfrm>
            <a:off x="309450" y="1661924"/>
            <a:ext cx="4045200" cy="3107700"/>
          </a:xfrm>
          <a:prstGeom prst="rect">
            <a:avLst/>
          </a:prstGeom>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ru" sz="1200">
                <a:highlight>
                  <a:srgbClr val="FFFFFF"/>
                </a:highlight>
                <a:latin typeface="Open Sans"/>
                <a:ea typeface="Open Sans"/>
                <a:cs typeface="Open Sans"/>
                <a:sym typeface="Open Sans"/>
              </a:rPr>
              <a:t> </a:t>
            </a:r>
            <a:r>
              <a:rPr lang="ru" sz="1700">
                <a:highlight>
                  <a:srgbClr val="FFFFFF"/>
                </a:highlight>
              </a:rPr>
              <a:t>український письменник, перекладач, науковець, кандидат філологічних наук. </a:t>
            </a:r>
            <a:endParaRPr sz="1700">
              <a:highlight>
                <a:srgbClr val="FFFFFF"/>
              </a:highlight>
            </a:endParaRPr>
          </a:p>
          <a:p>
            <a:pPr marL="0" lvl="0" indent="0" algn="ctr" rtl="0">
              <a:spcBef>
                <a:spcPts val="0"/>
              </a:spcBef>
              <a:spcAft>
                <a:spcPts val="0"/>
              </a:spcAft>
              <a:buNone/>
            </a:pPr>
            <a:r>
              <a:rPr lang="ru" sz="1500">
                <a:solidFill>
                  <a:srgbClr val="434343"/>
                </a:solidFill>
                <a:highlight>
                  <a:srgbClr val="FFFFFF"/>
                </a:highlight>
              </a:rPr>
              <a:t>У колишньому СРСР був першим перекладачем творів славетного аргентинського письменника-культоролога Хорсе Луїса Борхеса. Перекладав Гемінгвея, Селінджера, Борхеса, Кортасара, Амаду, Маріо Варгаса Льосу, Кіплінга, Рембо та багато інших, написав 17 художніх книг. Знав 11 іноземних мов, вільно володів польською, англійською, іспанською, французькою мовами.</a:t>
            </a:r>
            <a:endParaRPr sz="2400">
              <a:solidFill>
                <a:srgbClr val="434343"/>
              </a:solidFill>
            </a:endParaRPr>
          </a:p>
        </p:txBody>
      </p:sp>
      <p:pic>
        <p:nvPicPr>
          <p:cNvPr id="100" name="Google Shape;100;p19"/>
          <p:cNvPicPr preferRelativeResize="0"/>
          <p:nvPr/>
        </p:nvPicPr>
        <p:blipFill>
          <a:blip r:embed="rId3">
            <a:alphaModFix/>
          </a:blip>
          <a:stretch>
            <a:fillRect/>
          </a:stretch>
        </p:blipFill>
        <p:spPr>
          <a:xfrm>
            <a:off x="5031900" y="899950"/>
            <a:ext cx="2381250" cy="34385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0"/>
          <p:cNvSpPr txBox="1">
            <a:spLocks noGrp="1"/>
          </p:cNvSpPr>
          <p:nvPr>
            <p:ph type="title"/>
          </p:nvPr>
        </p:nvSpPr>
        <p:spPr>
          <a:xfrm>
            <a:off x="311700" y="445025"/>
            <a:ext cx="4969800" cy="447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u" sz="2100">
                <a:solidFill>
                  <a:srgbClr val="000000"/>
                </a:solidFill>
                <a:latin typeface="Playfair Display"/>
                <a:ea typeface="Playfair Display"/>
                <a:cs typeface="Playfair Display"/>
                <a:sym typeface="Playfair Display"/>
              </a:rPr>
              <a:t>Одже, українські перекладачі творів зарубіжної класики і сучасної літератури володіють високою майстерністю та здатністю передати есенцію оригінальних творів, відтворюючи їхній стиль, мову та глибокий зміст, що дозволяє українському читачеві насолоджуватися величчю світової літератури в рідній мові.</a:t>
            </a:r>
            <a:endParaRPr sz="2100">
              <a:solidFill>
                <a:srgbClr val="000000"/>
              </a:solidFill>
              <a:latin typeface="Playfair Display"/>
              <a:ea typeface="Playfair Display"/>
              <a:cs typeface="Playfair Display"/>
              <a:sym typeface="Playfair Display"/>
            </a:endParaRPr>
          </a:p>
        </p:txBody>
      </p:sp>
      <p:pic>
        <p:nvPicPr>
          <p:cNvPr id="106" name="Google Shape;106;p20"/>
          <p:cNvPicPr preferRelativeResize="0"/>
          <p:nvPr/>
        </p:nvPicPr>
        <p:blipFill>
          <a:blip r:embed="rId3">
            <a:alphaModFix/>
          </a:blip>
          <a:stretch>
            <a:fillRect/>
          </a:stretch>
        </p:blipFill>
        <p:spPr>
          <a:xfrm>
            <a:off x="5539550" y="445025"/>
            <a:ext cx="2476500" cy="3810000"/>
          </a:xfrm>
          <a:prstGeom prst="rect">
            <a:avLst/>
          </a:prstGeom>
          <a:noFill/>
          <a:ln>
            <a:noFill/>
          </a:ln>
        </p:spPr>
      </p:pic>
      <p:pic>
        <p:nvPicPr>
          <p:cNvPr id="107" name="Google Shape;107;p20"/>
          <p:cNvPicPr preferRelativeResize="0"/>
          <p:nvPr/>
        </p:nvPicPr>
        <p:blipFill>
          <a:blip r:embed="rId4">
            <a:alphaModFix/>
          </a:blip>
          <a:stretch>
            <a:fillRect/>
          </a:stretch>
        </p:blipFill>
        <p:spPr>
          <a:xfrm>
            <a:off x="5044025" y="3205872"/>
            <a:ext cx="1480774" cy="1295650"/>
          </a:xfrm>
          <a:prstGeom prst="rect">
            <a:avLst/>
          </a:prstGeom>
          <a:noFill/>
          <a:ln>
            <a:noFill/>
          </a:ln>
        </p:spPr>
      </p:pic>
    </p:spTree>
  </p:cSld>
  <p:clrMapOvr>
    <a:masterClrMapping/>
  </p:clrMapOvr>
</p:sld>
</file>

<file path=ppt/theme/theme1.xml><?xml version="1.0" encoding="utf-8"?>
<a:theme xmlns:a="http://schemas.openxmlformats.org/drawingml/2006/main"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1AFD1"/>
      </a:accent4>
      <a:accent5>
        <a:srgbClr val="0F9D58"/>
      </a:accent5>
      <a:accent6>
        <a:srgbClr val="9C27B0"/>
      </a:accent6>
      <a:hlink>
        <a:srgbClr val="0F9D58"/>
      </a:hlink>
      <a:folHlink>
        <a:srgbClr val="0F9D5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395</Words>
  <Application>Microsoft Office PowerPoint</Application>
  <PresentationFormat>Экран (16:9)</PresentationFormat>
  <Paragraphs>20</Paragraphs>
  <Slides>8</Slides>
  <Notes>8</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8</vt:i4>
      </vt:variant>
    </vt:vector>
  </HeadingPairs>
  <TitlesOfParts>
    <vt:vector size="14" baseType="lpstr">
      <vt:lpstr>Montserrat</vt:lpstr>
      <vt:lpstr>Arial</vt:lpstr>
      <vt:lpstr>Oswald</vt:lpstr>
      <vt:lpstr>Playfair Display</vt:lpstr>
      <vt:lpstr>Open Sans</vt:lpstr>
      <vt:lpstr>Pop</vt:lpstr>
      <vt:lpstr>Українські перекладачі творів зарубіжної класики і сучасної літератури. </vt:lpstr>
      <vt:lpstr>Наразі існує багато талановитих українських перекладачів, які займаються перекладом творів зарубіжної класики і сучасної літератури. Ось кілька прикладів відомих українських перекладачів</vt:lpstr>
      <vt:lpstr>Віктор Морозов        Перекладач, музикант. Від рокера до перекладача “Гаррі Поттер</vt:lpstr>
      <vt:lpstr>Віктор Морозов</vt:lpstr>
      <vt:lpstr>Володимир Дібров</vt:lpstr>
      <vt:lpstr>Василь Мисик  український поет, перекладач.  Ще навчаючись у школі, виявив неабиякий інтерес до чужоземних мов: самотужки оволодів німецькою, французькою. Живучи в Харкові, став відвідувати курси англійської. Там же вступив до технікуму сходознавства. Мисик перекладав з польської, німецької, французької, а найбільше — з англійської. 1977 — Республіканська премія імені Максима Рильського за переклади українською мовою поезій Роберта Бернса, Джорджа Гордона Байрона, Гете, Персі Біш Шеллі, Джона Кітса, Уолта Уїтмена, Рудакі, Нізамі, Гафіза, Джамі, Омара Хайяма.</vt:lpstr>
      <vt:lpstr>Юрій Покальчук</vt:lpstr>
      <vt:lpstr>Одже, українські перекладачі творів зарубіжної класики і сучасної літератури володіють високою майстерністю та здатністю передати есенцію оригінальних творів, відтворюючи їхній стиль, мову та глибокий зміст, що дозволяє українському читачеві насолоджуватися величчю світової літератури в рідній мові.</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Українські перекладачі творів зарубіжної класики і сучасної літератури. </dc:title>
  <dc:creator>MODICS</dc:creator>
  <cp:lastModifiedBy>MODICS</cp:lastModifiedBy>
  <cp:revision>1</cp:revision>
  <dcterms:modified xsi:type="dcterms:W3CDTF">2023-05-19T11:10:57Z</dcterms:modified>
</cp:coreProperties>
</file>