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1" r:id="rId6"/>
    <p:sldMasterId id="2147483728" r:id="rId7"/>
    <p:sldMasterId id="2147483741" r:id="rId8"/>
  </p:sldMasterIdLst>
  <p:notesMasterIdLst>
    <p:notesMasterId r:id="rId31"/>
  </p:notesMasterIdLst>
  <p:sldIdLst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  <p:sldId id="257" r:id="rId21"/>
    <p:sldId id="258" r:id="rId22"/>
    <p:sldId id="259" r:id="rId23"/>
    <p:sldId id="260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4C8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75E2-400B-4FFF-99E8-A72CF56C35C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E449-2105-473A-B974-68BBF47BB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4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867A6-0255-40C0-8BF1-B8324B160F04}" type="slidenum">
              <a:rPr lang="ru-RU" altLang="ru-RU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34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1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9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720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DEDEDE"/>
                </a:solidFill>
              </a:rPr>
              <a:pPr/>
              <a:t>06.12.2017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16055D5-609B-4821-854D-00D3F61FCA38}" type="slidenum">
              <a:rPr lang="ru-RU" smtClean="0">
                <a:solidFill>
                  <a:srgbClr val="DEDEDE"/>
                </a:solidFill>
              </a:rPr>
              <a:pPr/>
              <a:t>‹#›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4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60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014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5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800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6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DEDEDE"/>
                </a:solidFill>
              </a:rPr>
              <a:pPr/>
              <a:t>06.12.2017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DEDEDE"/>
                </a:solidFill>
              </a:rPr>
              <a:pPr/>
              <a:t>‹#›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91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1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9D455-4E7E-4CDC-AC73-CFFEC14AB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2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73CF-863C-4760-9514-FB1C86B750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52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A827-63BA-4635-9C2D-E4AF3EF8A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291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1AF8-6610-4D69-835E-E8FC8CA7C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10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9BEB3-D1E6-49CA-A6E0-296CFBB81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79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2FA2-7DC4-4B57-907B-AA2E948E2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73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1943-F5AD-4EC0-978F-221634ADD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94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01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D4CB-1200-4008-9CDD-7B95D676F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152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B2EC-7769-48D5-AC84-3BD1F4E20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177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2249-289A-4F98-905B-070097734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487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E14F-CED5-4C8A-B326-42F2E95F2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30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20F0D-FE7C-406A-A657-871619763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362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C3684E2-F329-4CAE-AD11-4B995DE2F2C0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/>
            <a:fld id="{78526EE4-CEA0-40F0-9EEA-703E5A65143F}" type="slidenum">
              <a:rPr lang="ru-RU" altLang="ru-RU"/>
              <a:pPr lvl="1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43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3F34A9C-946C-4691-837C-8A25CD7A8F2F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2FEFF4E-A300-4E50-BCF7-756801E3B588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1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6061C8E-A9B2-4073-8CEA-58F6C93EFD89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7D15EA4-C33D-4D89-AE35-BD444460AFFA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87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4865050-DBA4-4FBF-ADE4-728D7E89C7AE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B84B7C-4FE1-4023-B89D-748781660A57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9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00F1B2F-A4F3-44D8-A4DE-2024B0248305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7FAF92-1364-49AD-B302-9DBB964EBD99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5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7BCA64A-BE54-46FE-B3D3-5A9C8F8D6FF2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4F99372-2045-4968-B0BD-18B5D5A5F78D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2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3AEEA12-C493-45EF-84F4-6D460A7761E8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EA85C56-29D3-4C04-8241-2A6D4B480BBF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5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9334354-DC32-40EB-9855-9FDF523B5807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C0598C8-D72B-468E-9A0D-BCEB92013828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72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A5074C0-EAD1-4FB8-90C4-35EFE24F41C2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3FA0523-1737-4E46-B92C-ED13EAEC20E1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1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E54AB0C-3BC4-492E-831D-AEC7D467D2F1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E886C62-D115-40A6-8A9E-DAA37CD0CACA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20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6D8D48C-C5B4-4CEB-A1D3-0348222B207A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7678EED-2C0F-48CA-912C-1DA3CAF40E74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7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C339418-9C59-4625-99FF-04F5F0617AC1}" type="datetime1">
              <a:rPr lang="ru-RU" altLang="ru-RU"/>
              <a:pPr>
                <a:defRPr/>
              </a:pPr>
              <a:t>06.12.2017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8C7B97D-5EC7-4AFD-94B9-2A979A8195EE}" type="slidenum">
              <a:rPr lang="ru-RU" altLang="ru-RU"/>
              <a:pPr lvl="1"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44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EC17F44-2C75-4C19-9999-523252CB7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00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C414B52-EF48-4C81-A898-8DF79D0E8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91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471E2FD-CF17-4D67-B8DD-2EFEFF0EC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2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17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DD5A697-D073-401F-9E3C-9EB5D087F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722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D910B0E-0B40-4DC3-87E9-AF1AEE04D0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129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4F00A66-FF83-417A-80F8-31D091E362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521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28918F7-1A19-4D94-B75A-F30E9045EF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162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65C6375-B3C3-4643-89C0-777DD64A9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689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7DE32FB-EDB3-47D7-A0EE-D4BD979D3D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544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16E2B29-4223-44EB-B2B1-31E6C840D6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758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A92A37D-3384-4A6A-8823-B885AAA186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671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FDC5187-7134-4623-9335-4C13CE5DC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749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62FC7-B430-431B-8ED2-05C47E4CEE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2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11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F2FD-84F2-4B16-A8B0-A584D32E9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80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DC16-F2CE-4021-BE70-2508E9CD4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29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80DD-210C-4B8D-9450-CC7C150BE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785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4BCBA-D353-4338-AFC7-477057279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933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81571-99B4-4432-B49F-635B17C1D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223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FF0C-16D4-4C83-8678-BE4C3BA6A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14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876FC-9F3C-454E-A27E-41AD6427D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025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24CA-9E0E-42BC-8E1A-6B9CEC8CE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826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47C9-3B86-4428-9631-16F5438A1C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392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F9173-A741-4793-98C9-FF9646842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75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86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6F206-DA16-4D9C-ADE0-7D9144345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532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356E2-26E0-42EF-9047-54311C811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266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F3778-3E85-4D70-9675-FC846AD17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91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BFBF-D1B9-485A-A485-8254F6E41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906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D126-B5CF-4242-9C3D-28558798D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698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D62F37B-55FD-474F-85D3-9893E58A5B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4926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356D2BF-5CE0-4855-9E27-563700220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85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3EDE5A8-FD3A-4BD4-9671-8CD3ABB3A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078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F611A63-6505-46C9-9679-4E6D20AE1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848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28ECDFF-6134-4813-BE8B-5F45E805D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3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58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4FD2D9F-680D-4BE7-8665-532661702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815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4D52DB-D97C-4796-B404-5E903352C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5866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8478EA9-ED8A-456B-8F9F-3351F6280C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493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4187CFD-FC57-4E2A-A87A-FAF4F26D2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010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862C13F-A83E-458D-BD79-711C9D39C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470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5A1B315-CE33-4F35-B228-ED39D4A45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4382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FA9D52D-27CA-4AB9-912E-3A2E3A2CB4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30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A96B8A9-F744-431E-AC98-5B90C9A7D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8734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9601E4B-D133-46B0-B152-B3B73C2A01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349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6E0F860-9696-41EA-876F-778FF8B034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086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7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C6046E4-58A1-460B-9D78-42E3C5AFA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840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CBC29E1-3DA6-45D3-99B2-3594E2A84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3287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C446127-BDF6-401B-8739-55AEE3EA9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0248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7624773-37B1-41AB-9C60-BED4A724E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3937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554DB95-99C1-4E0D-AA38-7F22E2E10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5178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7EAB979-06CA-404C-BA4A-3A24E307A6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7106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8299D7F-E5B0-480E-9110-1095FE4AF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728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B8F8D08-8578-4407-9DA5-9CF471138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33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BB4D-DF1B-4216-803D-6F8D58470EC4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EAED-E698-48C5-B013-74E723CF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6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F93CE9-E2F7-49AB-B74B-E83EF9173EE7}" type="datetimeFigureOut">
              <a:rPr lang="ru-RU" smtClean="0">
                <a:solidFill>
                  <a:srgbClr val="424456"/>
                </a:solidFill>
              </a:rPr>
              <a:pPr/>
              <a:t>06.12.2017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6055D5-609B-4821-854D-00D3F61FCA38}" type="slidenum">
              <a:rPr lang="ru-RU" smtClean="0">
                <a:solidFill>
                  <a:srgbClr val="424456"/>
                </a:solidFill>
              </a:rPr>
              <a:pPr/>
              <a:t>‹#›</a:t>
            </a:fld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29C7F-362B-4851-86D2-E3F9CE680EA4}" type="slidenum">
              <a:rPr lang="ru-RU" altLang="ru-RU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0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8A592-D516-4479-A07E-537E03F12A63}" type="datetime1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06.12.2017</a:t>
            </a:fld>
            <a:endParaRPr lang="ru-RU" altLang="ru-RU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2009753C-BB56-4DDD-ADF7-32CDA29A6B9E}" type="slidenum">
              <a:rPr lang="ru-RU" altLang="ru-RU" smtClean="0"/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95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895075-5BFD-4820-B065-D2374E14569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39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A9A6BE6-A6B4-469D-8923-0BF6EFE4DE0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D28E7-E7F1-439B-9B0D-02553F1B5C8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C3000E-BCD8-4DB5-B777-6207808A47A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4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B9595-EF52-43AC-8114-6ABBF46399E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0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41751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907A6-55EE-470B-A7AC-8524876B294F}"/>
              </a:ext>
            </a:extLst>
          </p:cNvPr>
          <p:cNvSpPr/>
          <p:nvPr/>
        </p:nvSpPr>
        <p:spPr>
          <a:xfrm>
            <a:off x="3779912" y="6926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ЦЕНА ДЕЛЕНИЯ</a:t>
            </a:r>
            <a:endParaRPr lang="ru-RU"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BAB8EC-CE9F-4EDC-83CA-6A4F7CA20C7D}"/>
              </a:ext>
            </a:extLst>
          </p:cNvPr>
          <p:cNvSpPr/>
          <p:nvPr/>
        </p:nvSpPr>
        <p:spPr>
          <a:xfrm>
            <a:off x="3563888" y="1549480"/>
            <a:ext cx="4572000" cy="45735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два ближайших штриха шкалы, около которых написаны числовые значения,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большего значения вычесть меньшее,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число разделить на число делений, между этими числами.</a:t>
            </a:r>
          </a:p>
        </p:txBody>
      </p:sp>
    </p:spTree>
    <p:extLst>
      <p:ext uri="{BB962C8B-B14F-4D97-AF65-F5344CB8AC3E}">
        <p14:creationId xmlns:p14="http://schemas.microsoft.com/office/powerpoint/2010/main" val="410505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7551" r="3265" b="54752"/>
          <a:stretch>
            <a:fillRect/>
          </a:stretch>
        </p:blipFill>
        <p:spPr bwMode="auto">
          <a:xfrm>
            <a:off x="179388" y="765175"/>
            <a:ext cx="88201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2348880"/>
            <a:ext cx="8531678" cy="38472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17062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измерений равна цене деления шкалы измерительного прибора!</a:t>
            </a:r>
          </a:p>
        </p:txBody>
      </p:sp>
      <p:pic>
        <p:nvPicPr>
          <p:cNvPr id="1822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39171" r="3125" b="43098"/>
          <a:stretch>
            <a:fillRect/>
          </a:stretch>
        </p:blipFill>
        <p:spPr bwMode="auto">
          <a:xfrm>
            <a:off x="250825" y="1758950"/>
            <a:ext cx="87487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7"/>
          <p:cNvSpPr txBox="1">
            <a:spLocks noChangeArrowheads="1"/>
          </p:cNvSpPr>
          <p:nvPr/>
        </p:nvSpPr>
        <p:spPr bwMode="auto">
          <a:xfrm>
            <a:off x="250825" y="3136900"/>
            <a:ext cx="85677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карандаша </a:t>
            </a:r>
            <a:r>
              <a:rPr lang="en-US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=13,7 см.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измерения равна ∆</a:t>
            </a:r>
            <a:r>
              <a:rPr lang="en-US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см.</a:t>
            </a:r>
            <a:endParaRPr lang="en-US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карандаша можно записать: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∆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2277" name="Text Box 8"/>
          <p:cNvSpPr txBox="1">
            <a:spLocks noChangeArrowheads="1"/>
          </p:cNvSpPr>
          <p:nvPr/>
        </p:nvSpPr>
        <p:spPr bwMode="auto">
          <a:xfrm>
            <a:off x="1403350" y="5516563"/>
            <a:ext cx="6894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6000" b="1" i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=(13,7 ± 0,</a:t>
            </a:r>
            <a:r>
              <a:rPr lang="ru-RU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altLang="ru-RU" sz="4800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0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atin typeface="Cambria"/>
                <a:ea typeface="+mn-ea"/>
                <a:cs typeface="+mn-cs"/>
              </a:rPr>
              <a:t>Лабораторная работа №1 </a:t>
            </a:r>
            <a:br>
              <a:rPr lang="ru-RU" sz="3600" b="1" dirty="0">
                <a:latin typeface="Cambria"/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504C8"/>
                </a:solidFill>
                <a:effectLst/>
                <a:latin typeface="Times New Roman"/>
                <a:ea typeface="Calibri"/>
              </a:rPr>
              <a:t>«Определение цены деления измерительного прибора. Измерение физических величин с учетом абсолютной погрешности»</a:t>
            </a:r>
            <a:endParaRPr lang="ru-RU" sz="3600" b="1" dirty="0">
              <a:solidFill>
                <a:srgbClr val="450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s://im0-tub-ru.yandex.net/i?id=ed41c2e9c22a4776597e494e6342cb8c&amp;n=33&amp;h=215&amp;w=4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/>
          <a:stretch/>
        </p:blipFill>
        <p:spPr bwMode="auto">
          <a:xfrm>
            <a:off x="50206" y="5253416"/>
            <a:ext cx="2805910" cy="15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238" y="47555"/>
            <a:ext cx="385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№1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04664"/>
            <a:ext cx="8855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9A46"/>
                </a:solidFill>
                <a:latin typeface="Times New Roman"/>
                <a:ea typeface="Calibri"/>
              </a:rPr>
              <a:t>Определение цены деления измерительного прибора.</a:t>
            </a:r>
          </a:p>
          <a:p>
            <a:r>
              <a:rPr lang="ru-RU" sz="2200" b="1" dirty="0">
                <a:solidFill>
                  <a:srgbClr val="009A46"/>
                </a:solidFill>
                <a:latin typeface="Times New Roman"/>
                <a:ea typeface="Calibri"/>
              </a:rPr>
              <a:t> Измерение физических величин с учетом абсолютной погрешности.</a:t>
            </a:r>
            <a:endParaRPr lang="ru-RU" sz="2200" b="1" dirty="0">
              <a:solidFill>
                <a:srgbClr val="009A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83" y="1173510"/>
            <a:ext cx="878291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2200" b="1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цену деления измерительных приборов</a:t>
            </a:r>
          </a:p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(измерительного цилиндра(мензурки) и термометра). Научиться </a:t>
            </a:r>
          </a:p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ими и определять с их помощью объем </a:t>
            </a:r>
          </a:p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и температуру. Научиться записывать</a:t>
            </a:r>
          </a:p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измерений с учетом погрешности.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61" y="2947120"/>
            <a:ext cx="80010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u="sng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200" b="1" dirty="0">
                <a:solidFill>
                  <a:srgbClr val="A04D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измерительный цилиндр (мензурка)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с водой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 большая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 маленькая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колба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608571" y="1933850"/>
            <a:ext cx="1500198" cy="4786346"/>
            <a:chOff x="571472" y="0"/>
            <a:chExt cx="1714512" cy="6357958"/>
          </a:xfrm>
        </p:grpSpPr>
        <p:grpSp>
          <p:nvGrpSpPr>
            <p:cNvPr id="12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Группа 255"/>
              <p:cNvGrpSpPr/>
              <p:nvPr/>
            </p:nvGrpSpPr>
            <p:grpSpPr>
              <a:xfrm rot="5400000">
                <a:off x="-2349005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32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Прямая соединительная линия 142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Прямая соединительная линия 130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9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Прямая соединительная линия 118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7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Прямая соединительная линия 106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5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2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3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Прямая соединительная линия 82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3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Прямая соединительная линия 70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4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Прямая соединительная линия 56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Прямая соединительная линия 58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5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Прямая соединительная линия 40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Прямая соединительная линия 41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Прямая соединительная линия 42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Прямая соединительная линия 43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Прямая соединительная линия 44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3" name="TextBox 12"/>
            <p:cNvSpPr txBox="1"/>
            <p:nvPr/>
          </p:nvSpPr>
          <p:spPr>
            <a:xfrm>
              <a:off x="1643042" y="5715017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3042" y="5143512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3042" y="457200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3042" y="4000504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3042" y="3357561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3042" y="278605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43042" y="2143117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042" y="1571611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3042" y="100010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3042" y="428604"/>
              <a:ext cx="478727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4866256" y="3714752"/>
            <a:ext cx="2143140" cy="2857520"/>
            <a:chOff x="3286116" y="1928802"/>
            <a:chExt cx="2286016" cy="2786082"/>
          </a:xfrm>
        </p:grpSpPr>
        <p:sp>
          <p:nvSpPr>
            <p:cNvPr id="145" name="Трапеция 144"/>
            <p:cNvSpPr/>
            <p:nvPr/>
          </p:nvSpPr>
          <p:spPr>
            <a:xfrm rot="10800000">
              <a:off x="3357554" y="2071678"/>
              <a:ext cx="2143140" cy="2500330"/>
            </a:xfrm>
            <a:prstGeom prst="trapezoid">
              <a:avLst>
                <a:gd name="adj" fmla="val 16467"/>
              </a:avLst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 w="82550" cmpd="thinThick"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6" name="Кольцо 145"/>
            <p:cNvSpPr/>
            <p:nvPr/>
          </p:nvSpPr>
          <p:spPr>
            <a:xfrm>
              <a:off x="3643306" y="4214818"/>
              <a:ext cx="1571636" cy="500066"/>
            </a:xfrm>
            <a:prstGeom prst="donut">
              <a:avLst>
                <a:gd name="adj" fmla="val 10943"/>
              </a:avLst>
            </a:prstGeom>
            <a:solidFill>
              <a:schemeClr val="accent6">
                <a:lumMod val="60000"/>
                <a:lumOff val="40000"/>
                <a:alpha val="23000"/>
              </a:schemeClr>
            </a:solidFill>
            <a:ln>
              <a:solidFill>
                <a:schemeClr val="accent6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 rot="16200000" flipH="1">
              <a:off x="2393141" y="3178967"/>
              <a:ext cx="2286016" cy="357190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>
              <a:endCxn id="146" idx="4"/>
            </p:cNvCxnSpPr>
            <p:nvPr/>
          </p:nvCxnSpPr>
          <p:spPr>
            <a:xfrm rot="16200000" flipH="1">
              <a:off x="3214678" y="3500437"/>
              <a:ext cx="2357454" cy="71439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16200000" flipH="1">
              <a:off x="2893207" y="3393281"/>
              <a:ext cx="2286016" cy="214314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16200000" flipH="1">
              <a:off x="2607455" y="3250405"/>
              <a:ext cx="2286016" cy="357190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>
              <a:endCxn id="146" idx="5"/>
            </p:cNvCxnSpPr>
            <p:nvPr/>
          </p:nvCxnSpPr>
          <p:spPr>
            <a:xfrm rot="5400000">
              <a:off x="3957754" y="3313022"/>
              <a:ext cx="2355657" cy="301601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rot="5400000">
              <a:off x="3643306" y="3429000"/>
              <a:ext cx="2286016" cy="142876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>
              <a:endCxn id="146" idx="6"/>
            </p:cNvCxnSpPr>
            <p:nvPr/>
          </p:nvCxnSpPr>
          <p:spPr>
            <a:xfrm flipH="1">
              <a:off x="5214942" y="2143116"/>
              <a:ext cx="285752" cy="2321735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Кольцо 153"/>
            <p:cNvSpPr/>
            <p:nvPr/>
          </p:nvSpPr>
          <p:spPr>
            <a:xfrm>
              <a:off x="3286116" y="1928802"/>
              <a:ext cx="2286016" cy="428628"/>
            </a:xfrm>
            <a:prstGeom prst="donut">
              <a:avLst>
                <a:gd name="adj" fmla="val 15387"/>
              </a:avLst>
            </a:prstGeom>
            <a:solidFill>
              <a:schemeClr val="accent6">
                <a:lumMod val="60000"/>
                <a:lumOff val="40000"/>
                <a:alpha val="23000"/>
              </a:schemeClr>
            </a:solidFill>
            <a:ln>
              <a:solidFill>
                <a:schemeClr val="accent6">
                  <a:lumMod val="7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63" name="Цилиндр 162"/>
          <p:cNvSpPr/>
          <p:nvPr/>
        </p:nvSpPr>
        <p:spPr>
          <a:xfrm>
            <a:off x="4180661" y="4514511"/>
            <a:ext cx="483823" cy="2077938"/>
          </a:xfrm>
          <a:prstGeom prst="can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2622329" y="4272829"/>
            <a:ext cx="1428760" cy="2406599"/>
            <a:chOff x="5643570" y="357166"/>
            <a:chExt cx="1785950" cy="2643206"/>
          </a:xfrm>
        </p:grpSpPr>
        <p:grpSp>
          <p:nvGrpSpPr>
            <p:cNvPr id="173" name="Группа 295"/>
            <p:cNvGrpSpPr/>
            <p:nvPr/>
          </p:nvGrpSpPr>
          <p:grpSpPr>
            <a:xfrm>
              <a:off x="5643570" y="357166"/>
              <a:ext cx="1785950" cy="2643206"/>
              <a:chOff x="4857752" y="2214554"/>
              <a:chExt cx="1785950" cy="2643206"/>
            </a:xfrm>
          </p:grpSpPr>
          <p:sp>
            <p:nvSpPr>
              <p:cNvPr id="178" name="Пирог 177"/>
              <p:cNvSpPr/>
              <p:nvPr/>
            </p:nvSpPr>
            <p:spPr>
              <a:xfrm>
                <a:off x="4857752" y="4143380"/>
                <a:ext cx="1785950" cy="714380"/>
              </a:xfrm>
              <a:prstGeom prst="pie">
                <a:avLst>
                  <a:gd name="adj1" fmla="val 1978"/>
                  <a:gd name="adj2" fmla="val 10880871"/>
                </a:avLst>
              </a:prstGeom>
              <a:solidFill>
                <a:schemeClr val="accent6">
                  <a:lumMod val="60000"/>
                  <a:lumOff val="4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Кольцо 178"/>
              <p:cNvSpPr/>
              <p:nvPr/>
            </p:nvSpPr>
            <p:spPr>
              <a:xfrm>
                <a:off x="4857752" y="4286256"/>
                <a:ext cx="1785950" cy="571504"/>
              </a:xfrm>
              <a:prstGeom prst="donut">
                <a:avLst>
                  <a:gd name="adj" fmla="val 10943"/>
                </a:avLst>
              </a:prstGeom>
              <a:solidFill>
                <a:schemeClr val="accent6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0" name="Группа 291"/>
              <p:cNvGrpSpPr/>
              <p:nvPr/>
            </p:nvGrpSpPr>
            <p:grpSpPr>
              <a:xfrm>
                <a:off x="4857752" y="2285992"/>
                <a:ext cx="1785950" cy="2214578"/>
                <a:chOff x="4857752" y="2428868"/>
                <a:chExt cx="1714512" cy="2214578"/>
              </a:xfrm>
            </p:grpSpPr>
            <p:sp>
              <p:nvSpPr>
                <p:cNvPr id="182" name="Трапеция 181"/>
                <p:cNvSpPr/>
                <p:nvPr/>
              </p:nvSpPr>
              <p:spPr>
                <a:xfrm>
                  <a:off x="4857752" y="3214686"/>
                  <a:ext cx="1714512" cy="1428760"/>
                </a:xfrm>
                <a:prstGeom prst="trapezoid">
                  <a:avLst>
                    <a:gd name="adj" fmla="val 39667"/>
                  </a:avLst>
                </a:prstGeom>
                <a:solidFill>
                  <a:schemeClr val="accent6">
                    <a:lumMod val="60000"/>
                    <a:lumOff val="40000"/>
                    <a:alpha val="63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Прямоугольник 182"/>
                <p:cNvSpPr/>
                <p:nvPr/>
              </p:nvSpPr>
              <p:spPr>
                <a:xfrm>
                  <a:off x="5429256" y="2428868"/>
                  <a:ext cx="571504" cy="78581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63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1" name="Кольцо 180"/>
              <p:cNvSpPr/>
              <p:nvPr/>
            </p:nvSpPr>
            <p:spPr>
              <a:xfrm>
                <a:off x="5429256" y="2214554"/>
                <a:ext cx="642942" cy="285752"/>
              </a:xfrm>
              <a:prstGeom prst="donut">
                <a:avLst>
                  <a:gd name="adj" fmla="val 19286"/>
                </a:avLst>
              </a:prstGeom>
              <a:solidFill>
                <a:schemeClr val="accent6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4" name="Прямая соединительная линия 173"/>
            <p:cNvCxnSpPr>
              <a:endCxn id="179" idx="2"/>
            </p:cNvCxnSpPr>
            <p:nvPr/>
          </p:nvCxnSpPr>
          <p:spPr>
            <a:xfrm rot="5400000">
              <a:off x="5214942" y="1643050"/>
              <a:ext cx="1500198" cy="642942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rot="16200000" flipH="1">
              <a:off x="6357950" y="1643050"/>
              <a:ext cx="1428760" cy="571504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rot="5400000">
              <a:off x="5965835" y="892157"/>
              <a:ext cx="642942" cy="1588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5400000">
              <a:off x="6465901" y="892157"/>
              <a:ext cx="642942" cy="1588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Овал 164"/>
          <p:cNvSpPr/>
          <p:nvPr/>
        </p:nvSpPr>
        <p:spPr>
          <a:xfrm>
            <a:off x="5223448" y="6060877"/>
            <a:ext cx="1428760" cy="500066"/>
          </a:xfrm>
          <a:prstGeom prst="ellipse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5013597" y="4225155"/>
            <a:ext cx="1857388" cy="500066"/>
          </a:xfrm>
          <a:prstGeom prst="ellipse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7" name="Трапеция 166"/>
          <p:cNvSpPr/>
          <p:nvPr/>
        </p:nvSpPr>
        <p:spPr>
          <a:xfrm rot="10800000">
            <a:off x="5013598" y="4441923"/>
            <a:ext cx="1928826" cy="1714512"/>
          </a:xfrm>
          <a:prstGeom prst="trapezoid">
            <a:avLst>
              <a:gd name="adj" fmla="val 14804"/>
            </a:avLst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13" y="3531061"/>
            <a:ext cx="510865" cy="318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3" grpId="0" animBg="1"/>
      <p:bldP spid="165" grpId="0" animBg="1"/>
      <p:bldP spid="166" grpId="0" animBg="1"/>
      <p:bldP spid="1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181"/>
          <p:cNvSpPr/>
          <p:nvPr/>
        </p:nvSpPr>
        <p:spPr>
          <a:xfrm>
            <a:off x="3214678" y="142852"/>
            <a:ext cx="217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A04DA3">
                    <a:lumMod val="75000"/>
                  </a:srgbClr>
                </a:solidFill>
                <a:latin typeface="Cambria"/>
              </a:rPr>
              <a:t>Ход  работы:</a:t>
            </a:r>
            <a:r>
              <a:rPr lang="ru-RU" sz="2400" b="1" i="1" dirty="0">
                <a:solidFill>
                  <a:srgbClr val="A04DA3">
                    <a:lumMod val="75000"/>
                  </a:srgbClr>
                </a:solidFill>
                <a:latin typeface="Cambria"/>
              </a:rPr>
              <a:t> </a:t>
            </a:r>
            <a:endParaRPr lang="ru-RU" sz="2400" dirty="0"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285720" y="142852"/>
            <a:ext cx="1571636" cy="6500858"/>
            <a:chOff x="571472" y="0"/>
            <a:chExt cx="1714512" cy="6357958"/>
          </a:xfrm>
        </p:grpSpPr>
        <p:grpSp>
          <p:nvGrpSpPr>
            <p:cNvPr id="184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195" name="Прямоугольник 194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7" name="Группа 255"/>
              <p:cNvGrpSpPr/>
              <p:nvPr/>
            </p:nvGrpSpPr>
            <p:grpSpPr>
              <a:xfrm rot="5400000">
                <a:off x="-2349001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304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5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306" name="Прямая соединительная линия 305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Прямая соединительная линия 306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Прямая соединительная линия 307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Прямая соединительная линия 308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Прямая соединительная линия 309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Прямая соединительная линия 310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Прямая соединительная линия 311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Прямая соединительная линия 312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Прямая соединительная линия 313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Прямая соединительная линия 314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0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92" name="Прямая соединительная линия 291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3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94" name="Прямая соединительная линия 293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Прямая соединительная линия 294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Прямая соединительная линия 295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Прямая соединительная линия 296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Прямая соединительная линия 297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Прямая соединительная линия 298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Прямая соединительная линия 299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Прямая соединительная линия 300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Прямая соединительная линия 301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Прямая соединительная линия 302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1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80" name="Прямая соединительная линия 279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1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82" name="Прямая соединительная линия 281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Прямая соединительная линия 282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Прямая соединительная линия 283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Прямая соединительная линия 284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Прямая соединительная линия 285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Прямая соединительная линия 286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Прямая соединительная линия 287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Прямая соединительная линия 288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Прямая соединительная линия 289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Прямая соединительная линия 290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2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68" name="Прямая соединительная линия 267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9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70" name="Прямая соединительная линия 269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Прямая соединительная линия 270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Прямая соединительная линия 271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Прямая соединительная линия 272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Прямая соединительная линия 273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Прямая соединительная линия 274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Прямая соединительная линия 275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Прямая соединительная линия 276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Прямая соединительная линия 277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Прямая соединительная линия 278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3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56" name="Прямая соединительная линия 25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7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58" name="Прямая соединительная линия 257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Прямая соединительная линия 258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Прямая соединительная линия 259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Прямая соединительная линия 260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Прямая соединительная линия 261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Прямая соединительная линия 262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Прямая соединительная линия 263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Прямая соединительная линия 264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Прямая соединительная линия 265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Прямая соединительная линия 266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4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44" name="Прямая соединительная линия 243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5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46" name="Прямая соединительная линия 245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Прямая соединительная линия 246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Прямая соединительная линия 247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Прямая соединительная линия 248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Прямая соединительная линия 249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Прямая соединительная линия 250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Прямая соединительная линия 251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Прямая соединительная линия 252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Прямая соединительная линия 253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Прямая соединительная линия 254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32" name="Прямая соединительная линия 231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3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34" name="Прямая соединительная линия 233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Прямая соединительная линия 234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Прямая соединительная линия 235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Прямая соединительная линия 236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Прямая соединительная линия 237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Прямая соединительная линия 238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Прямая соединительная линия 239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Прямая соединительная линия 240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Прямая соединительная линия 241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Прямая соединительная линия 242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20" name="Прямая соединительная линия 219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1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22" name="Прямая соединительная линия 221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Прямая соединительная линия 222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Прямая соединительная линия 223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Прямая соединительная линия 224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Прямая соединительная линия 225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Прямая соединительная линия 226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Прямая соединительная линия 227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Прямая соединительная линия 228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Прямая соединительная линия 229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Прямая соединительная линия 230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7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9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210" name="Прямая соединительная линия 209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Прямая соединительная линия 210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Прямая соединительная линия 211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Прямая соединительная линия 212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Прямая соединительная линия 213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Прямая соединительная линия 214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Прямая соединительная линия 215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Прямая соединительная линия 216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Прямая соединительная линия 217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Прямая соединительная линия 218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85" name="TextBox 184"/>
            <p:cNvSpPr txBox="1"/>
            <p:nvPr/>
          </p:nvSpPr>
          <p:spPr>
            <a:xfrm>
              <a:off x="1643042" y="57150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43042" y="51435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643042" y="45720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643042" y="4000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43042" y="335756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643042" y="278605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643042" y="21431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43042" y="15716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643042" y="10001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643042" y="42860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cxnSp>
        <p:nvCxnSpPr>
          <p:cNvPr id="137" name="Прямая соединительная линия 136"/>
          <p:cNvCxnSpPr/>
          <p:nvPr/>
        </p:nvCxnSpPr>
        <p:spPr>
          <a:xfrm rot="16200000" flipH="1">
            <a:off x="3786182" y="3500438"/>
            <a:ext cx="5643602" cy="71438"/>
          </a:xfrm>
          <a:prstGeom prst="line">
            <a:avLst/>
          </a:prstGeom>
          <a:ln w="76200" cmpd="tri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715140" y="642918"/>
            <a:ext cx="2063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бланке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071670" y="1000108"/>
            <a:ext cx="28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Рассмотрите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мензурку.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Ответьте на вопросы:</a:t>
            </a:r>
          </a:p>
        </p:txBody>
      </p:sp>
      <p:sp>
        <p:nvSpPr>
          <p:cNvPr id="143" name="Овал 142"/>
          <p:cNvSpPr/>
          <p:nvPr/>
        </p:nvSpPr>
        <p:spPr>
          <a:xfrm>
            <a:off x="1142976" y="428604"/>
            <a:ext cx="785818" cy="714380"/>
          </a:xfrm>
          <a:prstGeom prst="ellipse">
            <a:avLst/>
          </a:prstGeom>
          <a:noFill/>
          <a:ln w="444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1214414" y="5857892"/>
            <a:ext cx="785818" cy="714380"/>
          </a:xfrm>
          <a:prstGeom prst="ellipse">
            <a:avLst/>
          </a:prstGeom>
          <a:noFill/>
          <a:ln w="444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857356" y="1643050"/>
            <a:ext cx="48798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объем жидкости  вмещает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мензурка, если жидкость налита: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а) до верхнего штриха;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б) до первого  снизу штриха, обозначенного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числом, отличным от нуля?</a:t>
            </a:r>
          </a:p>
          <a:p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какой объем жидкости  помещается: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между 2-м и 3-м штрихами,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обозначенным  числами;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между соседними ( самыми близкими)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штрихами мензурки?</a:t>
            </a:r>
          </a:p>
          <a:p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Как называется последняя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вычисленная вами величина? </a:t>
            </a:r>
          </a:p>
        </p:txBody>
      </p:sp>
      <p:cxnSp>
        <p:nvCxnSpPr>
          <p:cNvPr id="147" name="Прямая со стрелкой 146"/>
          <p:cNvCxnSpPr/>
          <p:nvPr/>
        </p:nvCxnSpPr>
        <p:spPr>
          <a:xfrm rot="16200000" flipV="1">
            <a:off x="1321571" y="1607331"/>
            <a:ext cx="1143008" cy="214314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5400000">
            <a:off x="357158" y="4214818"/>
            <a:ext cx="3071834" cy="214314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Левая фигурная скобка 155"/>
          <p:cNvSpPr/>
          <p:nvPr/>
        </p:nvSpPr>
        <p:spPr>
          <a:xfrm rot="10800000">
            <a:off x="1071538" y="5000636"/>
            <a:ext cx="428596" cy="571504"/>
          </a:xfrm>
          <a:prstGeom prst="leftBrace">
            <a:avLst>
              <a:gd name="adj1" fmla="val 25476"/>
              <a:gd name="adj2" fmla="val 50000"/>
            </a:avLst>
          </a:prstGeom>
          <a:ln w="381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8" name="Прямая со стрелкой 157"/>
          <p:cNvCxnSpPr/>
          <p:nvPr/>
        </p:nvCxnSpPr>
        <p:spPr>
          <a:xfrm rot="5400000">
            <a:off x="1393009" y="4179099"/>
            <a:ext cx="1000132" cy="500066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86" idx="3"/>
          </p:cNvCxnSpPr>
          <p:nvPr/>
        </p:nvCxnSpPr>
        <p:spPr>
          <a:xfrm rot="5400000">
            <a:off x="1062709" y="4494651"/>
            <a:ext cx="1645984" cy="514814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Скругленная прямоугольная выноска 180"/>
          <p:cNvSpPr/>
          <p:nvPr/>
        </p:nvSpPr>
        <p:spPr>
          <a:xfrm>
            <a:off x="6286512" y="4357694"/>
            <a:ext cx="2643206" cy="2357454"/>
          </a:xfrm>
          <a:prstGeom prst="wedgeRoundRectCallout">
            <a:avLst>
              <a:gd name="adj1" fmla="val -116121"/>
              <a:gd name="adj2" fmla="val -41811"/>
              <a:gd name="adj3" fmla="val 16667"/>
            </a:avLst>
          </a:prstGeom>
          <a:solidFill>
            <a:schemeClr val="bg1"/>
          </a:solidFill>
          <a:ln w="444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29" name="Прямая со стрелкой 328"/>
          <p:cNvCxnSpPr/>
          <p:nvPr/>
        </p:nvCxnSpPr>
        <p:spPr>
          <a:xfrm rot="10800000">
            <a:off x="7429520" y="5143512"/>
            <a:ext cx="1071570" cy="1588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6429388" y="5143512"/>
            <a:ext cx="857256" cy="1588"/>
          </a:xfrm>
          <a:prstGeom prst="line">
            <a:avLst/>
          </a:prstGeom>
          <a:ln w="123825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7643834" y="571501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180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7643834" y="435769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200</a:t>
            </a:r>
          </a:p>
        </p:txBody>
      </p:sp>
      <p:grpSp>
        <p:nvGrpSpPr>
          <p:cNvPr id="336" name="Группа 335"/>
          <p:cNvGrpSpPr/>
          <p:nvPr/>
        </p:nvGrpSpPr>
        <p:grpSpPr>
          <a:xfrm rot="5400000">
            <a:off x="6396803" y="4604593"/>
            <a:ext cx="1285886" cy="1220717"/>
            <a:chOff x="214282" y="2857497"/>
            <a:chExt cx="7227395" cy="1220717"/>
          </a:xfrm>
        </p:grpSpPr>
        <p:grpSp>
          <p:nvGrpSpPr>
            <p:cNvPr id="337" name="Группа 119"/>
            <p:cNvGrpSpPr/>
            <p:nvPr/>
          </p:nvGrpSpPr>
          <p:grpSpPr>
            <a:xfrm>
              <a:off x="214282" y="2857542"/>
              <a:ext cx="7215238" cy="1220733"/>
              <a:chOff x="928662" y="1928802"/>
              <a:chExt cx="7154348" cy="809022"/>
            </a:xfrm>
          </p:grpSpPr>
          <p:cxnSp>
            <p:nvCxnSpPr>
              <p:cNvPr id="339" name="Прямая соединительная линия 338"/>
              <p:cNvCxnSpPr/>
              <p:nvPr/>
            </p:nvCxnSpPr>
            <p:spPr>
              <a:xfrm>
                <a:off x="928662" y="2714620"/>
                <a:ext cx="7154348" cy="1904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Прямая соединительная линия 339"/>
              <p:cNvCxnSpPr/>
              <p:nvPr/>
            </p:nvCxnSpPr>
            <p:spPr>
              <a:xfrm rot="5400000">
                <a:off x="536547" y="2320917"/>
                <a:ext cx="785818" cy="158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/>
              <p:cNvCxnSpPr/>
              <p:nvPr/>
            </p:nvCxnSpPr>
            <p:spPr>
              <a:xfrm rot="16200000" flipH="1">
                <a:off x="1357290" y="2428868"/>
                <a:ext cx="581028" cy="952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Прямая соединительная линия 341"/>
              <p:cNvCxnSpPr/>
              <p:nvPr/>
            </p:nvCxnSpPr>
            <p:spPr>
              <a:xfrm rot="16200000" flipH="1">
                <a:off x="2143108" y="2428868"/>
                <a:ext cx="590552" cy="1904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Прямая соединительная линия 342"/>
              <p:cNvCxnSpPr/>
              <p:nvPr/>
            </p:nvCxnSpPr>
            <p:spPr>
              <a:xfrm rot="5400000">
                <a:off x="2856694" y="2428868"/>
                <a:ext cx="572298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Прямая соединительная линия 343"/>
              <p:cNvCxnSpPr/>
              <p:nvPr/>
            </p:nvCxnSpPr>
            <p:spPr>
              <a:xfrm rot="5400000">
                <a:off x="3571864" y="2428870"/>
                <a:ext cx="572298" cy="791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Прямая соединительная линия 344"/>
              <p:cNvCxnSpPr/>
              <p:nvPr/>
            </p:nvCxnSpPr>
            <p:spPr>
              <a:xfrm rot="16200000" flipH="1">
                <a:off x="4195968" y="2339380"/>
                <a:ext cx="691924" cy="60145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Прямая соединительная линия 345"/>
              <p:cNvCxnSpPr/>
              <p:nvPr/>
            </p:nvCxnSpPr>
            <p:spPr>
              <a:xfrm rot="5400000">
                <a:off x="5715008" y="2428868"/>
                <a:ext cx="572298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Прямая соединительная линия 346"/>
              <p:cNvCxnSpPr/>
              <p:nvPr/>
            </p:nvCxnSpPr>
            <p:spPr>
              <a:xfrm rot="5400000">
                <a:off x="5000628" y="2428868"/>
                <a:ext cx="572298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Прямая соединительная линия 347"/>
              <p:cNvCxnSpPr/>
              <p:nvPr/>
            </p:nvCxnSpPr>
            <p:spPr>
              <a:xfrm rot="5400000">
                <a:off x="6429388" y="2428868"/>
                <a:ext cx="572298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Прямая соединительная линия 348"/>
              <p:cNvCxnSpPr/>
              <p:nvPr/>
            </p:nvCxnSpPr>
            <p:spPr>
              <a:xfrm rot="5400000">
                <a:off x="7159742" y="2451278"/>
                <a:ext cx="572298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8" name="Прямая соединительная линия 337"/>
            <p:cNvCxnSpPr/>
            <p:nvPr/>
          </p:nvCxnSpPr>
          <p:spPr>
            <a:xfrm rot="5400000">
              <a:off x="6834451" y="3464717"/>
              <a:ext cx="1214446" cy="6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Прямоугольник 350"/>
          <p:cNvSpPr/>
          <p:nvPr/>
        </p:nvSpPr>
        <p:spPr>
          <a:xfrm>
            <a:off x="428596" y="5000636"/>
            <a:ext cx="642942" cy="571504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52" name="Прямая соединительная линия 351"/>
          <p:cNvCxnSpPr/>
          <p:nvPr/>
        </p:nvCxnSpPr>
        <p:spPr>
          <a:xfrm rot="10800000">
            <a:off x="6643702" y="6357958"/>
            <a:ext cx="863540" cy="14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6572264" y="6072206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200  - 180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858016" y="6286520"/>
            <a:ext cx="39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7500958" y="6143644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= 2 (мл/дел)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858016" y="1071546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 а)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  а)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pPr marL="342900" indent="-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_________</a:t>
            </a:r>
          </a:p>
          <a:p>
            <a:pPr marL="342900" indent="-34290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1" name="Прямоугольник 360"/>
          <p:cNvSpPr/>
          <p:nvPr/>
        </p:nvSpPr>
        <p:spPr>
          <a:xfrm>
            <a:off x="500034" y="14285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2" grpId="0"/>
      <p:bldP spid="143" grpId="0" animBg="1"/>
      <p:bldP spid="143" grpId="1" animBg="1"/>
      <p:bldP spid="144" grpId="0" animBg="1"/>
      <p:bldP spid="144" grpId="1" animBg="1"/>
      <p:bldP spid="156" grpId="0" animBg="1"/>
      <p:bldP spid="156" grpId="1" animBg="1"/>
      <p:bldP spid="181" grpId="0" animBg="1"/>
      <p:bldP spid="334" grpId="0"/>
      <p:bldP spid="335" grpId="0"/>
      <p:bldP spid="351" grpId="0" animBg="1"/>
      <p:bldP spid="351" grpId="1" animBg="1"/>
      <p:bldP spid="353" grpId="0"/>
      <p:bldP spid="355" grpId="0"/>
      <p:bldP spid="356" grpId="0"/>
      <p:bldP spid="357" grpId="0"/>
      <p:bldP spid="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42844" y="142852"/>
            <a:ext cx="1571636" cy="6500858"/>
            <a:chOff x="571472" y="0"/>
            <a:chExt cx="1714512" cy="6357958"/>
          </a:xfrm>
        </p:grpSpPr>
        <p:grpSp>
          <p:nvGrpSpPr>
            <p:cNvPr id="23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255"/>
              <p:cNvGrpSpPr/>
              <p:nvPr/>
            </p:nvGrpSpPr>
            <p:grpSpPr>
              <a:xfrm rot="5400000">
                <a:off x="-2349001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43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45" name="Прямая соединительная линия 14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Прямая соединительная линия 14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Прямая соединительная линия 14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Прямая соединительная линия 14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Прямая соединительная линия 14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Прямая соединительная линия 14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Прямая соединительная линия 15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Прямая соединительная линия 15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Прямая соединительная линия 15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Прямая соединительная линия 15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3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Прямая соединительная линия 5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1643042" y="57150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3042" y="51435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3042" y="45720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3042" y="4000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3042" y="335756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3042" y="278605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3042" y="21431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3042" y="15716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3042" y="10001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42860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35896" y="859560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V=(v ± </a:t>
            </a:r>
            <a:r>
              <a:rPr lang="en-US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∆v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48" y="356392"/>
            <a:ext cx="7322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Определите абсолютную погрешность измерения мензуркой.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1596" y="1772784"/>
            <a:ext cx="7054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Запишите значения цены деления, погрешность в таблицу.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6656"/>
              </p:ext>
            </p:extLst>
          </p:nvPr>
        </p:nvGraphicFramePr>
        <p:xfrm>
          <a:off x="1606941" y="2743496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7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42844" y="142852"/>
            <a:ext cx="1571636" cy="6500858"/>
            <a:chOff x="571472" y="0"/>
            <a:chExt cx="1714512" cy="6357958"/>
          </a:xfrm>
        </p:grpSpPr>
        <p:grpSp>
          <p:nvGrpSpPr>
            <p:cNvPr id="23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255"/>
              <p:cNvGrpSpPr/>
              <p:nvPr/>
            </p:nvGrpSpPr>
            <p:grpSpPr>
              <a:xfrm rot="5400000">
                <a:off x="-2349001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43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45" name="Прямая соединительная линия 14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Прямая соединительная линия 14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Прямая соединительная линия 14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Прямая соединительная линия 14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Прямая соединительная линия 14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Прямая соединительная линия 14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Прямая соединительная линия 15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Прямая соединительная линия 15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Прямая соединительная линия 15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Прямая соединительная линия 15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3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Прямая соединительная линия 5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1643042" y="57150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3042" y="51435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3042" y="45720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3042" y="4000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3042" y="335756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3042" y="278605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3042" y="21431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3042" y="15716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3042" y="10001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42860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285720" y="2214554"/>
            <a:ext cx="1285884" cy="4143404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1785918" y="235077"/>
            <a:ext cx="7250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Налейте в мензурку воды, определите  и   запишите, чему равен объем налитой воды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V1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Результаты измерений запишите в таблицу.</a:t>
            </a:r>
          </a:p>
        </p:txBody>
      </p:sp>
      <p:graphicFrame>
        <p:nvGraphicFramePr>
          <p:cNvPr id="157" name="Таблица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24645"/>
              </p:ext>
            </p:extLst>
          </p:nvPr>
        </p:nvGraphicFramePr>
        <p:xfrm>
          <a:off x="1580931" y="1557219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Температура(t)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4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42844" y="142852"/>
            <a:ext cx="1571636" cy="6500858"/>
            <a:chOff x="571472" y="0"/>
            <a:chExt cx="1714512" cy="6357958"/>
          </a:xfrm>
        </p:grpSpPr>
        <p:grpSp>
          <p:nvGrpSpPr>
            <p:cNvPr id="23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255"/>
              <p:cNvGrpSpPr/>
              <p:nvPr/>
            </p:nvGrpSpPr>
            <p:grpSpPr>
              <a:xfrm rot="5400000">
                <a:off x="-2349001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43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45" name="Прямая соединительная линия 14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Прямая соединительная линия 14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Прямая соединительная линия 14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Прямая соединительная линия 14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Прямая соединительная линия 14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Прямая соединительная линия 14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Прямая соединительная линия 15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Прямая соединительная линия 15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Прямая соединительная линия 15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Прямая соединительная линия 15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3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Прямая соединительная линия 5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1643042" y="57150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3042" y="51435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3042" y="45720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3042" y="4000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3042" y="335756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3042" y="278605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3042" y="21431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3042" y="15716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3042" y="10001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42860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285720" y="3590350"/>
            <a:ext cx="1285884" cy="2767607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880545" y="242957"/>
            <a:ext cx="5694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Налейте полную колбу воды, потом осторожно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перелейте воду в измерительный цилиндр 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Определите и запишите, чему равен объем налитой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воды. Вместимость колбы будет такой же.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измерений запишите в таблицу.</a:t>
            </a:r>
          </a:p>
        </p:txBody>
      </p:sp>
      <p:grpSp>
        <p:nvGrpSpPr>
          <p:cNvPr id="429" name="Группа 428"/>
          <p:cNvGrpSpPr/>
          <p:nvPr/>
        </p:nvGrpSpPr>
        <p:grpSpPr>
          <a:xfrm>
            <a:off x="7369879" y="117957"/>
            <a:ext cx="1500198" cy="2143140"/>
            <a:chOff x="5643570" y="357166"/>
            <a:chExt cx="1785950" cy="2643206"/>
          </a:xfrm>
        </p:grpSpPr>
        <p:grpSp>
          <p:nvGrpSpPr>
            <p:cNvPr id="430" name="Группа 295"/>
            <p:cNvGrpSpPr/>
            <p:nvPr/>
          </p:nvGrpSpPr>
          <p:grpSpPr>
            <a:xfrm>
              <a:off x="5643570" y="357166"/>
              <a:ext cx="1785950" cy="2643206"/>
              <a:chOff x="4857752" y="2214554"/>
              <a:chExt cx="1785950" cy="2643206"/>
            </a:xfrm>
          </p:grpSpPr>
          <p:sp>
            <p:nvSpPr>
              <p:cNvPr id="435" name="Пирог 434"/>
              <p:cNvSpPr/>
              <p:nvPr/>
            </p:nvSpPr>
            <p:spPr>
              <a:xfrm>
                <a:off x="4857752" y="4143380"/>
                <a:ext cx="1785950" cy="714380"/>
              </a:xfrm>
              <a:prstGeom prst="pie">
                <a:avLst>
                  <a:gd name="adj1" fmla="val 1978"/>
                  <a:gd name="adj2" fmla="val 10880871"/>
                </a:avLst>
              </a:prstGeom>
              <a:solidFill>
                <a:schemeClr val="accent6">
                  <a:lumMod val="60000"/>
                  <a:lumOff val="4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Кольцо 435"/>
              <p:cNvSpPr/>
              <p:nvPr/>
            </p:nvSpPr>
            <p:spPr>
              <a:xfrm>
                <a:off x="4857752" y="4286256"/>
                <a:ext cx="1785950" cy="571504"/>
              </a:xfrm>
              <a:prstGeom prst="donut">
                <a:avLst>
                  <a:gd name="adj" fmla="val 10943"/>
                </a:avLst>
              </a:prstGeom>
              <a:solidFill>
                <a:schemeClr val="accent6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7" name="Группа 291"/>
              <p:cNvGrpSpPr/>
              <p:nvPr/>
            </p:nvGrpSpPr>
            <p:grpSpPr>
              <a:xfrm>
                <a:off x="4857752" y="2285992"/>
                <a:ext cx="1785950" cy="2214578"/>
                <a:chOff x="4857752" y="2428868"/>
                <a:chExt cx="1714512" cy="2214578"/>
              </a:xfrm>
            </p:grpSpPr>
            <p:sp>
              <p:nvSpPr>
                <p:cNvPr id="439" name="Трапеция 438"/>
                <p:cNvSpPr/>
                <p:nvPr/>
              </p:nvSpPr>
              <p:spPr>
                <a:xfrm>
                  <a:off x="4857752" y="3214686"/>
                  <a:ext cx="1714512" cy="1428760"/>
                </a:xfrm>
                <a:prstGeom prst="trapezoid">
                  <a:avLst>
                    <a:gd name="adj" fmla="val 39667"/>
                  </a:avLst>
                </a:prstGeom>
                <a:solidFill>
                  <a:schemeClr val="accent6">
                    <a:lumMod val="60000"/>
                    <a:lumOff val="40000"/>
                    <a:alpha val="63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0" name="Прямоугольник 439"/>
                <p:cNvSpPr/>
                <p:nvPr/>
              </p:nvSpPr>
              <p:spPr>
                <a:xfrm>
                  <a:off x="5429256" y="2428868"/>
                  <a:ext cx="571504" cy="78581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63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8" name="Кольцо 437"/>
              <p:cNvSpPr/>
              <p:nvPr/>
            </p:nvSpPr>
            <p:spPr>
              <a:xfrm>
                <a:off x="5429256" y="2214554"/>
                <a:ext cx="642942" cy="285752"/>
              </a:xfrm>
              <a:prstGeom prst="donut">
                <a:avLst>
                  <a:gd name="adj" fmla="val 19286"/>
                </a:avLst>
              </a:prstGeom>
              <a:solidFill>
                <a:schemeClr val="accent6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31" name="Прямая соединительная линия 430"/>
            <p:cNvCxnSpPr>
              <a:endCxn id="436" idx="2"/>
            </p:cNvCxnSpPr>
            <p:nvPr/>
          </p:nvCxnSpPr>
          <p:spPr>
            <a:xfrm rot="5400000">
              <a:off x="5214942" y="1643050"/>
              <a:ext cx="1500198" cy="642942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Прямая соединительная линия 431"/>
            <p:cNvCxnSpPr/>
            <p:nvPr/>
          </p:nvCxnSpPr>
          <p:spPr>
            <a:xfrm rot="16200000" flipH="1">
              <a:off x="6357950" y="1643050"/>
              <a:ext cx="1428760" cy="571504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Прямая соединительная линия 432"/>
            <p:cNvCxnSpPr/>
            <p:nvPr/>
          </p:nvCxnSpPr>
          <p:spPr>
            <a:xfrm rot="5400000">
              <a:off x="5965835" y="892157"/>
              <a:ext cx="642942" cy="1588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Прямая соединительная линия 433"/>
            <p:cNvCxnSpPr/>
            <p:nvPr/>
          </p:nvCxnSpPr>
          <p:spPr>
            <a:xfrm rot="5400000">
              <a:off x="6465901" y="892157"/>
              <a:ext cx="642942" cy="1588"/>
            </a:xfrm>
            <a:prstGeom prst="line">
              <a:avLst/>
            </a:prstGeom>
            <a:ln w="95250" cmpd="tri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07872"/>
              </p:ext>
            </p:extLst>
          </p:nvPr>
        </p:nvGraphicFramePr>
        <p:xfrm>
          <a:off x="1714446" y="2701789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Температура(t)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5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4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42844" y="142852"/>
            <a:ext cx="1571636" cy="6500858"/>
            <a:chOff x="571472" y="0"/>
            <a:chExt cx="1714512" cy="6357958"/>
          </a:xfrm>
        </p:grpSpPr>
        <p:grpSp>
          <p:nvGrpSpPr>
            <p:cNvPr id="23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255"/>
              <p:cNvGrpSpPr/>
              <p:nvPr/>
            </p:nvGrpSpPr>
            <p:grpSpPr>
              <a:xfrm rot="5400000">
                <a:off x="-2349001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43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45" name="Прямая соединительная линия 14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Прямая соединительная линия 14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Прямая соединительная линия 14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Прямая соединительная линия 14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Прямая соединительная линия 14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Прямая соединительная линия 14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Прямая соединительная линия 15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Прямая соединительная линия 15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Прямая соединительная линия 15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Прямая соединительная линия 15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3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Прямая соединительная линия 5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1643042" y="57150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3042" y="51435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3042" y="45720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3042" y="4000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3042" y="335756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3042" y="278605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3042" y="214311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3042" y="157161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3042" y="10001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42860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</a:rPr>
                <a:t>100</a:t>
              </a: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285720" y="4790889"/>
            <a:ext cx="1285884" cy="1567068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1829801" y="280921"/>
            <a:ext cx="618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же образом определите вместимость пробирок 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 запишите в таблицу.</a:t>
            </a:r>
          </a:p>
        </p:txBody>
      </p:sp>
      <p:sp>
        <p:nvSpPr>
          <p:cNvPr id="161" name="Цилиндр 160"/>
          <p:cNvSpPr/>
          <p:nvPr/>
        </p:nvSpPr>
        <p:spPr>
          <a:xfrm>
            <a:off x="7809893" y="4735017"/>
            <a:ext cx="483823" cy="2077938"/>
          </a:xfrm>
          <a:prstGeom prst="can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23395"/>
              </p:ext>
            </p:extLst>
          </p:nvPr>
        </p:nvGraphicFramePr>
        <p:xfrm>
          <a:off x="1734287" y="1034522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Температура(t)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615466"/>
            <a:ext cx="50641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425" grpId="0"/>
      <p:bldP spid="1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Box 424"/>
          <p:cNvSpPr txBox="1"/>
          <p:nvPr/>
        </p:nvSpPr>
        <p:spPr>
          <a:xfrm>
            <a:off x="1829801" y="280921"/>
            <a:ext cx="706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.Определите цену деления шкалы термометра .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 запишите в таблицу.</a:t>
            </a:r>
          </a:p>
        </p:txBody>
      </p: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02415"/>
              </p:ext>
            </p:extLst>
          </p:nvPr>
        </p:nvGraphicFramePr>
        <p:xfrm>
          <a:off x="1719648" y="1268760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Температура(t)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7" name="Picture 17" descr="712FE0D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9311"/>
          <a:stretch/>
        </p:blipFill>
        <p:spPr bwMode="auto">
          <a:xfrm>
            <a:off x="323528" y="295641"/>
            <a:ext cx="115212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150355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Определите абсолютную погрешность измерения термометром.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измерений запишите в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14890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10588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цену деления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1011" name="Picture 8" descr="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4029075"/>
            <a:ext cx="4587875" cy="2568575"/>
          </a:xfrm>
          <a:noFill/>
        </p:spPr>
      </p:pic>
      <p:pic>
        <p:nvPicPr>
          <p:cNvPr id="171012" name="Picture 4" descr="{6E1028B3-9430-4AE7-8148-ED94D03CA6BB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4092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5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050"/>
            <a:ext cx="27733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Picture 6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908050"/>
            <a:ext cx="2432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7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08050"/>
            <a:ext cx="2933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1525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fizika.ru/kniga/tema-06/p-06b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0"/>
          <a:stretch/>
        </p:blipFill>
        <p:spPr bwMode="auto">
          <a:xfrm>
            <a:off x="6812957" y="3389080"/>
            <a:ext cx="22322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" name="TextBox 424"/>
          <p:cNvSpPr txBox="1"/>
          <p:nvPr/>
        </p:nvSpPr>
        <p:spPr>
          <a:xfrm>
            <a:off x="0" y="116632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Измерьте температуру воды в стакане с водой. Результаты измерений запишите в таблицу.</a:t>
            </a:r>
          </a:p>
        </p:txBody>
      </p: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8780"/>
              </p:ext>
            </p:extLst>
          </p:nvPr>
        </p:nvGraphicFramePr>
        <p:xfrm>
          <a:off x="1613307" y="824518"/>
          <a:ext cx="7429554" cy="3490459"/>
        </p:xfrm>
        <a:graphic>
          <a:graphicData uri="http://schemas.openxmlformats.org/drawingml/2006/table">
            <a:tbl>
              <a:tblPr firstRow="1" firstCol="1" bandRow="1"/>
              <a:tblGrid>
                <a:gridCol w="123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Физический прибор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Цена деления шкалы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Абсолютная погрешность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величина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значение величины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измерения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Мензурка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Объем(V</a:t>
                      </a:r>
                      <a:r>
                        <a:rPr kumimoji="0" lang="ru-RU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пробирка большая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пробирка маленькая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Температура(t)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51172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Запишите в таблицу результат измерений с учетом погрешности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3356992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38429" y="3356992"/>
            <a:ext cx="69401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6061" y="4365104"/>
            <a:ext cx="103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Box 424"/>
          <p:cNvSpPr txBox="1"/>
          <p:nvPr/>
        </p:nvSpPr>
        <p:spPr>
          <a:xfrm>
            <a:off x="0" y="1268760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Сделайте вывод из проделанной работы.</a:t>
            </a: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Сегодня на лабораторной работе я научился...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(смотрите цель лабораторной работы)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3356992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38429" y="3356992"/>
            <a:ext cx="69401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6061" y="4365104"/>
            <a:ext cx="103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7F34E4-8C96-4EC3-805A-AF45D2E3E3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спасибо коллегам , в частности Бахтиной Ирине Владимировне , за предоставленные материалы. Их опыт и элементы разработок я с удовольствием использовала для создания этой презентации. Надеюсь , что наш совместный труд будет полезен и коллегам и обучающимся.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познании удивительной науки-Физика!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Иванова И.В.</a:t>
            </a:r>
          </a:p>
        </p:txBody>
      </p:sp>
    </p:spTree>
    <p:extLst>
      <p:ext uri="{BB962C8B-B14F-4D97-AF65-F5344CB8AC3E}">
        <p14:creationId xmlns:p14="http://schemas.microsoft.com/office/powerpoint/2010/main" val="119153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16735" y="288131"/>
            <a:ext cx="3962400" cy="1196653"/>
          </a:xfrm>
          <a:solidFill>
            <a:schemeClr val="tx1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3333FF"/>
                </a:solidFill>
                <a:effectLst/>
                <a:latin typeface="+mn-lt"/>
              </a:rPr>
              <a:t>Определите</a:t>
            </a:r>
            <a:br>
              <a:rPr lang="ru-RU" altLang="ru-RU" sz="2800" b="1" dirty="0">
                <a:solidFill>
                  <a:srgbClr val="3333FF"/>
                </a:solidFill>
                <a:effectLst/>
                <a:latin typeface="+mn-lt"/>
              </a:rPr>
            </a:br>
            <a:r>
              <a:rPr lang="ru-RU" altLang="ru-RU" sz="2800" b="1" dirty="0">
                <a:solidFill>
                  <a:srgbClr val="3333FF"/>
                </a:solidFill>
                <a:effectLst/>
                <a:latin typeface="+mn-lt"/>
              </a:rPr>
              <a:t> показания приборов</a:t>
            </a:r>
            <a:endParaRPr lang="ru-RU" altLang="ru-RU" sz="2400" b="1" dirty="0">
              <a:effectLst/>
            </a:endParaRPr>
          </a:p>
        </p:txBody>
      </p:sp>
      <p:pic>
        <p:nvPicPr>
          <p:cNvPr id="10254" name="Picture 14" descr="A1A405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8182" r="6706"/>
          <a:stretch>
            <a:fillRect/>
          </a:stretch>
        </p:blipFill>
        <p:spPr>
          <a:xfrm>
            <a:off x="228600" y="1600200"/>
            <a:ext cx="4191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712FE0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182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F97048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17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5918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51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268413"/>
          <a:ext cx="2879725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3" imgW="1180719" imgH="2216277" progId="Visio.Drawing.11">
                  <p:embed/>
                </p:oleObj>
              </mc:Choice>
              <mc:Fallback>
                <p:oleObj name="Visio" r:id="rId3" imgW="1180719" imgH="22162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3"/>
                        <a:ext cx="2879725" cy="540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4888" y="1341438"/>
          <a:ext cx="266382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5" imgW="1297686" imgH="2197989" progId="Visio.Drawing.11">
                  <p:embed/>
                </p:oleObj>
              </mc:Choice>
              <mc:Fallback>
                <p:oleObj name="Visio" r:id="rId5" imgW="1297686" imgH="219798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341438"/>
                        <a:ext cx="2663825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87675" y="1268413"/>
          <a:ext cx="2952750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7" imgW="1117854" imgH="2017776" progId="Visio.Drawing.11">
                  <p:embed/>
                </p:oleObj>
              </mc:Choice>
              <mc:Fallback>
                <p:oleObj name="Visio" r:id="rId7" imgW="1117854" imgH="20177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268413"/>
                        <a:ext cx="2952750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1227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61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56325" y="1412875"/>
          <a:ext cx="2271713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1117854" imgH="2197608" progId="Visio.Drawing.11">
                  <p:embed/>
                </p:oleObj>
              </mc:Choice>
              <mc:Fallback>
                <p:oleObj name="Visio" r:id="rId3" imgW="1117854" imgH="2197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12875"/>
                        <a:ext cx="2271713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48038" y="2060575"/>
          <a:ext cx="1843087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Visio" r:id="rId5" imgW="1117854" imgH="2197608" progId="Visio.Drawing.11">
                  <p:embed/>
                </p:oleObj>
              </mc:Choice>
              <mc:Fallback>
                <p:oleObj name="Visio" r:id="rId5" imgW="1117854" imgH="2197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060575"/>
                        <a:ext cx="1843087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3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2924175"/>
          <a:ext cx="147955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7" imgW="1117854" imgH="2197608" progId="Visio.Drawing.11">
                  <p:embed/>
                </p:oleObj>
              </mc:Choice>
              <mc:Fallback>
                <p:oleObj name="Visio" r:id="rId7" imgW="1117854" imgH="2197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24175"/>
                        <a:ext cx="147955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00632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715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2781300"/>
          <a:ext cx="172243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Visio" r:id="rId3" imgW="1117854" imgH="2197608" progId="Visio.Drawing.11">
                  <p:embed/>
                </p:oleObj>
              </mc:Choice>
              <mc:Fallback>
                <p:oleObj name="Visio" r:id="rId3" imgW="1117854" imgH="2197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1722437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2349500"/>
          <a:ext cx="201295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Visio" r:id="rId5" imgW="1117854" imgH="2197608" progId="Visio.Drawing.11">
                  <p:embed/>
                </p:oleObj>
              </mc:Choice>
              <mc:Fallback>
                <p:oleObj name="Visio" r:id="rId5" imgW="1117854" imgH="2197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49500"/>
                        <a:ext cx="201295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1412875"/>
          <a:ext cx="25066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7" imgW="1117854" imgH="2216277" progId="Visio.Drawing.11">
                  <p:embed/>
                </p:oleObj>
              </mc:Choice>
              <mc:Fallback>
                <p:oleObj name="Visio" r:id="rId7" imgW="1117854" imgH="22162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12875"/>
                        <a:ext cx="2506662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1437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3FE2C-4E84-41B9-B46B-8187CBDBF170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8179" name="Рисунок 336" descr="http://www.physics-regelman.com/secondary/5/1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Rectangle 2"/>
          <p:cNvSpPr>
            <a:spLocks noChangeArrowheads="1"/>
          </p:cNvSpPr>
          <p:nvPr/>
        </p:nvSpPr>
        <p:spPr bwMode="auto">
          <a:xfrm>
            <a:off x="152400" y="542925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Расположить линейки в порядке увеличения их точности измерения</a:t>
            </a:r>
            <a:r>
              <a:rPr lang="ru-RU" altLang="ru-RU" sz="120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4535"/>
      </p:ext>
    </p:extLst>
  </p:cSld>
  <p:clrMapOvr>
    <a:masterClrMapping/>
  </p:clrMapOvr>
  <p:transition advTm="193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7" y="345141"/>
            <a:ext cx="3530507" cy="53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10588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ПОГРЕШНОСТИ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10356"/>
            <a:ext cx="6305326" cy="1657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погрешностей при измерениях являются: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неточность самих измерительных приборов,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снятия показаний с прибора,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непостоянство измеряемой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37873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7551" r="3265" b="54752"/>
          <a:stretch>
            <a:fillRect/>
          </a:stretch>
        </p:blipFill>
        <p:spPr bwMode="auto">
          <a:xfrm>
            <a:off x="179388" y="404813"/>
            <a:ext cx="88201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9" t="39171" r="8809" b="43098"/>
          <a:stretch>
            <a:fillRect/>
          </a:stretch>
        </p:blipFill>
        <p:spPr bwMode="auto">
          <a:xfrm>
            <a:off x="2051050" y="1989138"/>
            <a:ext cx="539115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408" y="5535296"/>
            <a:ext cx="7471917" cy="1292662"/>
          </a:xfrm>
          <a:prstGeom prst="rect">
            <a:avLst/>
          </a:prstGeom>
          <a:blipFill rotWithShape="1">
            <a:blip r:embed="rId4"/>
            <a:stretch>
              <a:fillRect l="-4405" b="-13208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04907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чебный курс">
  <a:themeElements>
    <a:clrScheme name="Учебный курс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Учебный кур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курс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курс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курс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курс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курс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Ясн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850</Words>
  <Application>Microsoft Office PowerPoint</Application>
  <PresentationFormat>Экран (4:3)</PresentationFormat>
  <Paragraphs>373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41" baseType="lpstr">
      <vt:lpstr>Arial</vt:lpstr>
      <vt:lpstr>Bookman Old Style</vt:lpstr>
      <vt:lpstr>Calibri</vt:lpstr>
      <vt:lpstr>Cambria</vt:lpstr>
      <vt:lpstr>Gill Sans MT</vt:lpstr>
      <vt:lpstr>Tahoma</vt:lpstr>
      <vt:lpstr>Times</vt:lpstr>
      <vt:lpstr>Times New Roman</vt:lpstr>
      <vt:lpstr>Wingdings</vt:lpstr>
      <vt:lpstr>Wingdings 3</vt:lpstr>
      <vt:lpstr>Тема Office</vt:lpstr>
      <vt:lpstr>Начальная</vt:lpstr>
      <vt:lpstr>1_Тема Office</vt:lpstr>
      <vt:lpstr>Учебный курс</vt:lpstr>
      <vt:lpstr>1_Оформление по умолчанию</vt:lpstr>
      <vt:lpstr>2_Тема Office</vt:lpstr>
      <vt:lpstr>2_Оформление по умолчанию</vt:lpstr>
      <vt:lpstr>Ясность</vt:lpstr>
      <vt:lpstr>Visio</vt:lpstr>
      <vt:lpstr>Презентация PowerPoint</vt:lpstr>
      <vt:lpstr>Определите цену деления </vt:lpstr>
      <vt:lpstr>Определите  показания приборов</vt:lpstr>
      <vt:lpstr>Определить цену деления мензурки и объём жидкости  в мензурке</vt:lpstr>
      <vt:lpstr>Определить цену деления мензурки и объём жидкости  в мензурке</vt:lpstr>
      <vt:lpstr>Определить цену деления мензурки и объём жидкости  в мензурке</vt:lpstr>
      <vt:lpstr>Презентация PowerPoint</vt:lpstr>
      <vt:lpstr>ПОГРЕШНОСТИ</vt:lpstr>
      <vt:lpstr>Презентация PowerPoint</vt:lpstr>
      <vt:lpstr>Презентация PowerPoint</vt:lpstr>
      <vt:lpstr>Презентация PowerPoint</vt:lpstr>
      <vt:lpstr>Лабораторная работа №1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Alexandr Ivanov</cp:lastModifiedBy>
  <cp:revision>23</cp:revision>
  <dcterms:created xsi:type="dcterms:W3CDTF">2016-09-12T10:29:15Z</dcterms:created>
  <dcterms:modified xsi:type="dcterms:W3CDTF">2017-12-05T21:24:31Z</dcterms:modified>
</cp:coreProperties>
</file>