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60" r:id="rId5"/>
    <p:sldId id="305" r:id="rId6"/>
    <p:sldId id="314" r:id="rId7"/>
    <p:sldId id="315" r:id="rId8"/>
    <p:sldId id="316" r:id="rId9"/>
    <p:sldId id="319" r:id="rId10"/>
    <p:sldId id="318" r:id="rId11"/>
    <p:sldId id="320" r:id="rId12"/>
    <p:sldId id="321" r:id="rId13"/>
    <p:sldId id="322" r:id="rId14"/>
    <p:sldId id="323" r:id="rId15"/>
    <p:sldId id="32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" initials="В" lastIdx="2" clrIdx="0">
    <p:extLst>
      <p:ext uri="{19B8F6BF-5375-455C-9EA6-DF929625EA0E}">
        <p15:presenceInfo xmlns:p15="http://schemas.microsoft.com/office/powerpoint/2012/main" userId="Вла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1BA"/>
    <a:srgbClr val="CF5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1733" spc="-107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60" baseline="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875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461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1940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4583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2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1733" b="0" cap="all" spc="-107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667" b="0" cap="all" spc="160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2013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1"/>
            <a:ext cx="438912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1"/>
            <a:ext cx="438912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6450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 spc="133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7"/>
            <a:ext cx="4389120" cy="384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3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cap="all" spc="133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lv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7"/>
            <a:ext cx="4389120" cy="384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6175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3254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6399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200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9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fld id="{F1FBCD71-A1F5-45CA-ADA8-17351335AC65}" type="datetimeFigureOut">
              <a:rPr lang="ru-BY" smtClean="0"/>
              <a:t>02.06.2023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5" y="5824645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fld id="{9D00776B-EE1E-444F-B724-77A65CD08E5A}" type="slidenum">
              <a:rPr lang="ru-BY" smtClean="0"/>
              <a:t>‹#›</a:t>
            </a:fld>
            <a:endParaRPr lang="ru-BY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974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4800" kern="1200" cap="all" spc="-8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spcAft>
          <a:spcPts val="800"/>
        </a:spcAft>
        <a:buFont typeface="Arial" pitchFamily="34" charset="0"/>
        <a:buNone/>
        <a:defRPr sz="266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243834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jpeg"/><Relationship Id="rId7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jpe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slide" Target="slide8.xml"/><Relationship Id="rId10" Type="http://schemas.openxmlformats.org/officeDocument/2006/relationships/slide" Target="slide1.xml"/><Relationship Id="rId4" Type="http://schemas.openxmlformats.org/officeDocument/2006/relationships/slide" Target="slide6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Тайга: что это такое и в чём её особенность? | Свой промысловик | Дзен">
            <a:extLst>
              <a:ext uri="{FF2B5EF4-FFF2-40B4-BE49-F238E27FC236}">
                <a16:creationId xmlns:a16="http://schemas.microsoft.com/office/drawing/2014/main" id="{CD3341B6-18C5-461D-A7DB-DC844F1E9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3" b="3567"/>
          <a:stretch/>
        </p:blipFill>
        <p:spPr bwMode="auto">
          <a:xfrm>
            <a:off x="1" y="0"/>
            <a:ext cx="12191997" cy="6858000"/>
          </a:xfrm>
          <a:custGeom>
            <a:avLst/>
            <a:gdLst>
              <a:gd name="connsiteX0" fmla="*/ 0 w 12191997"/>
              <a:gd name="connsiteY0" fmla="*/ 3939680 h 6858000"/>
              <a:gd name="connsiteX1" fmla="*/ 4381500 w 12191997"/>
              <a:gd name="connsiteY1" fmla="*/ 6858000 h 6858000"/>
              <a:gd name="connsiteX2" fmla="*/ 0 w 12191997"/>
              <a:gd name="connsiteY2" fmla="*/ 6858000 h 6858000"/>
              <a:gd name="connsiteX3" fmla="*/ 8299714 w 12191997"/>
              <a:gd name="connsiteY3" fmla="*/ 0 h 6858000"/>
              <a:gd name="connsiteX4" fmla="*/ 12191997 w 12191997"/>
              <a:gd name="connsiteY4" fmla="*/ 0 h 6858000"/>
              <a:gd name="connsiteX5" fmla="*/ 12191997 w 12191997"/>
              <a:gd name="connsiteY5" fmla="*/ 2058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7" h="6858000">
                <a:moveTo>
                  <a:pt x="0" y="3939680"/>
                </a:moveTo>
                <a:lnTo>
                  <a:pt x="4381500" y="6858000"/>
                </a:lnTo>
                <a:lnTo>
                  <a:pt x="0" y="6858000"/>
                </a:lnTo>
                <a:close/>
                <a:moveTo>
                  <a:pt x="8299714" y="0"/>
                </a:moveTo>
                <a:lnTo>
                  <a:pt x="12191997" y="0"/>
                </a:lnTo>
                <a:lnTo>
                  <a:pt x="12191997" y="20580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C9397-CF66-A49C-013C-E8B582A4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069" y="2660959"/>
            <a:ext cx="10058399" cy="744684"/>
          </a:xfrm>
        </p:spPr>
        <p:txBody>
          <a:bodyPr/>
          <a:lstStyle/>
          <a:p>
            <a:pPr algn="ctr"/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тайги</a:t>
            </a:r>
            <a:endParaRPr lang="ru-BY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B59B4498-E4B0-475B-BC29-94AB016ED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76D31BB-8A8E-4CA5-95DF-91DA22EF236B}"/>
              </a:ext>
            </a:extLst>
          </p:cNvPr>
          <p:cNvCxnSpPr/>
          <p:nvPr/>
        </p:nvCxnSpPr>
        <p:spPr>
          <a:xfrm>
            <a:off x="1" y="3939679"/>
            <a:ext cx="4381501" cy="29183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BD5C65F-8D52-4612-8A2E-C9A8AE764F91}"/>
              </a:ext>
            </a:extLst>
          </p:cNvPr>
          <p:cNvCxnSpPr>
            <a:cxnSpLocks/>
          </p:cNvCxnSpPr>
          <p:nvPr/>
        </p:nvCxnSpPr>
        <p:spPr>
          <a:xfrm>
            <a:off x="8216900" y="-10886"/>
            <a:ext cx="3975099" cy="207361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BA5135-CB50-43D9-8067-A2782D069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1532" y="2679623"/>
            <a:ext cx="736906" cy="7369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28CB00-7A92-439A-9FE1-69BB6263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478" y="2660959"/>
            <a:ext cx="736906" cy="736906"/>
          </a:xfrm>
          <a:prstGeom prst="rect">
            <a:avLst/>
          </a:prstGeom>
        </p:spPr>
      </p:pic>
      <p:pic>
        <p:nvPicPr>
          <p:cNvPr id="23" name="Рисунок 22">
            <a:hlinkClick r:id="rId5" action="ppaction://hlinksldjump"/>
            <a:extLst>
              <a:ext uri="{FF2B5EF4-FFF2-40B4-BE49-F238E27FC236}">
                <a16:creationId xmlns:a16="http://schemas.microsoft.com/office/drawing/2014/main" id="{B775B736-F39F-48FC-AB10-35F356ED9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5100" y="139031"/>
            <a:ext cx="590870" cy="590870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E17EE73-EC1B-4B4A-9FF2-0106B5999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58" y="66013"/>
            <a:ext cx="736905" cy="7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еркут. Образ жизни, где обитает и как выглядит (фото)">
            <a:extLst>
              <a:ext uri="{FF2B5EF4-FFF2-40B4-BE49-F238E27FC236}">
                <a16:creationId xmlns:a16="http://schemas.microsoft.com/office/drawing/2014/main" id="{91D732B9-0793-4AC1-8C2D-8705BE8E7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0" t="164" r="10983" b="-164"/>
          <a:stretch/>
        </p:blipFill>
        <p:spPr bwMode="auto">
          <a:xfrm>
            <a:off x="0" y="0"/>
            <a:ext cx="5876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B92C76-4E99-4596-A158-CE51EC0CEEA8}"/>
              </a:ext>
            </a:extLst>
          </p:cNvPr>
          <p:cNvCxnSpPr/>
          <p:nvPr/>
        </p:nvCxnSpPr>
        <p:spPr>
          <a:xfrm>
            <a:off x="5876472" y="5714615"/>
            <a:ext cx="6315528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7F97-2F4F-D996-1080-5AE8CBF9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7FF7B-D8CC-8B28-677D-E3B8D157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69" y="1364275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DD6C89-311A-D41E-42DE-216E7B91F2FA}"/>
              </a:ext>
            </a:extLst>
          </p:cNvPr>
          <p:cNvCxnSpPr/>
          <p:nvPr/>
        </p:nvCxnSpPr>
        <p:spPr>
          <a:xfrm>
            <a:off x="5876472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F8E152-0C39-455D-9130-8343D9171F79}"/>
              </a:ext>
            </a:extLst>
          </p:cNvPr>
          <p:cNvCxnSpPr>
            <a:cxnSpLocks/>
          </p:cNvCxnSpPr>
          <p:nvPr/>
        </p:nvCxnSpPr>
        <p:spPr>
          <a:xfrm flipH="1">
            <a:off x="7996825" y="1961836"/>
            <a:ext cx="1896475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7F2C03E-BE79-49E0-966C-E7FB77E13006}"/>
              </a:ext>
            </a:extLst>
          </p:cNvPr>
          <p:cNvSpPr txBox="1">
            <a:spLocks/>
          </p:cNvSpPr>
          <p:nvPr/>
        </p:nvSpPr>
        <p:spPr>
          <a:xfrm>
            <a:off x="6429064" y="1169832"/>
            <a:ext cx="5056944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беркут</a:t>
            </a:r>
            <a:endParaRPr lang="ru-BY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5A0017-6E92-44C8-AD25-7C24A79FB01C}"/>
              </a:ext>
            </a:extLst>
          </p:cNvPr>
          <p:cNvSpPr txBox="1"/>
          <p:nvPr/>
        </p:nvSpPr>
        <p:spPr>
          <a:xfrm>
            <a:off x="6246728" y="2012793"/>
            <a:ext cx="54216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Самый известный из орлов – символ силы и мужества, - этот крупный хищник обладает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крепким загнутым клювом, зорким взглядом, большими широкими крыльями и могучими лапами с острыми крепкими когтями. Паря высоко в небе, он видит на земле даже мышь. Но его желанная добыча – сурки, суслики и зайцы. Заметив зверька, беркут пикирует и в последний момент выбрасывает вперед свое оружие – лапы с мощными когтями, а через мгновение взлетает уже с добычей. </a:t>
            </a:r>
            <a:endParaRPr lang="ru-BY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16B86C-7D5A-4CAB-A0AA-D32FBA8E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593" y="1397882"/>
            <a:ext cx="476821" cy="4768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E4C1AF-D0A2-4CA7-9CC4-B54350C3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85366" y="1397882"/>
            <a:ext cx="476821" cy="476821"/>
          </a:xfrm>
          <a:prstGeom prst="rect">
            <a:avLst/>
          </a:prstGeom>
        </p:spPr>
      </p:pic>
      <p:pic>
        <p:nvPicPr>
          <p:cNvPr id="24" name="Рисунок 23">
            <a:hlinkClick r:id="rId4" action="ppaction://hlinksldjump"/>
            <a:extLst>
              <a:ext uri="{FF2B5EF4-FFF2-40B4-BE49-F238E27FC236}">
                <a16:creationId xmlns:a16="http://schemas.microsoft.com/office/drawing/2014/main" id="{7D34F2AE-C951-4FBD-AFA3-1770BCC79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39500" y="139031"/>
            <a:ext cx="590870" cy="590870"/>
          </a:xfrm>
          <a:prstGeom prst="rect">
            <a:avLst/>
          </a:prstGeom>
        </p:spPr>
      </p:pic>
      <p:pic>
        <p:nvPicPr>
          <p:cNvPr id="25" name="Рисунок 24">
            <a:hlinkClick r:id="rId6" action="ppaction://hlinksldjump"/>
            <a:extLst>
              <a:ext uri="{FF2B5EF4-FFF2-40B4-BE49-F238E27FC236}">
                <a16:creationId xmlns:a16="http://schemas.microsoft.com/office/drawing/2014/main" id="{1F502F0C-4542-4354-8445-D1F04FD80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6306" y="138824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9BB0B26-6514-43B3-AA68-25E7A69179F1}"/>
              </a:ext>
            </a:extLst>
          </p:cNvPr>
          <p:cNvSpPr/>
          <p:nvPr/>
        </p:nvSpPr>
        <p:spPr>
          <a:xfrm>
            <a:off x="-1" y="1352550"/>
            <a:ext cx="12192001" cy="5290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DF590AC-933E-49B5-BC95-D6A760F97D1E}"/>
              </a:ext>
            </a:extLst>
          </p:cNvPr>
          <p:cNvCxnSpPr/>
          <p:nvPr/>
        </p:nvCxnSpPr>
        <p:spPr>
          <a:xfrm>
            <a:off x="0" y="1352550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577AC50-DE20-4B4C-95C0-0F33C49217AD}"/>
              </a:ext>
            </a:extLst>
          </p:cNvPr>
          <p:cNvCxnSpPr/>
          <p:nvPr/>
        </p:nvCxnSpPr>
        <p:spPr>
          <a:xfrm>
            <a:off x="0" y="6643007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6C9DD-6562-4C17-960A-502588E0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751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D35320E-26CE-443A-ACF1-0ECDBFD6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D44E21A-F04F-48B7-B50C-A06518F406EF}"/>
              </a:ext>
            </a:extLst>
          </p:cNvPr>
          <p:cNvCxnSpPr>
            <a:cxnSpLocks/>
          </p:cNvCxnSpPr>
          <p:nvPr/>
        </p:nvCxnSpPr>
        <p:spPr>
          <a:xfrm flipH="1">
            <a:off x="5050938" y="941148"/>
            <a:ext cx="2788103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7E8AA67-098D-487F-BB97-58B82A770220}"/>
              </a:ext>
            </a:extLst>
          </p:cNvPr>
          <p:cNvSpPr txBox="1">
            <a:spLocks/>
          </p:cNvSpPr>
          <p:nvPr/>
        </p:nvSpPr>
        <p:spPr>
          <a:xfrm>
            <a:off x="2637879" y="152719"/>
            <a:ext cx="7721600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беркут</a:t>
            </a:r>
            <a:endParaRPr lang="ru-BY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Беркут — Википедия">
            <a:extLst>
              <a:ext uri="{FF2B5EF4-FFF2-40B4-BE49-F238E27FC236}">
                <a16:creationId xmlns:a16="http://schemas.microsoft.com/office/drawing/2014/main" id="{1C1669E8-9B58-4B1E-A05B-A3888958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582951"/>
            <a:ext cx="6438451" cy="4827162"/>
          </a:xfrm>
          <a:prstGeom prst="rect">
            <a:avLst/>
          </a:prstGeom>
          <a:noFill/>
          <a:ln w="19050">
            <a:solidFill>
              <a:srgbClr val="47A1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Беркут (лат. Aquila chrysaetos)">
            <a:extLst>
              <a:ext uri="{FF2B5EF4-FFF2-40B4-BE49-F238E27FC236}">
                <a16:creationId xmlns:a16="http://schemas.microsoft.com/office/drawing/2014/main" id="{DF7663A0-0A22-45C7-8805-16FECED09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0"/>
          <a:stretch/>
        </p:blipFill>
        <p:spPr bwMode="auto">
          <a:xfrm>
            <a:off x="6498677" y="1579344"/>
            <a:ext cx="5693323" cy="4827161"/>
          </a:xfrm>
          <a:prstGeom prst="rect">
            <a:avLst/>
          </a:prstGeom>
          <a:noFill/>
          <a:ln w="19050">
            <a:solidFill>
              <a:srgbClr val="47A1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985475-1E03-40E2-8D16-99B185868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217" y="320467"/>
            <a:ext cx="476821" cy="4768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86E4B9-9C8C-4618-BCEE-CD85E9872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54320" y="320468"/>
            <a:ext cx="476820" cy="476820"/>
          </a:xfrm>
          <a:prstGeom prst="rect">
            <a:avLst/>
          </a:prstGeom>
        </p:spPr>
      </p:pic>
      <p:pic>
        <p:nvPicPr>
          <p:cNvPr id="20" name="Рисунок 19">
            <a:hlinkClick r:id="rId5" action="ppaction://hlinksldjump"/>
            <a:extLst>
              <a:ext uri="{FF2B5EF4-FFF2-40B4-BE49-F238E27FC236}">
                <a16:creationId xmlns:a16="http://schemas.microsoft.com/office/drawing/2014/main" id="{C4E22487-A172-4AE7-BA5C-8C9F0B58F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87" y="132442"/>
            <a:ext cx="590869" cy="590869"/>
          </a:xfrm>
          <a:prstGeom prst="rect">
            <a:avLst/>
          </a:prstGeom>
        </p:spPr>
      </p:pic>
      <p:pic>
        <p:nvPicPr>
          <p:cNvPr id="21" name="Рисунок 20">
            <a:hlinkClick r:id="rId7" action="ppaction://hlinksldjump"/>
            <a:extLst>
              <a:ext uri="{FF2B5EF4-FFF2-40B4-BE49-F238E27FC236}">
                <a16:creationId xmlns:a16="http://schemas.microsoft.com/office/drawing/2014/main" id="{BAA7A1BD-3D5D-4977-8B47-802FDB6D9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вказский бурый медведь — Животные Краснодарского края">
            <a:extLst>
              <a:ext uri="{FF2B5EF4-FFF2-40B4-BE49-F238E27FC236}">
                <a16:creationId xmlns:a16="http://schemas.microsoft.com/office/drawing/2014/main" id="{F17D1CB8-163C-4025-8051-EF907F2D9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20193"/>
          <a:stretch/>
        </p:blipFill>
        <p:spPr bwMode="auto">
          <a:xfrm>
            <a:off x="5604328" y="0"/>
            <a:ext cx="6587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1F1850E-D501-4E44-B796-AED9DCD74E28}"/>
              </a:ext>
            </a:extLst>
          </p:cNvPr>
          <p:cNvCxnSpPr>
            <a:cxnSpLocks/>
          </p:cNvCxnSpPr>
          <p:nvPr/>
        </p:nvCxnSpPr>
        <p:spPr>
          <a:xfrm>
            <a:off x="4002" y="5971950"/>
            <a:ext cx="5604328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A2EC-C6A1-4889-8D30-C752D3CA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8D6B9-7AF1-4FD4-B72E-4CEB73DDB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48BA5BB-AC81-422A-ABED-42C8DFBA1A55}"/>
              </a:ext>
            </a:extLst>
          </p:cNvPr>
          <p:cNvCxnSpPr>
            <a:cxnSpLocks/>
          </p:cNvCxnSpPr>
          <p:nvPr/>
        </p:nvCxnSpPr>
        <p:spPr>
          <a:xfrm flipH="1">
            <a:off x="1273630" y="2251525"/>
            <a:ext cx="2921905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B7202F-6A9A-4B77-98AB-B9D9C5E49844}"/>
              </a:ext>
            </a:extLst>
          </p:cNvPr>
          <p:cNvSpPr txBox="1">
            <a:spLocks/>
          </p:cNvSpPr>
          <p:nvPr/>
        </p:nvSpPr>
        <p:spPr>
          <a:xfrm>
            <a:off x="819127" y="1401306"/>
            <a:ext cx="3974081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 медведь</a:t>
            </a:r>
            <a:endParaRPr lang="ru-BY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57CA6AD-AD86-4E11-B09F-1FDEF9522871}"/>
              </a:ext>
            </a:extLst>
          </p:cNvPr>
          <p:cNvCxnSpPr/>
          <p:nvPr/>
        </p:nvCxnSpPr>
        <p:spPr>
          <a:xfrm>
            <a:off x="5604328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2061C-69D0-4E68-BF77-32620C7C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56" y="1039616"/>
            <a:ext cx="391886" cy="3918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6F2DD8-AA26-4A25-933F-DCBF53276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533" y="1039616"/>
            <a:ext cx="391886" cy="391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49FDB8-A2F2-47EC-A7CE-D0B9793A5399}"/>
              </a:ext>
            </a:extLst>
          </p:cNvPr>
          <p:cNvSpPr txBox="1"/>
          <p:nvPr/>
        </p:nvSpPr>
        <p:spPr>
          <a:xfrm>
            <a:off x="360508" y="2329489"/>
            <a:ext cx="48913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Медведь – зверь всеядный.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 ягоды, орехи и сочные корешки трав, ловит рыбу, лягушек, ящериц, мышей, птиц, поедает и их яйца, 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 любит мед, личинки насекомых,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 муравьев, и даже ест падаль. Кормится он в основном в сумерках и ночью. На вид он тяжел и неуклюж, но бегает резво, отлично плавает и лазает по деревьям. Зимой медведи спят в берлогах под защитой бурелома, в глухих дремучих местах. </a:t>
            </a:r>
            <a:endParaRPr lang="ru-BY" sz="2000" dirty="0"/>
          </a:p>
        </p:txBody>
      </p:sp>
      <p:pic>
        <p:nvPicPr>
          <p:cNvPr id="21" name="Рисунок 20">
            <a:hlinkClick r:id="rId4" action="ppaction://hlinksldjump"/>
            <a:extLst>
              <a:ext uri="{FF2B5EF4-FFF2-40B4-BE49-F238E27FC236}">
                <a16:creationId xmlns:a16="http://schemas.microsoft.com/office/drawing/2014/main" id="{DDC03AD2-FC44-4A8B-A057-52739600B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5100" y="139031"/>
            <a:ext cx="590870" cy="590870"/>
          </a:xfrm>
          <a:prstGeom prst="rect">
            <a:avLst/>
          </a:prstGeom>
        </p:spPr>
      </p:pic>
      <p:pic>
        <p:nvPicPr>
          <p:cNvPr id="22" name="Рисунок 21">
            <a:hlinkClick r:id="rId6" action="ppaction://hlinksldjump"/>
            <a:extLst>
              <a:ext uri="{FF2B5EF4-FFF2-40B4-BE49-F238E27FC236}">
                <a16:creationId xmlns:a16="http://schemas.microsoft.com/office/drawing/2014/main" id="{4C323387-240C-4494-B3E4-5923CFE11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03E2DF-0064-4A0A-A195-DE94AF7306E9}"/>
              </a:ext>
            </a:extLst>
          </p:cNvPr>
          <p:cNvSpPr/>
          <p:nvPr/>
        </p:nvSpPr>
        <p:spPr>
          <a:xfrm>
            <a:off x="-1" y="1352550"/>
            <a:ext cx="12192001" cy="5290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93FEB87-066F-48CC-8C2B-B72D47BDABE8}"/>
              </a:ext>
            </a:extLst>
          </p:cNvPr>
          <p:cNvCxnSpPr/>
          <p:nvPr/>
        </p:nvCxnSpPr>
        <p:spPr>
          <a:xfrm>
            <a:off x="0" y="1352550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F464371-B3F2-48CE-934D-E93EBFBE7A00}"/>
              </a:ext>
            </a:extLst>
          </p:cNvPr>
          <p:cNvCxnSpPr/>
          <p:nvPr/>
        </p:nvCxnSpPr>
        <p:spPr>
          <a:xfrm>
            <a:off x="0" y="6643007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6C9DD-6562-4C17-960A-502588E0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751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D35320E-26CE-443A-ACF1-0ECDBFD6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D44E21A-F04F-48B7-B50C-A06518F406EF}"/>
              </a:ext>
            </a:extLst>
          </p:cNvPr>
          <p:cNvCxnSpPr>
            <a:cxnSpLocks/>
          </p:cNvCxnSpPr>
          <p:nvPr/>
        </p:nvCxnSpPr>
        <p:spPr>
          <a:xfrm flipH="1">
            <a:off x="3940630" y="970280"/>
            <a:ext cx="5127276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7E8AA67-098D-487F-BB97-58B82A770220}"/>
              </a:ext>
            </a:extLst>
          </p:cNvPr>
          <p:cNvSpPr txBox="1">
            <a:spLocks/>
          </p:cNvSpPr>
          <p:nvPr/>
        </p:nvSpPr>
        <p:spPr>
          <a:xfrm>
            <a:off x="2637879" y="152719"/>
            <a:ext cx="7721600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 медведь</a:t>
            </a:r>
            <a:endParaRPr lang="ru-BY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4E967-1712-436D-9AC1-8D70AEE4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72" y="312963"/>
            <a:ext cx="489857" cy="489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3AFE29-3AF5-4FB3-BB3C-ABD03743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906" y="312963"/>
            <a:ext cx="489857" cy="489857"/>
          </a:xfrm>
          <a:prstGeom prst="rect">
            <a:avLst/>
          </a:prstGeom>
        </p:spPr>
      </p:pic>
      <p:pic>
        <p:nvPicPr>
          <p:cNvPr id="16386" name="Picture 2" descr="Осторожно, бурый медведь! Рекомендации населению! - Муниципальные  объявления - Объявления - Официальный сайт администрации Елизовского  городского поселения">
            <a:extLst>
              <a:ext uri="{FF2B5EF4-FFF2-40B4-BE49-F238E27FC236}">
                <a16:creationId xmlns:a16="http://schemas.microsoft.com/office/drawing/2014/main" id="{DA82C8BA-4492-4A76-8764-6C8A97000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20084"/>
          <a:stretch/>
        </p:blipFill>
        <p:spPr bwMode="auto">
          <a:xfrm>
            <a:off x="0" y="1524319"/>
            <a:ext cx="6172200" cy="4848403"/>
          </a:xfrm>
          <a:prstGeom prst="rect">
            <a:avLst/>
          </a:prstGeom>
          <a:noFill/>
          <a:ln w="19050">
            <a:solidFill>
              <a:srgbClr val="47A1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Осторожно, медведь: специалисты рассказали томичам о том, как себя вести  при встрече с опасным хищником">
            <a:extLst>
              <a:ext uri="{FF2B5EF4-FFF2-40B4-BE49-F238E27FC236}">
                <a16:creationId xmlns:a16="http://schemas.microsoft.com/office/drawing/2014/main" id="{EA890A47-5144-472C-88C0-4CD5AAA76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-238" r="16830" b="-238"/>
          <a:stretch/>
        </p:blipFill>
        <p:spPr bwMode="auto">
          <a:xfrm>
            <a:off x="6325915" y="1524318"/>
            <a:ext cx="5866086" cy="4848404"/>
          </a:xfrm>
          <a:prstGeom prst="rect">
            <a:avLst/>
          </a:prstGeom>
          <a:noFill/>
          <a:ln w="19050">
            <a:solidFill>
              <a:srgbClr val="47A1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hlinkClick r:id="rId5" action="ppaction://hlinksldjump"/>
            <a:extLst>
              <a:ext uri="{FF2B5EF4-FFF2-40B4-BE49-F238E27FC236}">
                <a16:creationId xmlns:a16="http://schemas.microsoft.com/office/drawing/2014/main" id="{D5A73D03-1ED2-43DB-B5C3-18FAC9D9F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87" y="132442"/>
            <a:ext cx="590869" cy="590869"/>
          </a:xfrm>
          <a:prstGeom prst="rect">
            <a:avLst/>
          </a:prstGeom>
        </p:spPr>
      </p:pic>
      <p:pic>
        <p:nvPicPr>
          <p:cNvPr id="22" name="Рисунок 21">
            <a:hlinkClick r:id="rId7" action="ppaction://hlinksldjump"/>
            <a:extLst>
              <a:ext uri="{FF2B5EF4-FFF2-40B4-BE49-F238E27FC236}">
                <a16:creationId xmlns:a16="http://schemas.microsoft.com/office/drawing/2014/main" id="{D51F61F8-046E-4138-89FF-5D696C2D9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B92C76-4E99-4596-A158-CE51EC0CEEA8}"/>
              </a:ext>
            </a:extLst>
          </p:cNvPr>
          <p:cNvCxnSpPr/>
          <p:nvPr/>
        </p:nvCxnSpPr>
        <p:spPr>
          <a:xfrm>
            <a:off x="5876472" y="5912735"/>
            <a:ext cx="6315528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7F97-2F4F-D996-1080-5AE8CBF9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7FF7B-D8CC-8B28-677D-E3B8D157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69" y="1364275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DD6C89-311A-D41E-42DE-216E7B91F2FA}"/>
              </a:ext>
            </a:extLst>
          </p:cNvPr>
          <p:cNvCxnSpPr/>
          <p:nvPr/>
        </p:nvCxnSpPr>
        <p:spPr>
          <a:xfrm>
            <a:off x="5876472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F8E152-0C39-455D-9130-8343D9171F79}"/>
              </a:ext>
            </a:extLst>
          </p:cNvPr>
          <p:cNvCxnSpPr>
            <a:cxnSpLocks/>
          </p:cNvCxnSpPr>
          <p:nvPr/>
        </p:nvCxnSpPr>
        <p:spPr>
          <a:xfrm flipV="1">
            <a:off x="7277100" y="1773667"/>
            <a:ext cx="3376269" cy="14958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7F2C03E-BE79-49E0-966C-E7FB77E13006}"/>
              </a:ext>
            </a:extLst>
          </p:cNvPr>
          <p:cNvSpPr txBox="1">
            <a:spLocks/>
          </p:cNvSpPr>
          <p:nvPr/>
        </p:nvSpPr>
        <p:spPr>
          <a:xfrm>
            <a:off x="6429064" y="979332"/>
            <a:ext cx="5056944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свиристель</a:t>
            </a:r>
            <a:endParaRPr lang="ru-BY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2AF7CA-D4D0-4953-B9F0-BE29135FA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50" y="1099969"/>
            <a:ext cx="576286" cy="5762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9E3141-B1DF-4B74-970C-342776D7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23702" y="1099969"/>
            <a:ext cx="576286" cy="576286"/>
          </a:xfrm>
          <a:prstGeom prst="rect">
            <a:avLst/>
          </a:prstGeom>
        </p:spPr>
      </p:pic>
      <p:pic>
        <p:nvPicPr>
          <p:cNvPr id="18434" name="Picture 2" descr="Свиристель — Википедия">
            <a:extLst>
              <a:ext uri="{FF2B5EF4-FFF2-40B4-BE49-F238E27FC236}">
                <a16:creationId xmlns:a16="http://schemas.microsoft.com/office/drawing/2014/main" id="{DF335CFB-F592-4FED-9A62-472B4BE93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t="175" r="14014" b="-1"/>
          <a:stretch/>
        </p:blipFill>
        <p:spPr bwMode="auto">
          <a:xfrm>
            <a:off x="0" y="0"/>
            <a:ext cx="5873436" cy="68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661181-1B6F-4771-9DC5-FD74DDFD84C5}"/>
              </a:ext>
            </a:extLst>
          </p:cNvPr>
          <p:cNvSpPr txBox="1"/>
          <p:nvPr/>
        </p:nvSpPr>
        <p:spPr>
          <a:xfrm>
            <a:off x="6154767" y="1987392"/>
            <a:ext cx="56125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Свир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-р-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свир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-р-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- из-за звонкой трели, похожей на верещание кузнечиков, эту птичку назвали свиристелем.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мае на северной границе тайги, обычно на высоких елях, свиристели вьют гнезда из тонких веточек, мха и лишайника. Они едят насекомых, ими же кормят птенцов. Даже комаров, сбив в комочек и смочив слюной, несут в гнездо. Поздней осенью птицы собираются в стаи и откочевывают к югу в поисках пищи. Навещают сады, парки, скверы, посадки плодовых деревьев и кустарников у жилья.</a:t>
            </a:r>
            <a:endParaRPr lang="ru-BY" sz="2000" dirty="0"/>
          </a:p>
        </p:txBody>
      </p:sp>
      <p:pic>
        <p:nvPicPr>
          <p:cNvPr id="27" name="Рисунок 26">
            <a:hlinkClick r:id="rId4" action="ppaction://hlinksldjump"/>
            <a:extLst>
              <a:ext uri="{FF2B5EF4-FFF2-40B4-BE49-F238E27FC236}">
                <a16:creationId xmlns:a16="http://schemas.microsoft.com/office/drawing/2014/main" id="{16575899-CB8E-4A15-A751-E3350DA42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39500" y="139031"/>
            <a:ext cx="590870" cy="590870"/>
          </a:xfrm>
          <a:prstGeom prst="rect">
            <a:avLst/>
          </a:prstGeom>
        </p:spPr>
      </p:pic>
      <p:pic>
        <p:nvPicPr>
          <p:cNvPr id="28" name="Рисунок 27">
            <a:hlinkClick r:id="rId6" action="ppaction://hlinksldjump"/>
            <a:extLst>
              <a:ext uri="{FF2B5EF4-FFF2-40B4-BE49-F238E27FC236}">
                <a16:creationId xmlns:a16="http://schemas.microsoft.com/office/drawing/2014/main" id="{17CDC2F7-F3A9-4A79-B764-DB1C3115F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6306" y="138824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виристель: описание птицы, образ жизни и среда обитания, фото, пьяные  свиристели">
            <a:extLst>
              <a:ext uri="{FF2B5EF4-FFF2-40B4-BE49-F238E27FC236}">
                <a16:creationId xmlns:a16="http://schemas.microsoft.com/office/drawing/2014/main" id="{52BA7E8B-9FCA-493B-A00C-389CAD303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4"/>
          <a:stretch/>
        </p:blipFill>
        <p:spPr bwMode="auto">
          <a:xfrm>
            <a:off x="3613150" y="0"/>
            <a:ext cx="857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686C9DD-6562-4C17-960A-502588E0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751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B7C7A2-A2EF-41EE-9BC2-15957B2F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0164CD6-85C3-434D-B506-FFBD05A6949C}"/>
              </a:ext>
            </a:extLst>
          </p:cNvPr>
          <p:cNvCxnSpPr/>
          <p:nvPr/>
        </p:nvCxnSpPr>
        <p:spPr>
          <a:xfrm>
            <a:off x="3613150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1E9294-CA05-4000-AB9B-18F357CD547F}"/>
              </a:ext>
            </a:extLst>
          </p:cNvPr>
          <p:cNvSpPr txBox="1"/>
          <p:nvPr/>
        </p:nvSpPr>
        <p:spPr>
          <a:xfrm>
            <a:off x="228600" y="1690062"/>
            <a:ext cx="3225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Нередко зимой можно увидеть,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как стайки хохлатых птиц облепили березу и снуют туда-сюда, издавая тонкие хрустальные трели. На березах у них столовая, а летают они за ягодами рябины, растущей поблизости. Сорвут ягоду - и обратно на березу. </a:t>
            </a:r>
            <a:endParaRPr lang="ru-BY" sz="2000" dirty="0"/>
          </a:p>
        </p:txBody>
      </p:sp>
      <p:pic>
        <p:nvPicPr>
          <p:cNvPr id="10" name="Рисунок 9">
            <a:hlinkClick r:id="rId3" action="ppaction://hlinksldjump"/>
            <a:extLst>
              <a:ext uri="{FF2B5EF4-FFF2-40B4-BE49-F238E27FC236}">
                <a16:creationId xmlns:a16="http://schemas.microsoft.com/office/drawing/2014/main" id="{5E3A227D-E4B8-4411-8699-D86E9C8A4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87" y="132442"/>
            <a:ext cx="590869" cy="590869"/>
          </a:xfrm>
          <a:prstGeom prst="rect">
            <a:avLst/>
          </a:prstGeom>
        </p:spPr>
      </p:pic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AA1C9BE1-CA8B-40B2-96D0-5CE89D8A4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F7B0EA-D639-4388-8C8A-0CB07144666E}"/>
              </a:ext>
            </a:extLst>
          </p:cNvPr>
          <p:cNvSpPr/>
          <p:nvPr/>
        </p:nvSpPr>
        <p:spPr>
          <a:xfrm>
            <a:off x="0" y="2190750"/>
            <a:ext cx="12192000" cy="4299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7B2E07A-F46F-4DD2-BBF9-D93AF11F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3701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74256C-0D19-478B-98B8-6F674B55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E4817D3-5C81-40A6-A0BD-EF432121C114}"/>
              </a:ext>
            </a:extLst>
          </p:cNvPr>
          <p:cNvSpPr txBox="1">
            <a:spLocks/>
          </p:cNvSpPr>
          <p:nvPr/>
        </p:nvSpPr>
        <p:spPr>
          <a:xfrm>
            <a:off x="1482875" y="152719"/>
            <a:ext cx="9226250" cy="698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  <a:endParaRPr lang="ru-BY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A698DB6-14E9-45C5-9B8A-FD02C8AFFC09}"/>
              </a:ext>
            </a:extLst>
          </p:cNvPr>
          <p:cNvCxnSpPr>
            <a:cxnSpLocks/>
          </p:cNvCxnSpPr>
          <p:nvPr/>
        </p:nvCxnSpPr>
        <p:spPr>
          <a:xfrm flipH="1">
            <a:off x="5059052" y="799535"/>
            <a:ext cx="2073895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8396B6-55B5-45DA-B05B-39A6139BF0EE}"/>
              </a:ext>
            </a:extLst>
          </p:cNvPr>
          <p:cNvSpPr txBox="1"/>
          <p:nvPr/>
        </p:nvSpPr>
        <p:spPr>
          <a:xfrm>
            <a:off x="1046236" y="850320"/>
            <a:ext cx="10099526" cy="11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Тайга расстилается по просторам России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запада на восток. Лето в тайге не жаркое, но и не особо холодное, правда короткое, а зима длится долго с обильными снегопадами и долгими морозами.</a:t>
            </a:r>
            <a:endParaRPr lang="ru-BY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76A3CC-3C95-49A5-AA08-BE33D705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55022" y="284037"/>
            <a:ext cx="384181" cy="3841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090031-1EEE-43CA-8FBB-D4D3E242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49" y="275972"/>
            <a:ext cx="384181" cy="384181"/>
          </a:xfrm>
          <a:prstGeom prst="rect">
            <a:avLst/>
          </a:prstGeom>
        </p:spPr>
      </p:pic>
      <p:pic>
        <p:nvPicPr>
          <p:cNvPr id="2056" name="Picture 8" descr="Тайга 🌟 Описание, расположение, особенности, фото и видео - «Как и Почему»">
            <a:extLst>
              <a:ext uri="{FF2B5EF4-FFF2-40B4-BE49-F238E27FC236}">
                <a16:creationId xmlns:a16="http://schemas.microsoft.com/office/drawing/2014/main" id="{A23F2056-BBCC-49D6-990C-B6551F37A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/>
        </p:blipFill>
        <p:spPr bwMode="auto">
          <a:xfrm>
            <a:off x="0" y="2375264"/>
            <a:ext cx="5767668" cy="395446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Тайга: что это такое и в чём её особенность? | Олег Горшков | Дзен">
            <a:extLst>
              <a:ext uri="{FF2B5EF4-FFF2-40B4-BE49-F238E27FC236}">
                <a16:creationId xmlns:a16="http://schemas.microsoft.com/office/drawing/2014/main" id="{9C42D5BF-32C5-421B-9EE3-4D4B112C5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2"/>
          <a:stretch/>
        </p:blipFill>
        <p:spPr bwMode="auto">
          <a:xfrm>
            <a:off x="5931197" y="2375263"/>
            <a:ext cx="6260804" cy="395446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38F63E3-C1A8-457B-963E-16BB4E150C80}"/>
              </a:ext>
            </a:extLst>
          </p:cNvPr>
          <p:cNvCxnSpPr/>
          <p:nvPr/>
        </p:nvCxnSpPr>
        <p:spPr>
          <a:xfrm>
            <a:off x="0" y="2190750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DC88FDF-598D-4CC2-8CB8-B055D8722584}"/>
              </a:ext>
            </a:extLst>
          </p:cNvPr>
          <p:cNvCxnSpPr/>
          <p:nvPr/>
        </p:nvCxnSpPr>
        <p:spPr>
          <a:xfrm>
            <a:off x="0" y="6490607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Рисунок 29">
            <a:hlinkClick r:id="rId5" action="ppaction://hlinksldjump"/>
            <a:extLst>
              <a:ext uri="{FF2B5EF4-FFF2-40B4-BE49-F238E27FC236}">
                <a16:creationId xmlns:a16="http://schemas.microsoft.com/office/drawing/2014/main" id="{BE3D432E-66CC-4028-8E26-B2E36C819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5100" y="139031"/>
            <a:ext cx="590870" cy="590870"/>
          </a:xfrm>
          <a:prstGeom prst="rect">
            <a:avLst/>
          </a:prstGeom>
        </p:spPr>
      </p:pic>
      <p:pic>
        <p:nvPicPr>
          <p:cNvPr id="31" name="Рисунок 30">
            <a:hlinkClick r:id="rId7" action="ppaction://hlinksldjump"/>
            <a:extLst>
              <a:ext uri="{FF2B5EF4-FFF2-40B4-BE49-F238E27FC236}">
                <a16:creationId xmlns:a16="http://schemas.microsoft.com/office/drawing/2014/main" id="{F5C1A5EE-B6A3-4787-A1CA-C65078B4C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ыхание тайги | Российский Социально-экологический Союз">
            <a:extLst>
              <a:ext uri="{FF2B5EF4-FFF2-40B4-BE49-F238E27FC236}">
                <a16:creationId xmlns:a16="http://schemas.microsoft.com/office/drawing/2014/main" id="{92FDD20A-9ABF-40B3-8AE2-510178DCE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7"/>
          <a:stretch/>
        </p:blipFill>
        <p:spPr bwMode="auto">
          <a:xfrm>
            <a:off x="5115291" y="0"/>
            <a:ext cx="7076709" cy="68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8C84E6F-4979-4B6B-8655-1363D33740A0}"/>
              </a:ext>
            </a:extLst>
          </p:cNvPr>
          <p:cNvCxnSpPr>
            <a:cxnSpLocks/>
          </p:cNvCxnSpPr>
          <p:nvPr/>
        </p:nvCxnSpPr>
        <p:spPr>
          <a:xfrm>
            <a:off x="14554" y="6100705"/>
            <a:ext cx="5082633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BE45EF8-2492-BA77-1273-8CF6F9752746}"/>
              </a:ext>
            </a:extLst>
          </p:cNvPr>
          <p:cNvCxnSpPr>
            <a:cxnSpLocks/>
          </p:cNvCxnSpPr>
          <p:nvPr/>
        </p:nvCxnSpPr>
        <p:spPr>
          <a:xfrm flipH="1">
            <a:off x="728296" y="1985307"/>
            <a:ext cx="3631914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063CD-7285-54ED-CF09-565667EA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4" y="1167746"/>
            <a:ext cx="4595414" cy="817561"/>
          </a:xfrm>
        </p:spPr>
        <p:txBody>
          <a:bodyPr>
            <a:normAutofit fontScale="90000"/>
          </a:bodyPr>
          <a:lstStyle/>
          <a:p>
            <a:pPr algn="ctr"/>
            <a:r>
              <a:rPr lang="be-BY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тайги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A2B01-DB40-06AD-4BFA-14D38C6B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052" y="1835837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49D81BA-1A2C-70E0-BCF5-702AB2C03B7F}"/>
              </a:ext>
            </a:extLst>
          </p:cNvPr>
          <p:cNvCxnSpPr>
            <a:cxnSpLocks/>
          </p:cNvCxnSpPr>
          <p:nvPr/>
        </p:nvCxnSpPr>
        <p:spPr>
          <a:xfrm>
            <a:off x="5082633" y="0"/>
            <a:ext cx="0" cy="686535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096BF5-C122-4704-B860-80E8E654DD72}"/>
              </a:ext>
            </a:extLst>
          </p:cNvPr>
          <p:cNvSpPr txBox="1"/>
          <p:nvPr/>
        </p:nvSpPr>
        <p:spPr>
          <a:xfrm>
            <a:off x="1467600" y="2236386"/>
            <a:ext cx="2913753" cy="28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ибирский бурундук;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едровка;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ысь;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Ф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илин;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Б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еркут;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Б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урый медведь;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виристель</a:t>
            </a:r>
            <a:r>
              <a:rPr lang="be-BY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;</a:t>
            </a:r>
            <a:endParaRPr lang="be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" action="ppaction://noaction"/>
              </a:rPr>
              <a:t>Глухарь.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ED2588-9884-404B-A890-514F6620E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85106">
            <a:off x="1049798" y="2323361"/>
            <a:ext cx="288126" cy="288126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7CBDAB4-B367-444F-AC8B-0A2AF037EC0C}"/>
              </a:ext>
            </a:extLst>
          </p:cNvPr>
          <p:cNvCxnSpPr>
            <a:cxnSpLocks/>
          </p:cNvCxnSpPr>
          <p:nvPr/>
        </p:nvCxnSpPr>
        <p:spPr>
          <a:xfrm>
            <a:off x="1390466" y="2302841"/>
            <a:ext cx="0" cy="27625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Рисунок 21">
            <a:hlinkClick r:id="rId10" action="ppaction://hlinksldjump"/>
            <a:extLst>
              <a:ext uri="{FF2B5EF4-FFF2-40B4-BE49-F238E27FC236}">
                <a16:creationId xmlns:a16="http://schemas.microsoft.com/office/drawing/2014/main" id="{87EAEF8E-4778-4E52-A95F-B96B7C44C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100" y="123016"/>
            <a:ext cx="590870" cy="59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976295-C529-476D-BBBE-D83A02267C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5266" y="1315248"/>
            <a:ext cx="530399" cy="530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D165F4-0E5E-4492-B350-6DDBCDAE02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9479" y="1315248"/>
            <a:ext cx="530399" cy="5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ибирский бурундук - Всё про озеро Байкал">
            <a:extLst>
              <a:ext uri="{FF2B5EF4-FFF2-40B4-BE49-F238E27FC236}">
                <a16:creationId xmlns:a16="http://schemas.microsoft.com/office/drawing/2014/main" id="{D461C772-4E54-4A52-BA4E-481BF7987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5" t="307" r="27141"/>
          <a:stretch/>
        </p:blipFill>
        <p:spPr bwMode="auto">
          <a:xfrm>
            <a:off x="0" y="0"/>
            <a:ext cx="5876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B92C76-4E99-4596-A158-CE51EC0CEEA8}"/>
              </a:ext>
            </a:extLst>
          </p:cNvPr>
          <p:cNvCxnSpPr/>
          <p:nvPr/>
        </p:nvCxnSpPr>
        <p:spPr>
          <a:xfrm>
            <a:off x="5876472" y="6047377"/>
            <a:ext cx="6315528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7F97-2F4F-D996-1080-5AE8CBF9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7FF7B-D8CC-8B28-677D-E3B8D157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39" y="1327305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DD6C89-311A-D41E-42DE-216E7B91F2FA}"/>
              </a:ext>
            </a:extLst>
          </p:cNvPr>
          <p:cNvCxnSpPr/>
          <p:nvPr/>
        </p:nvCxnSpPr>
        <p:spPr>
          <a:xfrm>
            <a:off x="5876472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F8E152-0C39-455D-9130-8343D9171F79}"/>
              </a:ext>
            </a:extLst>
          </p:cNvPr>
          <p:cNvCxnSpPr>
            <a:cxnSpLocks/>
          </p:cNvCxnSpPr>
          <p:nvPr/>
        </p:nvCxnSpPr>
        <p:spPr>
          <a:xfrm flipH="1">
            <a:off x="6498679" y="2209643"/>
            <a:ext cx="4917714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7F2C03E-BE79-49E0-966C-E7FB77E13006}"/>
              </a:ext>
            </a:extLst>
          </p:cNvPr>
          <p:cNvSpPr txBox="1">
            <a:spLocks/>
          </p:cNvSpPr>
          <p:nvPr/>
        </p:nvSpPr>
        <p:spPr>
          <a:xfrm>
            <a:off x="6429064" y="1373032"/>
            <a:ext cx="5056944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бурундук</a:t>
            </a:r>
            <a:endParaRPr lang="ru-BY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849F5-DF77-4479-BD23-6AB2E439312D}"/>
              </a:ext>
            </a:extLst>
          </p:cNvPr>
          <p:cNvSpPr txBox="1"/>
          <p:nvPr/>
        </p:nvSpPr>
        <p:spPr>
          <a:xfrm>
            <a:off x="6243412" y="2426338"/>
            <a:ext cx="55816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Любимое лакомство - кедровые шишки.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Бурундук заселяет пустые пни и дупла, неглубокие норки под корнями деревьев. А как похолодает, впадает в спячку на долгих семь месяцев! Весной зверек вылезает погреться на ярком солнышке. В это время как нельзя кстати пригодятся его припасы! Когда становится совсем тепло, самка приносит от четырех до шести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бурундучат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Они растут очень быстро и через месяц навсегда покидают родительский дом. </a:t>
            </a:r>
            <a:endParaRPr lang="ru-BY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BA42-D485-4C9E-AC45-692F9447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1" y="1577912"/>
            <a:ext cx="506976" cy="5069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38520F-F6F5-4AF8-BA86-EEF42AF76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47110" y="1577912"/>
            <a:ext cx="506976" cy="506976"/>
          </a:xfrm>
          <a:prstGeom prst="rect">
            <a:avLst/>
          </a:prstGeom>
        </p:spPr>
      </p:pic>
      <p:pic>
        <p:nvPicPr>
          <p:cNvPr id="24" name="Рисунок 23">
            <a:hlinkClick r:id="rId4" action="ppaction://hlinksldjump"/>
            <a:extLst>
              <a:ext uri="{FF2B5EF4-FFF2-40B4-BE49-F238E27FC236}">
                <a16:creationId xmlns:a16="http://schemas.microsoft.com/office/drawing/2014/main" id="{D0F596CA-4B77-4261-A772-79916897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39500" y="139031"/>
            <a:ext cx="590870" cy="590870"/>
          </a:xfrm>
          <a:prstGeom prst="rect">
            <a:avLst/>
          </a:prstGeom>
        </p:spPr>
      </p:pic>
      <p:pic>
        <p:nvPicPr>
          <p:cNvPr id="25" name="Рисунок 24">
            <a:hlinkClick r:id="rId6" action="ppaction://hlinksldjump"/>
            <a:extLst>
              <a:ext uri="{FF2B5EF4-FFF2-40B4-BE49-F238E27FC236}">
                <a16:creationId xmlns:a16="http://schemas.microsoft.com/office/drawing/2014/main" id="{27B9B330-CF12-48FF-9C54-1E953EBBD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6306" y="138824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CAD4B2-B23B-4227-A503-D2797202A0C3}"/>
              </a:ext>
            </a:extLst>
          </p:cNvPr>
          <p:cNvSpPr/>
          <p:nvPr/>
        </p:nvSpPr>
        <p:spPr>
          <a:xfrm>
            <a:off x="-1" y="1352550"/>
            <a:ext cx="12192001" cy="5290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86C9DD-6562-4C17-960A-502588E0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751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D35320E-26CE-443A-ACF1-0ECDBFD6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D44E21A-F04F-48B7-B50C-A06518F406EF}"/>
              </a:ext>
            </a:extLst>
          </p:cNvPr>
          <p:cNvCxnSpPr>
            <a:cxnSpLocks/>
          </p:cNvCxnSpPr>
          <p:nvPr/>
        </p:nvCxnSpPr>
        <p:spPr>
          <a:xfrm flipH="1" flipV="1">
            <a:off x="2983477" y="970123"/>
            <a:ext cx="7030404" cy="157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7E8AA67-098D-487F-BB97-58B82A770220}"/>
              </a:ext>
            </a:extLst>
          </p:cNvPr>
          <p:cNvSpPr txBox="1">
            <a:spLocks/>
          </p:cNvSpPr>
          <p:nvPr/>
        </p:nvSpPr>
        <p:spPr>
          <a:xfrm>
            <a:off x="2637879" y="152719"/>
            <a:ext cx="7721600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бурундук</a:t>
            </a:r>
            <a:endParaRPr lang="ru-BY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3C6959-C355-4B47-AADA-E03BEC995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1" y="346843"/>
            <a:ext cx="506976" cy="5069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3F9C01-66FD-45BA-A178-5A724EC4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13881" y="346843"/>
            <a:ext cx="506976" cy="506976"/>
          </a:xfrm>
          <a:prstGeom prst="rect">
            <a:avLst/>
          </a:prstGeom>
        </p:spPr>
      </p:pic>
      <p:pic>
        <p:nvPicPr>
          <p:cNvPr id="5124" name="Picture 4" descr="Сибирский бурундук | ВКонтакте">
            <a:extLst>
              <a:ext uri="{FF2B5EF4-FFF2-40B4-BE49-F238E27FC236}">
                <a16:creationId xmlns:a16="http://schemas.microsoft.com/office/drawing/2014/main" id="{4F559ECC-94A4-4F18-9357-B38879272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t="-210"/>
          <a:stretch/>
        </p:blipFill>
        <p:spPr bwMode="auto">
          <a:xfrm>
            <a:off x="6194925" y="1581469"/>
            <a:ext cx="5956888" cy="4820000"/>
          </a:xfrm>
          <a:prstGeom prst="rect">
            <a:avLst/>
          </a:prstGeom>
          <a:noFill/>
          <a:ln w="12700">
            <a:solidFill>
              <a:srgbClr val="47A1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зиатский бурундук и интересные факты о нем — Алтайский биосферный  заповедник">
            <a:extLst>
              <a:ext uri="{FF2B5EF4-FFF2-40B4-BE49-F238E27FC236}">
                <a16:creationId xmlns:a16="http://schemas.microsoft.com/office/drawing/2014/main" id="{BAABB78F-A375-45D1-9009-0921C34F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931"/>
          <a:stretch/>
        </p:blipFill>
        <p:spPr bwMode="auto">
          <a:xfrm>
            <a:off x="-1" y="1581469"/>
            <a:ext cx="6027995" cy="4820000"/>
          </a:xfrm>
          <a:prstGeom prst="rect">
            <a:avLst/>
          </a:prstGeom>
          <a:noFill/>
          <a:ln w="12700">
            <a:solidFill>
              <a:srgbClr val="47A1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5381BD8-4EDD-491E-B310-9B521DB21BCA}"/>
              </a:ext>
            </a:extLst>
          </p:cNvPr>
          <p:cNvCxnSpPr/>
          <p:nvPr/>
        </p:nvCxnSpPr>
        <p:spPr>
          <a:xfrm>
            <a:off x="0" y="1352550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6460AAD-D751-4812-BF0D-B02DD0732963}"/>
              </a:ext>
            </a:extLst>
          </p:cNvPr>
          <p:cNvCxnSpPr/>
          <p:nvPr/>
        </p:nvCxnSpPr>
        <p:spPr>
          <a:xfrm>
            <a:off x="0" y="6643007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>
            <a:hlinkClick r:id="rId5" action="ppaction://hlinksldjump"/>
            <a:extLst>
              <a:ext uri="{FF2B5EF4-FFF2-40B4-BE49-F238E27FC236}">
                <a16:creationId xmlns:a16="http://schemas.microsoft.com/office/drawing/2014/main" id="{6785E4B3-60CA-4DB7-818E-C90EC52C1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87" y="132442"/>
            <a:ext cx="590869" cy="590869"/>
          </a:xfrm>
          <a:prstGeom prst="rect">
            <a:avLst/>
          </a:prstGeom>
        </p:spPr>
      </p:pic>
      <p:pic>
        <p:nvPicPr>
          <p:cNvPr id="32" name="Рисунок 31">
            <a:hlinkClick r:id="rId7" action="ppaction://hlinksldjump"/>
            <a:extLst>
              <a:ext uri="{FF2B5EF4-FFF2-40B4-BE49-F238E27FC236}">
                <a16:creationId xmlns:a16="http://schemas.microsoft.com/office/drawing/2014/main" id="{9C48DB06-B7B3-4F81-A0B1-AD2F63563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ысь - млекопитающее животное. Описание рыси, её образ жизни и роль в  природе">
            <a:extLst>
              <a:ext uri="{FF2B5EF4-FFF2-40B4-BE49-F238E27FC236}">
                <a16:creationId xmlns:a16="http://schemas.microsoft.com/office/drawing/2014/main" id="{5A751860-D6AE-472C-99D8-47274B891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3"/>
          <a:stretch/>
        </p:blipFill>
        <p:spPr bwMode="auto">
          <a:xfrm>
            <a:off x="1386" y="0"/>
            <a:ext cx="5875085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EB92C76-4E99-4596-A158-CE51EC0CEEA8}"/>
              </a:ext>
            </a:extLst>
          </p:cNvPr>
          <p:cNvCxnSpPr/>
          <p:nvPr/>
        </p:nvCxnSpPr>
        <p:spPr>
          <a:xfrm>
            <a:off x="5876472" y="5425077"/>
            <a:ext cx="6315528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7F97-2F4F-D996-1080-5AE8CBF9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7FF7B-D8CC-8B28-677D-E3B8D157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69" y="1364275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DD6C89-311A-D41E-42DE-216E7B91F2FA}"/>
              </a:ext>
            </a:extLst>
          </p:cNvPr>
          <p:cNvCxnSpPr/>
          <p:nvPr/>
        </p:nvCxnSpPr>
        <p:spPr>
          <a:xfrm>
            <a:off x="5876472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F8E152-0C39-455D-9130-8343D9171F79}"/>
              </a:ext>
            </a:extLst>
          </p:cNvPr>
          <p:cNvCxnSpPr>
            <a:cxnSpLocks/>
          </p:cNvCxnSpPr>
          <p:nvPr/>
        </p:nvCxnSpPr>
        <p:spPr>
          <a:xfrm flipH="1">
            <a:off x="7996825" y="1949136"/>
            <a:ext cx="1896475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7F2C03E-BE79-49E0-966C-E7FB77E13006}"/>
              </a:ext>
            </a:extLst>
          </p:cNvPr>
          <p:cNvSpPr txBox="1">
            <a:spLocks/>
          </p:cNvSpPr>
          <p:nvPr/>
        </p:nvSpPr>
        <p:spPr>
          <a:xfrm>
            <a:off x="6429064" y="1157132"/>
            <a:ext cx="5056944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Рысь</a:t>
            </a:r>
            <a:endParaRPr lang="ru-BY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2E6D4-5AA1-4E97-B6E7-3447D4649421}"/>
              </a:ext>
            </a:extLst>
          </p:cNvPr>
          <p:cNvSpPr txBox="1"/>
          <p:nvPr/>
        </p:nvSpPr>
        <p:spPr>
          <a:xfrm>
            <a:off x="6315116" y="2091454"/>
            <a:ext cx="528483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Грациозная лесная хищница рысь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мастер маскировки. Ее дымчато-желтую шубку трудно заметить в зарослях, будь то зима или лето. Крадется она бесшумно, будто скользит по земле. 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Притаится у заячьей тропы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у водопоя и терпеливо поджидает жертву. Зазевался заяц-беляк, хрустя корой осины, и не заметил, как оказался в когтях у лесной охотницы. А зимой добычей хищницы может стать и косуля, провалившаяся в снег.</a:t>
            </a:r>
            <a:endParaRPr lang="ru-BY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E0ACE3-5B81-421C-BF7C-FC430F30F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788" y="1381558"/>
            <a:ext cx="473412" cy="4734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1138AE-D260-4C33-9A8C-97E5F824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98714" y="1381558"/>
            <a:ext cx="473412" cy="473412"/>
          </a:xfrm>
          <a:prstGeom prst="rect">
            <a:avLst/>
          </a:prstGeom>
        </p:spPr>
      </p:pic>
      <p:pic>
        <p:nvPicPr>
          <p:cNvPr id="20" name="Рисунок 19">
            <a:hlinkClick r:id="rId4" action="ppaction://hlinksldjump"/>
            <a:extLst>
              <a:ext uri="{FF2B5EF4-FFF2-40B4-BE49-F238E27FC236}">
                <a16:creationId xmlns:a16="http://schemas.microsoft.com/office/drawing/2014/main" id="{9D3E3659-C834-4A9C-A87E-3E6FE4E79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39500" y="139031"/>
            <a:ext cx="590870" cy="590870"/>
          </a:xfrm>
          <a:prstGeom prst="rect">
            <a:avLst/>
          </a:prstGeom>
        </p:spPr>
      </p:pic>
      <p:pic>
        <p:nvPicPr>
          <p:cNvPr id="24" name="Рисунок 23">
            <a:hlinkClick r:id="rId6" action="ppaction://hlinksldjump"/>
            <a:extLst>
              <a:ext uri="{FF2B5EF4-FFF2-40B4-BE49-F238E27FC236}">
                <a16:creationId xmlns:a16="http://schemas.microsoft.com/office/drawing/2014/main" id="{C26E5623-B324-4778-BAE1-27EB23978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6306" y="138824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86C9DD-6562-4C17-960A-502588E0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751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B7C7A2-A2EF-41EE-9BC2-15957B2F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86377-64D2-4BD2-9534-F8CF1A9B2AF4}"/>
              </a:ext>
            </a:extLst>
          </p:cNvPr>
          <p:cNvSpPr txBox="1"/>
          <p:nvPr/>
        </p:nvSpPr>
        <p:spPr>
          <a:xfrm>
            <a:off x="374649" y="1447368"/>
            <a:ext cx="2927351" cy="396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рыси лапы широкие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покрытые густой шерстью. Мех у рыси такой густой и теплый, что она спокойно спит на снегу. Рысята очень похожи на домашних котят, только хвостики у них короткие, лапы длинные, а на ушах кисточки.</a:t>
            </a:r>
            <a:endParaRPr lang="ru-BY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В Могилевском районе рысь напала на людей - 08.09.2022, Sputnik Беларусь">
            <a:extLst>
              <a:ext uri="{FF2B5EF4-FFF2-40B4-BE49-F238E27FC236}">
                <a16:creationId xmlns:a16="http://schemas.microsoft.com/office/drawing/2014/main" id="{762F574D-4D07-41DB-86EA-791C24A11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5"/>
          <a:stretch/>
        </p:blipFill>
        <p:spPr bwMode="auto">
          <a:xfrm>
            <a:off x="3613150" y="0"/>
            <a:ext cx="857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0164CD6-85C3-434D-B506-FFBD05A6949C}"/>
              </a:ext>
            </a:extLst>
          </p:cNvPr>
          <p:cNvCxnSpPr/>
          <p:nvPr/>
        </p:nvCxnSpPr>
        <p:spPr>
          <a:xfrm>
            <a:off x="3613150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Рисунок 21">
            <a:hlinkClick r:id="rId3" action="ppaction://hlinksldjump"/>
            <a:extLst>
              <a:ext uri="{FF2B5EF4-FFF2-40B4-BE49-F238E27FC236}">
                <a16:creationId xmlns:a16="http://schemas.microsoft.com/office/drawing/2014/main" id="{072C4028-7CB6-412E-9CEB-D8F12BB57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87" y="132442"/>
            <a:ext cx="590869" cy="590869"/>
          </a:xfrm>
          <a:prstGeom prst="rect">
            <a:avLst/>
          </a:prstGeom>
        </p:spPr>
      </p:pic>
      <p:pic>
        <p:nvPicPr>
          <p:cNvPr id="23" name="Рисунок 22">
            <a:hlinkClick r:id="rId5" action="ppaction://hlinksldjump"/>
            <a:extLst>
              <a:ext uri="{FF2B5EF4-FFF2-40B4-BE49-F238E27FC236}">
                <a16:creationId xmlns:a16="http://schemas.microsoft.com/office/drawing/2014/main" id="{DAB1AE62-5A9F-4F45-96D9-4F950FC4C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илин — Википедия">
            <a:extLst>
              <a:ext uri="{FF2B5EF4-FFF2-40B4-BE49-F238E27FC236}">
                <a16:creationId xmlns:a16="http://schemas.microsoft.com/office/drawing/2014/main" id="{49BC94E1-C1CB-4754-BEE0-1E5AE6B1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28" y="0"/>
            <a:ext cx="6583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1F1850E-D501-4E44-B796-AED9DCD74E28}"/>
              </a:ext>
            </a:extLst>
          </p:cNvPr>
          <p:cNvCxnSpPr>
            <a:cxnSpLocks/>
          </p:cNvCxnSpPr>
          <p:nvPr/>
        </p:nvCxnSpPr>
        <p:spPr>
          <a:xfrm>
            <a:off x="-12700" y="5808664"/>
            <a:ext cx="5604328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A2EC-C6A1-4889-8D30-C752D3CA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8D6B9-7AF1-4FD4-B72E-4CEB73DDB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BY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48BA5BB-AC81-422A-ABED-42C8DFBA1A55}"/>
              </a:ext>
            </a:extLst>
          </p:cNvPr>
          <p:cNvCxnSpPr>
            <a:cxnSpLocks/>
          </p:cNvCxnSpPr>
          <p:nvPr/>
        </p:nvCxnSpPr>
        <p:spPr>
          <a:xfrm flipH="1">
            <a:off x="1746026" y="1914067"/>
            <a:ext cx="2103289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B7202F-6A9A-4B77-98AB-B9D9C5E49844}"/>
              </a:ext>
            </a:extLst>
          </p:cNvPr>
          <p:cNvSpPr txBox="1">
            <a:spLocks/>
          </p:cNvSpPr>
          <p:nvPr/>
        </p:nvSpPr>
        <p:spPr>
          <a:xfrm>
            <a:off x="819127" y="1096506"/>
            <a:ext cx="3974081" cy="817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800" kern="1200" cap="all" spc="-8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филин</a:t>
            </a:r>
            <a:endParaRPr lang="ru-BY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57CA6AD-AD86-4E11-B09F-1FDEF9522871}"/>
              </a:ext>
            </a:extLst>
          </p:cNvPr>
          <p:cNvCxnSpPr/>
          <p:nvPr/>
        </p:nvCxnSpPr>
        <p:spPr>
          <a:xfrm>
            <a:off x="5604328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6B356A-685D-4A84-8D06-8901843EC1A4}"/>
              </a:ext>
            </a:extLst>
          </p:cNvPr>
          <p:cNvSpPr txBox="1"/>
          <p:nvPr/>
        </p:nvSpPr>
        <p:spPr>
          <a:xfrm>
            <a:off x="359002" y="2079814"/>
            <a:ext cx="48609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 птичка, ни мышка не ускользнут от его зорких глаз и тонкого слуха.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Куропатку и глухаря одолеет, а про ежа и говорить нечего. Но уж если днем пронырливые сойки и сороки обнаружат в ветвях дерева отдыхающего филина, ему не поздоровится. Птицы поднимут гвалт на весь лес! И каждая постарается клюнуть ночного разбойника. А он только топорщит перья да забирается поглубже в крону дерева. </a:t>
            </a:r>
            <a:endParaRPr lang="ru-BY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48051A-40F7-4F19-A747-DD94E027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180" y="1334944"/>
            <a:ext cx="417657" cy="4176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1BC3D8-F529-40BB-8021-6408AE6B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15" y="1338879"/>
            <a:ext cx="417657" cy="417657"/>
          </a:xfrm>
          <a:prstGeom prst="rect">
            <a:avLst/>
          </a:prstGeom>
        </p:spPr>
      </p:pic>
      <p:pic>
        <p:nvPicPr>
          <p:cNvPr id="21" name="Рисунок 20">
            <a:hlinkClick r:id="rId4" action="ppaction://hlinksldjump"/>
            <a:extLst>
              <a:ext uri="{FF2B5EF4-FFF2-40B4-BE49-F238E27FC236}">
                <a16:creationId xmlns:a16="http://schemas.microsoft.com/office/drawing/2014/main" id="{3947A610-1E75-4E69-BD00-6D245A1A6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5100" y="139031"/>
            <a:ext cx="590870" cy="590870"/>
          </a:xfrm>
          <a:prstGeom prst="rect">
            <a:avLst/>
          </a:prstGeom>
        </p:spPr>
      </p:pic>
      <p:pic>
        <p:nvPicPr>
          <p:cNvPr id="22" name="Рисунок 21">
            <a:hlinkClick r:id="rId6" action="ppaction://hlinksldjump"/>
            <a:extLst>
              <a:ext uri="{FF2B5EF4-FFF2-40B4-BE49-F238E27FC236}">
                <a16:creationId xmlns:a16="http://schemas.microsoft.com/office/drawing/2014/main" id="{45FB2651-E01F-4E5B-9852-12A4EE0C6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27" y="139031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илин">
            <a:extLst>
              <a:ext uri="{FF2B5EF4-FFF2-40B4-BE49-F238E27FC236}">
                <a16:creationId xmlns:a16="http://schemas.microsoft.com/office/drawing/2014/main" id="{A98DC6D7-5BC4-4B70-BD5F-DA3F42502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/>
          <a:stretch/>
        </p:blipFill>
        <p:spPr bwMode="auto">
          <a:xfrm>
            <a:off x="0" y="0"/>
            <a:ext cx="8331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686C9DD-6562-4C17-960A-502588E0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9751"/>
            <a:ext cx="10160000" cy="4373563"/>
          </a:xfrm>
        </p:spPr>
        <p:txBody>
          <a:bodyPr/>
          <a:lstStyle/>
          <a:p>
            <a:endParaRPr lang="ru-RU" dirty="0"/>
          </a:p>
          <a:p>
            <a:endParaRPr lang="ru-BY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B7C7A2-A2EF-41EE-9BC2-15957B2F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BY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0164CD6-85C3-434D-B506-FFBD05A6949C}"/>
              </a:ext>
            </a:extLst>
          </p:cNvPr>
          <p:cNvCxnSpPr/>
          <p:nvPr/>
        </p:nvCxnSpPr>
        <p:spPr>
          <a:xfrm>
            <a:off x="8331200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EC8456-4302-4294-8693-A2B732C563C0}"/>
              </a:ext>
            </a:extLst>
          </p:cNvPr>
          <p:cNvSpPr txBox="1"/>
          <p:nvPr/>
        </p:nvSpPr>
        <p:spPr>
          <a:xfrm>
            <a:off x="8661400" y="1690061"/>
            <a:ext cx="3048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Зимой филин делает запасы: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прячет в дупло или в снег свою добычу – мышей и птиц, - пригодятся в лютую стужу. А </a:t>
            </a:r>
            <a:r>
              <a:rPr lang="ru-RU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весне в гнезде появляются птенцы.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Родители вместе выхаживают их и кормят даже тогда, когда дети начинают летать.</a:t>
            </a:r>
            <a:endParaRPr lang="ru-BY" sz="2000" dirty="0"/>
          </a:p>
        </p:txBody>
      </p:sp>
      <p:pic>
        <p:nvPicPr>
          <p:cNvPr id="10" name="Рисунок 9">
            <a:hlinkClick r:id="rId3" action="ppaction://hlinksldjump"/>
            <a:extLst>
              <a:ext uri="{FF2B5EF4-FFF2-40B4-BE49-F238E27FC236}">
                <a16:creationId xmlns:a16="http://schemas.microsoft.com/office/drawing/2014/main" id="{FB10A871-06AF-4F34-9758-BF4EFC906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587" y="132442"/>
            <a:ext cx="590869" cy="590869"/>
          </a:xfrm>
          <a:prstGeom prst="rect">
            <a:avLst/>
          </a:prstGeom>
        </p:spPr>
      </p:pic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E5B78A1E-7D08-45E2-9B05-579C1909B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6306" y="138824"/>
            <a:ext cx="590870" cy="5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E37C7D1-2C9B-4742-B548-68127E092687}" vid="{2110ED28-50FA-4A1B-982A-A0CF70C5DD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1785</TotalTime>
  <Words>707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Тема1</vt:lpstr>
      <vt:lpstr>Обитатели тайги</vt:lpstr>
      <vt:lpstr> </vt:lpstr>
      <vt:lpstr>Обитатели тайги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и друзья</dc:title>
  <dc:creator>Влад</dc:creator>
  <cp:lastModifiedBy>Влад</cp:lastModifiedBy>
  <cp:revision>127</cp:revision>
  <dcterms:created xsi:type="dcterms:W3CDTF">2022-11-27T11:02:51Z</dcterms:created>
  <dcterms:modified xsi:type="dcterms:W3CDTF">2023-06-02T08:26:14Z</dcterms:modified>
</cp:coreProperties>
</file>