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4" r:id="rId4"/>
    <p:sldId id="259" r:id="rId5"/>
    <p:sldId id="258" r:id="rId6"/>
    <p:sldId id="260" r:id="rId7"/>
    <p:sldId id="265" r:id="rId8"/>
    <p:sldId id="261" r:id="rId9"/>
    <p:sldId id="262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710738" cy="6858000"/>
  <p:embeddedFontLst>
    <p:embeddedFont>
      <p:font typeface="Gautami" panose="020B0502040204020203" pitchFamily="34" charset="0"/>
      <p:regular r:id="rId23"/>
      <p:bold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Century Schoolbook" panose="020406040505050203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3366"/>
    <a:srgbClr val="CC0000"/>
    <a:srgbClr val="FFFFFF"/>
    <a:srgbClr val="800000"/>
    <a:srgbClr val="A50021"/>
    <a:srgbClr val="006600"/>
    <a:srgbClr val="8A0000"/>
    <a:srgbClr val="98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00505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D0DDA-C350-40D3-AB71-E07DF4BE110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00505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1E6A-B0E6-4C3B-BE79-7FB155947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97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E0CC2-702F-4B71-8C2D-86B8D6B2AD4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007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1074" y="3257550"/>
            <a:ext cx="776859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00505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82BC-D802-4EB8-AEE4-7B3A736C2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79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3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68413" cy="670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C362-650B-433F-855A-BC54B418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1F8A-78B1-4AE8-85B8-6DF6C394F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31DE-F0BE-41B6-A712-C9AB3709B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D3D-E73A-4419-958B-6620C557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52A9-61AB-4DB0-A86F-709D29FDF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1A17-7CA5-40C0-A57A-4A7521D4C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E8B0-2CB6-41EA-B39B-03DAA9756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5B634-5A5A-455C-A97C-7CDA1686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2C33-6A29-4A60-8BBA-8EE8A70A4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52AE-FBBA-4F74-9166-D80458CD0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CB9B-A0E4-42F1-B260-D0EFDF8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C7D6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423" dir="1595634" algn="ctr" rotWithShape="0">
              <a:srgbClr val="8C7D6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5DCCFB-A003-4F83-B27C-7EBAB67B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704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p:transition>
    <p:diamond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6.gi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МБОУ «СОШ №</a:t>
            </a: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10» </a:t>
            </a: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г. </a:t>
            </a: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Славгорода</a:t>
            </a:r>
            <a:endParaRPr lang="ru-RU" b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2474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Century Schoolbook" pitchFamily="18" charset="0"/>
              </a:rPr>
              <a:t>Урок 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Century Schoolbook" pitchFamily="18" charset="0"/>
              </a:rPr>
              <a:t>По курсу «История России»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Century Schoolbook" pitchFamily="18" charset="0"/>
              </a:rPr>
              <a:t>6 класс</a:t>
            </a:r>
            <a:endParaRPr lang="ru-RU" b="1" dirty="0">
              <a:solidFill>
                <a:srgbClr val="8A000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78092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т</a:t>
            </a:r>
            <a:r>
              <a:rPr lang="ru-RU" b="1" dirty="0" smtClean="0">
                <a:solidFill>
                  <a:srgbClr val="800000"/>
                </a:solidFill>
              </a:rPr>
              <a:t>ема: </a:t>
            </a: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Начало раздробления Древнерусского государства</a:t>
            </a:r>
            <a:endParaRPr lang="ru-RU" sz="32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4552950" cy="20669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848600" cy="17859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3300"/>
                </a:solidFill>
                <a:latin typeface="Arial Black" pitchFamily="34" charset="0"/>
              </a:rPr>
              <a:t>Позитивные последствия феодальной раздробленности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8066087" cy="4032250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Подъем экономики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Рост числа городов (швед. </a:t>
            </a:r>
            <a:r>
              <a:rPr lang="sv-SE" sz="2400" i="1" smtClean="0">
                <a:solidFill>
                  <a:srgbClr val="663300"/>
                </a:solidFill>
              </a:rPr>
              <a:t>Gårdarike</a:t>
            </a:r>
            <a:r>
              <a:rPr lang="ru-RU" sz="2400" smtClean="0">
                <a:solidFill>
                  <a:srgbClr val="663300"/>
                </a:solidFill>
              </a:rPr>
              <a:t>) — древнее скандинавское название Древнерусского государства. Термин переводился как «страна городов»)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Расцвет культуры.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Сокращение круговорота князей.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Политическая стабилизация на местах.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Княжество – не объект добычи. В основе –хозяйственный  расчет.</a:t>
            </a:r>
          </a:p>
        </p:txBody>
      </p:sp>
      <p:sp>
        <p:nvSpPr>
          <p:cNvPr id="10245" name="AutoShape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165850"/>
            <a:ext cx="485775" cy="4762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6" name="Picture 43" descr="7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95406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7561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3300"/>
                </a:solidFill>
                <a:latin typeface="Arial Black" pitchFamily="34" charset="0"/>
              </a:rPr>
              <a:t>Негативные последствия феодальной раздробленности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715250" cy="3195638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Постоянные, разорительные,  княжеские междоусобицы     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Ослабление обороноспособности и политического единства страны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Дробление княжеств между наследниками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Центробежные тенденции</a:t>
            </a:r>
          </a:p>
        </p:txBody>
      </p:sp>
      <p:sp>
        <p:nvSpPr>
          <p:cNvPr id="11269" name="AutoShape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6165850"/>
            <a:ext cx="485775" cy="4762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43" descr="7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69352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33525"/>
            <a:ext cx="7772400" cy="1295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latin typeface="Arial Black" pitchFamily="34" charset="0"/>
              </a:rPr>
              <a:t>Предпосылки к единству: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3168650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smtClean="0"/>
              <a:t> </a:t>
            </a:r>
            <a:r>
              <a:rPr lang="ru-RU" smtClean="0">
                <a:solidFill>
                  <a:srgbClr val="663300"/>
                </a:solidFill>
              </a:rPr>
              <a:t>Единая религия и церковная организация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Единый язык и общность культуры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Единые правовые нормы -«Русская правда»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Осознание общей исторической судьбы</a:t>
            </a:r>
          </a:p>
          <a:p>
            <a:pPr marL="0" indent="0" eaLnBrk="1" hangingPunct="1">
              <a:lnSpc>
                <a:spcPct val="90000"/>
              </a:lnSpc>
            </a:pPr>
            <a:endParaRPr lang="ru-RU" smtClean="0">
              <a:solidFill>
                <a:srgbClr val="663300"/>
              </a:solidFill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900113" y="4910138"/>
            <a:ext cx="7862887" cy="1076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Arial Black" pitchFamily="34" charset="0"/>
              </a:rPr>
              <a:t>Идеи единства Руси продолжали</a:t>
            </a:r>
          </a:p>
          <a:p>
            <a:pPr algn="ctr"/>
            <a:r>
              <a:rPr lang="ru-RU" sz="3200" b="1">
                <a:solidFill>
                  <a:srgbClr val="990000"/>
                </a:solidFill>
                <a:latin typeface="Arial Black" pitchFamily="34" charset="0"/>
              </a:rPr>
              <a:t> жить в сознании людей!</a:t>
            </a:r>
          </a:p>
        </p:txBody>
      </p:sp>
      <p:pic>
        <p:nvPicPr>
          <p:cNvPr id="12294" name="Picture 43" descr="7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0336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3347864" y="2564904"/>
            <a:ext cx="2808312" cy="122413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285293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50" dirty="0" smtClean="0">
                <a:solidFill>
                  <a:srgbClr val="800000"/>
                </a:solidFill>
                <a:latin typeface="Century Schoolbook" pitchFamily="18" charset="0"/>
              </a:rPr>
              <a:t>РАЗДРОБЛЕННОСТЬ ДРЕВНЕРУССКОГО ГОСУДАРСТВА</a:t>
            </a:r>
            <a:endParaRPr lang="ru-RU" sz="1400" b="1" spc="-150" dirty="0">
              <a:solidFill>
                <a:srgbClr val="800000"/>
              </a:solidFill>
              <a:latin typeface="Century Schoolbook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 bwMode="auto">
          <a:xfrm>
            <a:off x="4067944" y="1340768"/>
            <a:ext cx="1512168" cy="576064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3407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itchFamily="18" charset="0"/>
              </a:rPr>
              <a:t>Распад территории</a:t>
            </a:r>
            <a:endParaRPr lang="ru-RU" sz="1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5940152" y="1340768"/>
            <a:ext cx="1656184" cy="648072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4127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Century Schoolbook" pitchFamily="18" charset="0"/>
              </a:rPr>
              <a:t>Самостоятель-ность</a:t>
            </a:r>
            <a:endParaRPr lang="ru-RU" sz="1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6660232" y="2852936"/>
            <a:ext cx="1512168" cy="648072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9969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Schoolbook" pitchFamily="18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Century Schoolbook" pitchFamily="18" charset="0"/>
              </a:rPr>
              <a:t>собицы</a:t>
            </a:r>
            <a:endParaRPr lang="ru-RU" sz="1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2195736" y="1340768"/>
            <a:ext cx="1368152" cy="864096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134076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00"/>
                </a:solidFill>
                <a:latin typeface="Century Schoolbook" pitchFamily="18" charset="0"/>
              </a:rPr>
              <a:t>Единая </a:t>
            </a:r>
            <a:r>
              <a:rPr lang="ru-RU" sz="1400" b="1" dirty="0" err="1" smtClean="0">
                <a:solidFill>
                  <a:srgbClr val="003300"/>
                </a:solidFill>
                <a:latin typeface="Century Schoolbook" pitchFamily="18" charset="0"/>
              </a:rPr>
              <a:t>Православ-ная</a:t>
            </a:r>
            <a:r>
              <a:rPr lang="ru-RU" sz="1400" b="1" dirty="0" smtClean="0">
                <a:solidFill>
                  <a:srgbClr val="003300"/>
                </a:solidFill>
                <a:latin typeface="Century Schoolbook" pitchFamily="18" charset="0"/>
              </a:rPr>
              <a:t> вера</a:t>
            </a:r>
            <a:endParaRPr lang="ru-RU" sz="14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5364088" y="4221088"/>
            <a:ext cx="1800200" cy="720080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422108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itchFamily="18" charset="0"/>
              </a:rPr>
              <a:t>Ослабление центральной власти</a:t>
            </a:r>
            <a:endParaRPr lang="ru-RU" sz="1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475656" y="2780928"/>
            <a:ext cx="1512168" cy="1080120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852936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00"/>
                </a:solidFill>
                <a:latin typeface="Century Schoolbook" pitchFamily="18" charset="0"/>
              </a:rPr>
              <a:t>Единые законы – «Русская Правда»</a:t>
            </a:r>
            <a:endParaRPr lang="ru-RU" sz="14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2627784" y="4221088"/>
            <a:ext cx="2016224" cy="720080"/>
          </a:xfrm>
          <a:prstGeom prst="flowChartAlternate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00"/>
                </a:solidFill>
                <a:latin typeface="Century Schoolbook" pitchFamily="18" charset="0"/>
              </a:rPr>
              <a:t>Одна народность</a:t>
            </a:r>
            <a:endParaRPr lang="ru-RU" sz="14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H="1" flipV="1">
            <a:off x="3347864" y="2204864"/>
            <a:ext cx="648072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 flipV="1">
            <a:off x="4860032" y="1916832"/>
            <a:ext cx="0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Прямая со стрелкой 25"/>
          <p:cNvCxnSpPr>
            <a:stCxn id="2" idx="7"/>
          </p:cNvCxnSpPr>
          <p:nvPr/>
        </p:nvCxnSpPr>
        <p:spPr bwMode="auto">
          <a:xfrm flipV="1">
            <a:off x="5744908" y="1988840"/>
            <a:ext cx="699300" cy="755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Прямая со стрелкой 27"/>
          <p:cNvCxnSpPr>
            <a:stCxn id="2" idx="6"/>
            <a:endCxn id="2" idx="6"/>
          </p:cNvCxnSpPr>
          <p:nvPr/>
        </p:nvCxnSpPr>
        <p:spPr bwMode="auto">
          <a:xfrm>
            <a:off x="6156176" y="3176972"/>
            <a:ext cx="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Прямая со стрелкой 31"/>
          <p:cNvCxnSpPr>
            <a:stCxn id="2" idx="6"/>
            <a:endCxn id="8" idx="1"/>
          </p:cNvCxnSpPr>
          <p:nvPr/>
        </p:nvCxnSpPr>
        <p:spPr bwMode="auto">
          <a:xfrm>
            <a:off x="6156176" y="3176972"/>
            <a:ext cx="50405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Прямая со стрелкой 33"/>
          <p:cNvCxnSpPr>
            <a:endCxn id="14" idx="0"/>
          </p:cNvCxnSpPr>
          <p:nvPr/>
        </p:nvCxnSpPr>
        <p:spPr bwMode="auto">
          <a:xfrm>
            <a:off x="5220072" y="3717032"/>
            <a:ext cx="972108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 flipH="1">
            <a:off x="3635896" y="3789040"/>
            <a:ext cx="720080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flipH="1">
            <a:off x="2987824" y="3212976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459787" cy="8651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663300"/>
                </a:solidFill>
                <a:latin typeface="Arial Black" pitchFamily="34" charset="0"/>
              </a:rPr>
              <a:t>Крупнейшие русские земли и княжества (начало </a:t>
            </a:r>
            <a:r>
              <a:rPr lang="en-US" sz="3200" smtClean="0">
                <a:solidFill>
                  <a:srgbClr val="663300"/>
                </a:solidFill>
                <a:latin typeface="Arial Black" pitchFamily="34" charset="0"/>
              </a:rPr>
              <a:t>XII</a:t>
            </a:r>
            <a:r>
              <a:rPr lang="ru-RU" sz="3200" smtClean="0">
                <a:solidFill>
                  <a:srgbClr val="663300"/>
                </a:solidFill>
                <a:latin typeface="Arial Black" pitchFamily="34" charset="0"/>
              </a:rPr>
              <a:t>в. -1243 г.)</a:t>
            </a:r>
          </a:p>
        </p:txBody>
      </p:sp>
      <p:sp>
        <p:nvSpPr>
          <p:cNvPr id="129066" name="Oval 42"/>
          <p:cNvSpPr>
            <a:spLocks noChangeArrowheads="1"/>
          </p:cNvSpPr>
          <p:nvPr/>
        </p:nvSpPr>
        <p:spPr bwMode="auto">
          <a:xfrm>
            <a:off x="4427538" y="1628775"/>
            <a:ext cx="1223962" cy="12033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3300"/>
                </a:solidFill>
                <a:latin typeface="Arial Black" pitchFamily="34" charset="0"/>
              </a:rPr>
              <a:t>РУСЬ</a:t>
            </a:r>
          </a:p>
        </p:txBody>
      </p:sp>
      <p:sp>
        <p:nvSpPr>
          <p:cNvPr id="129067" name="Oval 43"/>
          <p:cNvSpPr>
            <a:spLocks noChangeArrowheads="1"/>
          </p:cNvSpPr>
          <p:nvPr/>
        </p:nvSpPr>
        <p:spPr bwMode="auto">
          <a:xfrm>
            <a:off x="1042988" y="1125538"/>
            <a:ext cx="2449512" cy="1223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Северо-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</p:txBody>
      </p:sp>
      <p:sp>
        <p:nvSpPr>
          <p:cNvPr id="129068" name="Oval 44"/>
          <p:cNvSpPr>
            <a:spLocks noChangeArrowheads="1"/>
          </p:cNvSpPr>
          <p:nvPr/>
        </p:nvSpPr>
        <p:spPr bwMode="auto">
          <a:xfrm>
            <a:off x="1042988" y="3213100"/>
            <a:ext cx="2089150" cy="12747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>
              <a:solidFill>
                <a:srgbClr val="663300"/>
              </a:solidFill>
            </a:endParaRPr>
          </a:p>
        </p:txBody>
      </p:sp>
      <p:sp>
        <p:nvSpPr>
          <p:cNvPr id="129069" name="Oval 45"/>
          <p:cNvSpPr>
            <a:spLocks noChangeArrowheads="1"/>
          </p:cNvSpPr>
          <p:nvPr/>
        </p:nvSpPr>
        <p:spPr bwMode="auto">
          <a:xfrm>
            <a:off x="3708400" y="3789363"/>
            <a:ext cx="2376488" cy="12747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663300"/>
              </a:solidFill>
            </a:endParaRPr>
          </a:p>
          <a:p>
            <a:pPr algn="ctr"/>
            <a:r>
              <a:rPr lang="ru-RU" sz="2400">
                <a:solidFill>
                  <a:srgbClr val="663300"/>
                </a:solidFill>
              </a:rPr>
              <a:t>Юго-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/>
          </a:p>
        </p:txBody>
      </p:sp>
      <p:sp>
        <p:nvSpPr>
          <p:cNvPr id="129070" name="Oval 46"/>
          <p:cNvSpPr>
            <a:spLocks noChangeArrowheads="1"/>
          </p:cNvSpPr>
          <p:nvPr/>
        </p:nvSpPr>
        <p:spPr bwMode="auto">
          <a:xfrm>
            <a:off x="6624638" y="981075"/>
            <a:ext cx="2519362" cy="11303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663300"/>
              </a:solidFill>
            </a:endParaRPr>
          </a:p>
          <a:p>
            <a:pPr algn="ctr"/>
            <a:r>
              <a:rPr lang="ru-RU" sz="2400">
                <a:solidFill>
                  <a:srgbClr val="663300"/>
                </a:solidFill>
              </a:rPr>
              <a:t>Северо-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Восточная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/>
          </a:p>
        </p:txBody>
      </p:sp>
      <p:sp>
        <p:nvSpPr>
          <p:cNvPr id="129071" name="Oval 47"/>
          <p:cNvSpPr>
            <a:spLocks noChangeArrowheads="1"/>
          </p:cNvSpPr>
          <p:nvPr/>
        </p:nvSpPr>
        <p:spPr bwMode="auto">
          <a:xfrm>
            <a:off x="6948488" y="3500438"/>
            <a:ext cx="1779587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Южная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 Русь</a:t>
            </a:r>
          </a:p>
        </p:txBody>
      </p:sp>
      <p:sp>
        <p:nvSpPr>
          <p:cNvPr id="129073" name="Text Box 49"/>
          <p:cNvSpPr txBox="1">
            <a:spLocks noChangeArrowheads="1"/>
          </p:cNvSpPr>
          <p:nvPr/>
        </p:nvSpPr>
        <p:spPr bwMode="auto">
          <a:xfrm>
            <a:off x="750888" y="4292600"/>
            <a:ext cx="272732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Минско-Полоцкое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Турово-Пинское,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Смоленское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3919538" y="4941888"/>
            <a:ext cx="18415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Галицко-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Волынское 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княжество</a:t>
            </a:r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6689725" y="4437063"/>
            <a:ext cx="2459038" cy="192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Киевске,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Черноговское,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Переяславское,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Северское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77" name="Line 53"/>
          <p:cNvSpPr>
            <a:spLocks noChangeShapeType="1"/>
          </p:cNvSpPr>
          <p:nvPr/>
        </p:nvSpPr>
        <p:spPr bwMode="auto">
          <a:xfrm>
            <a:off x="3563938" y="1917700"/>
            <a:ext cx="863600" cy="71438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8" name="Line 54"/>
          <p:cNvSpPr>
            <a:spLocks noChangeShapeType="1"/>
          </p:cNvSpPr>
          <p:nvPr/>
        </p:nvSpPr>
        <p:spPr bwMode="auto">
          <a:xfrm flipV="1">
            <a:off x="3203575" y="2636838"/>
            <a:ext cx="1223963" cy="108108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1692275" y="2349500"/>
            <a:ext cx="2601913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hlink"/>
                </a:solidFill>
              </a:rPr>
              <a:t>Новгородская и </a:t>
            </a:r>
          </a:p>
          <a:p>
            <a:r>
              <a:rPr lang="ru-RU" sz="2400">
                <a:solidFill>
                  <a:schemeClr val="hlink"/>
                </a:solidFill>
              </a:rPr>
              <a:t>Псковская земли</a:t>
            </a:r>
          </a:p>
        </p:txBody>
      </p:sp>
      <p:sp>
        <p:nvSpPr>
          <p:cNvPr id="129080" name="Line 56"/>
          <p:cNvSpPr>
            <a:spLocks noChangeShapeType="1"/>
          </p:cNvSpPr>
          <p:nvPr/>
        </p:nvSpPr>
        <p:spPr bwMode="auto">
          <a:xfrm>
            <a:off x="4932363" y="2852738"/>
            <a:ext cx="0" cy="8636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81" name="Line 57"/>
          <p:cNvSpPr>
            <a:spLocks noChangeShapeType="1"/>
          </p:cNvSpPr>
          <p:nvPr/>
        </p:nvSpPr>
        <p:spPr bwMode="auto">
          <a:xfrm>
            <a:off x="5580063" y="2636838"/>
            <a:ext cx="1584325" cy="100806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>
            <a:off x="5795963" y="1773238"/>
            <a:ext cx="317817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Владимиро-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Суздальское,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Рязанско-Муромское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 flipV="1">
            <a:off x="5580063" y="1341438"/>
            <a:ext cx="1079500" cy="431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60" descr="7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85888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9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 animBg="1"/>
      <p:bldP spid="129067" grpId="0" animBg="1"/>
      <p:bldP spid="129068" grpId="0" animBg="1"/>
      <p:bldP spid="129069" grpId="0" animBg="1"/>
      <p:bldP spid="129070" grpId="0" animBg="1"/>
      <p:bldP spid="129071" grpId="0" animBg="1"/>
      <p:bldP spid="129073" grpId="0" animBg="1"/>
      <p:bldP spid="129074" grpId="0" animBg="1"/>
      <p:bldP spid="129076" grpId="0" animBg="1"/>
      <p:bldP spid="129077" grpId="0" animBg="1"/>
      <p:bldP spid="129078" grpId="0" animBg="1"/>
      <p:bldP spid="129072" grpId="0" animBg="1"/>
      <p:bldP spid="129080" grpId="0" animBg="1"/>
      <p:bldP spid="129081" grpId="0" animBg="1"/>
      <p:bldP spid="129075" grpId="0" animBg="1"/>
      <p:bldP spid="1290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5926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0"/>
            <a:ext cx="6337300" cy="6858000"/>
          </a:xfrm>
          <a:noFill/>
        </p:spPr>
      </p:pic>
      <p:sp>
        <p:nvSpPr>
          <p:cNvPr id="194581" name="Freeform 21"/>
          <p:cNvSpPr>
            <a:spLocks/>
          </p:cNvSpPr>
          <p:nvPr/>
        </p:nvSpPr>
        <p:spPr bwMode="auto">
          <a:xfrm>
            <a:off x="3252788" y="1728788"/>
            <a:ext cx="4678362" cy="1658937"/>
          </a:xfrm>
          <a:custGeom>
            <a:avLst/>
            <a:gdLst>
              <a:gd name="T0" fmla="*/ 0 w 2947"/>
              <a:gd name="T1" fmla="*/ 158769002 h 1045"/>
              <a:gd name="T2" fmla="*/ 143648097 w 2947"/>
              <a:gd name="T3" fmla="*/ 254534911 h 1045"/>
              <a:gd name="T4" fmla="*/ 166330295 w 2947"/>
              <a:gd name="T5" fmla="*/ 420865173 h 1045"/>
              <a:gd name="T6" fmla="*/ 236894662 w 2947"/>
              <a:gd name="T7" fmla="*/ 443547366 h 1045"/>
              <a:gd name="T8" fmla="*/ 309978392 w 2947"/>
              <a:gd name="T9" fmla="*/ 516631082 h 1045"/>
              <a:gd name="T10" fmla="*/ 405744319 w 2947"/>
              <a:gd name="T11" fmla="*/ 657759789 h 1045"/>
              <a:gd name="T12" fmla="*/ 405744319 w 2947"/>
              <a:gd name="T13" fmla="*/ 1444048302 h 1045"/>
              <a:gd name="T14" fmla="*/ 284776832 w 2947"/>
              <a:gd name="T15" fmla="*/ 1587697959 h 1045"/>
              <a:gd name="T16" fmla="*/ 166330295 w 2947"/>
              <a:gd name="T17" fmla="*/ 1801910382 h 1045"/>
              <a:gd name="T18" fmla="*/ 166330295 w 2947"/>
              <a:gd name="T19" fmla="*/ 2147483647 h 1045"/>
              <a:gd name="T20" fmla="*/ 594756811 w 2947"/>
              <a:gd name="T21" fmla="*/ 2147483647 h 1045"/>
              <a:gd name="T22" fmla="*/ 786288666 w 2947"/>
              <a:gd name="T23" fmla="*/ 2147483647 h 1045"/>
              <a:gd name="T24" fmla="*/ 879533643 w 2947"/>
              <a:gd name="T25" fmla="*/ 2147483647 h 1045"/>
              <a:gd name="T26" fmla="*/ 1023183328 w 2947"/>
              <a:gd name="T27" fmla="*/ 2147483647 h 1045"/>
              <a:gd name="T28" fmla="*/ 1189513623 w 2947"/>
              <a:gd name="T29" fmla="*/ 2147483647 h 1045"/>
              <a:gd name="T30" fmla="*/ 1285279550 w 2947"/>
              <a:gd name="T31" fmla="*/ 2147483647 h 1045"/>
              <a:gd name="T32" fmla="*/ 1547375772 w 2947"/>
              <a:gd name="T33" fmla="*/ 2147483647 h 1045"/>
              <a:gd name="T34" fmla="*/ 1570056382 w 2947"/>
              <a:gd name="T35" fmla="*/ 2147483647 h 1045"/>
              <a:gd name="T36" fmla="*/ 1809471994 w 2947"/>
              <a:gd name="T37" fmla="*/ 2147483647 h 1045"/>
              <a:gd name="T38" fmla="*/ 2023684459 w 2947"/>
              <a:gd name="T39" fmla="*/ 2147483647 h 1045"/>
              <a:gd name="T40" fmla="*/ 2147483647 w 2947"/>
              <a:gd name="T41" fmla="*/ 2147483647 h 1045"/>
              <a:gd name="T42" fmla="*/ 2147483647 w 2947"/>
              <a:gd name="T43" fmla="*/ 2147483647 h 1045"/>
              <a:gd name="T44" fmla="*/ 2147483647 w 2947"/>
              <a:gd name="T45" fmla="*/ 2147483647 h 1045"/>
              <a:gd name="T46" fmla="*/ 2147483647 w 2947"/>
              <a:gd name="T47" fmla="*/ 2147483647 h 1045"/>
              <a:gd name="T48" fmla="*/ 2147483647 w 2947"/>
              <a:gd name="T49" fmla="*/ 2061487191 h 1045"/>
              <a:gd name="T50" fmla="*/ 2147483647 w 2947"/>
              <a:gd name="T51" fmla="*/ 1418846747 h 1045"/>
              <a:gd name="T52" fmla="*/ 2147483647 w 2947"/>
              <a:gd name="T53" fmla="*/ 1396166142 h 1045"/>
              <a:gd name="T54" fmla="*/ 2147483647 w 2947"/>
              <a:gd name="T55" fmla="*/ 1514612656 h 1045"/>
              <a:gd name="T56" fmla="*/ 2147483647 w 2947"/>
              <a:gd name="T57" fmla="*/ 1396166142 h 1045"/>
              <a:gd name="T58" fmla="*/ 2147483647 w 2947"/>
              <a:gd name="T59" fmla="*/ 1252516485 h 1045"/>
              <a:gd name="T60" fmla="*/ 2147483647 w 2947"/>
              <a:gd name="T61" fmla="*/ 871973800 h 1045"/>
              <a:gd name="T62" fmla="*/ 2147483647 w 2947"/>
              <a:gd name="T63" fmla="*/ 778727253 h 1045"/>
              <a:gd name="T64" fmla="*/ 2147483647 w 2947"/>
              <a:gd name="T65" fmla="*/ 635079184 h 1045"/>
              <a:gd name="T66" fmla="*/ 2147483647 w 2947"/>
              <a:gd name="T67" fmla="*/ 564514830 h 1045"/>
              <a:gd name="T68" fmla="*/ 2147483647 w 2947"/>
              <a:gd name="T69" fmla="*/ 468748921 h 1045"/>
              <a:gd name="T70" fmla="*/ 2147483647 w 2947"/>
              <a:gd name="T71" fmla="*/ 277217104 h 1045"/>
              <a:gd name="T72" fmla="*/ 2147483647 w 2947"/>
              <a:gd name="T73" fmla="*/ 302418659 h 1045"/>
              <a:gd name="T74" fmla="*/ 2147483647 w 2947"/>
              <a:gd name="T75" fmla="*/ 372983013 h 1045"/>
              <a:gd name="T76" fmla="*/ 2147483647 w 2947"/>
              <a:gd name="T77" fmla="*/ 730845092 h 1045"/>
              <a:gd name="T78" fmla="*/ 2147483647 w 2947"/>
              <a:gd name="T79" fmla="*/ 778727253 h 1045"/>
              <a:gd name="T80" fmla="*/ 2147483647 w 2947"/>
              <a:gd name="T81" fmla="*/ 919855960 h 1045"/>
              <a:gd name="T82" fmla="*/ 2147483647 w 2947"/>
              <a:gd name="T83" fmla="*/ 1063505617 h 1045"/>
              <a:gd name="T84" fmla="*/ 2147483647 w 2947"/>
              <a:gd name="T85" fmla="*/ 1086186223 h 1045"/>
              <a:gd name="T86" fmla="*/ 2147483647 w 2947"/>
              <a:gd name="T87" fmla="*/ 1159271526 h 1045"/>
              <a:gd name="T88" fmla="*/ 2147483647 w 2947"/>
              <a:gd name="T89" fmla="*/ 1204634324 h 1045"/>
              <a:gd name="T90" fmla="*/ 2147483647 w 2947"/>
              <a:gd name="T91" fmla="*/ 990420314 h 1045"/>
              <a:gd name="T92" fmla="*/ 2147483647 w 2947"/>
              <a:gd name="T93" fmla="*/ 372983013 h 1045"/>
              <a:gd name="T94" fmla="*/ 2147483647 w 2947"/>
              <a:gd name="T95" fmla="*/ 158769002 h 1045"/>
              <a:gd name="T96" fmla="*/ 2147483647 w 2947"/>
              <a:gd name="T97" fmla="*/ 110886842 h 1045"/>
              <a:gd name="T98" fmla="*/ 2147483647 w 2947"/>
              <a:gd name="T99" fmla="*/ 63003094 h 1045"/>
              <a:gd name="T100" fmla="*/ 2147483647 w 2947"/>
              <a:gd name="T101" fmla="*/ 15120933 h 1045"/>
              <a:gd name="T102" fmla="*/ 2147483647 w 2947"/>
              <a:gd name="T103" fmla="*/ 63003094 h 1045"/>
              <a:gd name="T104" fmla="*/ 2147483647 w 2947"/>
              <a:gd name="T105" fmla="*/ 350300819 h 1045"/>
              <a:gd name="T106" fmla="*/ 2147483647 w 2947"/>
              <a:gd name="T107" fmla="*/ 657759789 h 1045"/>
              <a:gd name="T108" fmla="*/ 2147483647 w 2947"/>
              <a:gd name="T109" fmla="*/ 705643537 h 1045"/>
              <a:gd name="T110" fmla="*/ 2147483647 w 2947"/>
              <a:gd name="T111" fmla="*/ 919855960 h 1045"/>
              <a:gd name="T112" fmla="*/ 2147483647 w 2947"/>
              <a:gd name="T113" fmla="*/ 1015621869 h 1045"/>
              <a:gd name="T114" fmla="*/ 2147483647 w 2947"/>
              <a:gd name="T115" fmla="*/ 990420314 h 1045"/>
              <a:gd name="T116" fmla="*/ 2147483647 w 2947"/>
              <a:gd name="T117" fmla="*/ 1015621869 h 1045"/>
              <a:gd name="T118" fmla="*/ 2147483647 w 2947"/>
              <a:gd name="T119" fmla="*/ 1134069971 h 1045"/>
              <a:gd name="T120" fmla="*/ 2147483647 w 2947"/>
              <a:gd name="T121" fmla="*/ 1252516485 h 1045"/>
              <a:gd name="T122" fmla="*/ 2147483647 w 2947"/>
              <a:gd name="T123" fmla="*/ 1159271526 h 1045"/>
              <a:gd name="T124" fmla="*/ 2147483647 w 2947"/>
              <a:gd name="T125" fmla="*/ 871973800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47" h="1045">
                <a:moveTo>
                  <a:pt x="0" y="63"/>
                </a:moveTo>
                <a:cubicBezTo>
                  <a:pt x="19" y="76"/>
                  <a:pt x="38" y="88"/>
                  <a:pt x="57" y="101"/>
                </a:cubicBezTo>
                <a:cubicBezTo>
                  <a:pt x="75" y="113"/>
                  <a:pt x="56" y="147"/>
                  <a:pt x="66" y="167"/>
                </a:cubicBezTo>
                <a:cubicBezTo>
                  <a:pt x="70" y="176"/>
                  <a:pt x="85" y="173"/>
                  <a:pt x="94" y="176"/>
                </a:cubicBezTo>
                <a:cubicBezTo>
                  <a:pt x="104" y="186"/>
                  <a:pt x="115" y="194"/>
                  <a:pt x="123" y="205"/>
                </a:cubicBezTo>
                <a:cubicBezTo>
                  <a:pt x="137" y="223"/>
                  <a:pt x="161" y="261"/>
                  <a:pt x="161" y="261"/>
                </a:cubicBezTo>
                <a:cubicBezTo>
                  <a:pt x="168" y="366"/>
                  <a:pt x="180" y="467"/>
                  <a:pt x="161" y="573"/>
                </a:cubicBezTo>
                <a:cubicBezTo>
                  <a:pt x="157" y="597"/>
                  <a:pt x="127" y="609"/>
                  <a:pt x="113" y="630"/>
                </a:cubicBezTo>
                <a:cubicBezTo>
                  <a:pt x="90" y="699"/>
                  <a:pt x="108" y="672"/>
                  <a:pt x="66" y="715"/>
                </a:cubicBezTo>
                <a:cubicBezTo>
                  <a:pt x="53" y="753"/>
                  <a:pt x="13" y="843"/>
                  <a:pt x="66" y="875"/>
                </a:cubicBezTo>
                <a:cubicBezTo>
                  <a:pt x="115" y="904"/>
                  <a:pt x="179" y="882"/>
                  <a:pt x="236" y="885"/>
                </a:cubicBezTo>
                <a:cubicBezTo>
                  <a:pt x="270" y="896"/>
                  <a:pt x="290" y="923"/>
                  <a:pt x="312" y="951"/>
                </a:cubicBezTo>
                <a:cubicBezTo>
                  <a:pt x="326" y="969"/>
                  <a:pt x="330" y="995"/>
                  <a:pt x="349" y="1007"/>
                </a:cubicBezTo>
                <a:cubicBezTo>
                  <a:pt x="368" y="1020"/>
                  <a:pt x="406" y="1045"/>
                  <a:pt x="406" y="1045"/>
                </a:cubicBezTo>
                <a:cubicBezTo>
                  <a:pt x="491" y="1018"/>
                  <a:pt x="409" y="908"/>
                  <a:pt x="472" y="866"/>
                </a:cubicBezTo>
                <a:cubicBezTo>
                  <a:pt x="483" y="859"/>
                  <a:pt x="497" y="859"/>
                  <a:pt x="510" y="856"/>
                </a:cubicBezTo>
                <a:cubicBezTo>
                  <a:pt x="545" y="859"/>
                  <a:pt x="581" y="855"/>
                  <a:pt x="614" y="866"/>
                </a:cubicBezTo>
                <a:cubicBezTo>
                  <a:pt x="623" y="869"/>
                  <a:pt x="614" y="891"/>
                  <a:pt x="623" y="894"/>
                </a:cubicBezTo>
                <a:cubicBezTo>
                  <a:pt x="636" y="898"/>
                  <a:pt x="700" y="880"/>
                  <a:pt x="718" y="875"/>
                </a:cubicBezTo>
                <a:cubicBezTo>
                  <a:pt x="745" y="880"/>
                  <a:pt x="782" y="879"/>
                  <a:pt x="803" y="903"/>
                </a:cubicBezTo>
                <a:cubicBezTo>
                  <a:pt x="866" y="975"/>
                  <a:pt x="809" y="950"/>
                  <a:pt x="869" y="969"/>
                </a:cubicBezTo>
                <a:cubicBezTo>
                  <a:pt x="891" y="966"/>
                  <a:pt x="915" y="970"/>
                  <a:pt x="935" y="960"/>
                </a:cubicBezTo>
                <a:cubicBezTo>
                  <a:pt x="954" y="951"/>
                  <a:pt x="945" y="915"/>
                  <a:pt x="963" y="903"/>
                </a:cubicBezTo>
                <a:cubicBezTo>
                  <a:pt x="974" y="896"/>
                  <a:pt x="988" y="897"/>
                  <a:pt x="1001" y="894"/>
                </a:cubicBezTo>
                <a:cubicBezTo>
                  <a:pt x="1056" y="813"/>
                  <a:pt x="1170" y="824"/>
                  <a:pt x="1256" y="818"/>
                </a:cubicBezTo>
                <a:cubicBezTo>
                  <a:pt x="1253" y="733"/>
                  <a:pt x="1258" y="647"/>
                  <a:pt x="1246" y="563"/>
                </a:cubicBezTo>
                <a:cubicBezTo>
                  <a:pt x="1245" y="553"/>
                  <a:pt x="1228" y="554"/>
                  <a:pt x="1218" y="554"/>
                </a:cubicBezTo>
                <a:cubicBezTo>
                  <a:pt x="1186" y="554"/>
                  <a:pt x="1149" y="584"/>
                  <a:pt x="1124" y="601"/>
                </a:cubicBezTo>
                <a:cubicBezTo>
                  <a:pt x="1106" y="584"/>
                  <a:pt x="1083" y="573"/>
                  <a:pt x="1067" y="554"/>
                </a:cubicBezTo>
                <a:cubicBezTo>
                  <a:pt x="1052" y="537"/>
                  <a:pt x="1029" y="497"/>
                  <a:pt x="1029" y="497"/>
                </a:cubicBezTo>
                <a:cubicBezTo>
                  <a:pt x="1010" y="437"/>
                  <a:pt x="1026" y="388"/>
                  <a:pt x="1067" y="346"/>
                </a:cubicBezTo>
                <a:cubicBezTo>
                  <a:pt x="1095" y="269"/>
                  <a:pt x="1053" y="361"/>
                  <a:pt x="1105" y="309"/>
                </a:cubicBezTo>
                <a:cubicBezTo>
                  <a:pt x="1121" y="293"/>
                  <a:pt x="1143" y="252"/>
                  <a:pt x="1143" y="252"/>
                </a:cubicBezTo>
                <a:cubicBezTo>
                  <a:pt x="1146" y="243"/>
                  <a:pt x="1145" y="231"/>
                  <a:pt x="1152" y="224"/>
                </a:cubicBezTo>
                <a:cubicBezTo>
                  <a:pt x="1168" y="208"/>
                  <a:pt x="1209" y="186"/>
                  <a:pt x="1209" y="186"/>
                </a:cubicBezTo>
                <a:cubicBezTo>
                  <a:pt x="1238" y="141"/>
                  <a:pt x="1273" y="123"/>
                  <a:pt x="1322" y="110"/>
                </a:cubicBezTo>
                <a:cubicBezTo>
                  <a:pt x="1366" y="113"/>
                  <a:pt x="1411" y="109"/>
                  <a:pt x="1454" y="120"/>
                </a:cubicBezTo>
                <a:cubicBezTo>
                  <a:pt x="1464" y="123"/>
                  <a:pt x="1464" y="138"/>
                  <a:pt x="1464" y="148"/>
                </a:cubicBezTo>
                <a:cubicBezTo>
                  <a:pt x="1464" y="195"/>
                  <a:pt x="1465" y="244"/>
                  <a:pt x="1454" y="290"/>
                </a:cubicBezTo>
                <a:cubicBezTo>
                  <a:pt x="1451" y="301"/>
                  <a:pt x="1435" y="302"/>
                  <a:pt x="1426" y="309"/>
                </a:cubicBezTo>
                <a:cubicBezTo>
                  <a:pt x="1399" y="332"/>
                  <a:pt x="1398" y="338"/>
                  <a:pt x="1379" y="365"/>
                </a:cubicBezTo>
                <a:cubicBezTo>
                  <a:pt x="1382" y="384"/>
                  <a:pt x="1379" y="405"/>
                  <a:pt x="1388" y="422"/>
                </a:cubicBezTo>
                <a:cubicBezTo>
                  <a:pt x="1393" y="431"/>
                  <a:pt x="1408" y="426"/>
                  <a:pt x="1416" y="431"/>
                </a:cubicBezTo>
                <a:cubicBezTo>
                  <a:pt x="1427" y="439"/>
                  <a:pt x="1435" y="450"/>
                  <a:pt x="1445" y="460"/>
                </a:cubicBezTo>
                <a:cubicBezTo>
                  <a:pt x="1477" y="560"/>
                  <a:pt x="1451" y="511"/>
                  <a:pt x="1690" y="478"/>
                </a:cubicBezTo>
                <a:cubicBezTo>
                  <a:pt x="1732" y="472"/>
                  <a:pt x="1785" y="393"/>
                  <a:pt x="1785" y="393"/>
                </a:cubicBezTo>
                <a:cubicBezTo>
                  <a:pt x="1814" y="302"/>
                  <a:pt x="1818" y="201"/>
                  <a:pt x="1737" y="148"/>
                </a:cubicBezTo>
                <a:cubicBezTo>
                  <a:pt x="1719" y="120"/>
                  <a:pt x="1709" y="91"/>
                  <a:pt x="1690" y="63"/>
                </a:cubicBezTo>
                <a:cubicBezTo>
                  <a:pt x="1783" y="34"/>
                  <a:pt x="1607" y="86"/>
                  <a:pt x="1841" y="44"/>
                </a:cubicBezTo>
                <a:cubicBezTo>
                  <a:pt x="1855" y="41"/>
                  <a:pt x="1865" y="28"/>
                  <a:pt x="1879" y="25"/>
                </a:cubicBezTo>
                <a:cubicBezTo>
                  <a:pt x="1944" y="12"/>
                  <a:pt x="2011" y="13"/>
                  <a:pt x="2077" y="6"/>
                </a:cubicBezTo>
                <a:cubicBezTo>
                  <a:pt x="2112" y="11"/>
                  <a:pt x="2156" y="0"/>
                  <a:pt x="2181" y="25"/>
                </a:cubicBezTo>
                <a:cubicBezTo>
                  <a:pt x="2215" y="59"/>
                  <a:pt x="2225" y="96"/>
                  <a:pt x="2238" y="139"/>
                </a:cubicBezTo>
                <a:cubicBezTo>
                  <a:pt x="2235" y="180"/>
                  <a:pt x="2246" y="224"/>
                  <a:pt x="2229" y="261"/>
                </a:cubicBezTo>
                <a:cubicBezTo>
                  <a:pt x="2221" y="279"/>
                  <a:pt x="2172" y="280"/>
                  <a:pt x="2172" y="280"/>
                </a:cubicBezTo>
                <a:cubicBezTo>
                  <a:pt x="2147" y="318"/>
                  <a:pt x="2111" y="323"/>
                  <a:pt x="2096" y="365"/>
                </a:cubicBezTo>
                <a:cubicBezTo>
                  <a:pt x="2099" y="378"/>
                  <a:pt x="2094" y="398"/>
                  <a:pt x="2106" y="403"/>
                </a:cubicBezTo>
                <a:cubicBezTo>
                  <a:pt x="2123" y="410"/>
                  <a:pt x="2143" y="393"/>
                  <a:pt x="2162" y="393"/>
                </a:cubicBezTo>
                <a:cubicBezTo>
                  <a:pt x="2200" y="393"/>
                  <a:pt x="2238" y="400"/>
                  <a:pt x="2276" y="403"/>
                </a:cubicBezTo>
                <a:cubicBezTo>
                  <a:pt x="2366" y="464"/>
                  <a:pt x="2254" y="380"/>
                  <a:pt x="2313" y="450"/>
                </a:cubicBezTo>
                <a:cubicBezTo>
                  <a:pt x="2351" y="495"/>
                  <a:pt x="2423" y="491"/>
                  <a:pt x="2474" y="497"/>
                </a:cubicBezTo>
                <a:cubicBezTo>
                  <a:pt x="2619" y="549"/>
                  <a:pt x="2789" y="540"/>
                  <a:pt x="2918" y="460"/>
                </a:cubicBezTo>
                <a:cubicBezTo>
                  <a:pt x="2947" y="416"/>
                  <a:pt x="2946" y="401"/>
                  <a:pt x="2946" y="346"/>
                </a:cubicBezTo>
              </a:path>
            </a:pathLst>
          </a:custGeom>
          <a:noFill/>
          <a:ln w="57150" cmpd="sng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3203575" y="692150"/>
            <a:ext cx="2789238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Новгородская и </a:t>
            </a:r>
          </a:p>
          <a:p>
            <a:r>
              <a:rPr lang="ru-RU" sz="2400" b="1">
                <a:solidFill>
                  <a:schemeClr val="hlink"/>
                </a:solidFill>
              </a:rPr>
              <a:t>Псковская земли</a:t>
            </a:r>
          </a:p>
        </p:txBody>
      </p:sp>
      <p:sp>
        <p:nvSpPr>
          <p:cNvPr id="194583" name="Freeform 23"/>
          <p:cNvSpPr>
            <a:spLocks/>
          </p:cNvSpPr>
          <p:nvPr/>
        </p:nvSpPr>
        <p:spPr bwMode="auto">
          <a:xfrm>
            <a:off x="1676400" y="4029075"/>
            <a:ext cx="1636713" cy="1725613"/>
          </a:xfrm>
          <a:custGeom>
            <a:avLst/>
            <a:gdLst>
              <a:gd name="T0" fmla="*/ 2147483647 w 1031"/>
              <a:gd name="T1" fmla="*/ 2099291558 h 1087"/>
              <a:gd name="T2" fmla="*/ 2147483647 w 1031"/>
              <a:gd name="T3" fmla="*/ 1862396802 h 1087"/>
              <a:gd name="T4" fmla="*/ 2147483647 w 1031"/>
              <a:gd name="T5" fmla="*/ 1504534511 h 1087"/>
              <a:gd name="T6" fmla="*/ 2147483647 w 1031"/>
              <a:gd name="T7" fmla="*/ 1456650735 h 1087"/>
              <a:gd name="T8" fmla="*/ 2147483647 w 1031"/>
              <a:gd name="T9" fmla="*/ 1433970115 h 1087"/>
              <a:gd name="T10" fmla="*/ 2099291591 w 1031"/>
              <a:gd name="T11" fmla="*/ 1386086339 h 1087"/>
              <a:gd name="T12" fmla="*/ 1955641847 w 1031"/>
              <a:gd name="T13" fmla="*/ 1338204150 h 1087"/>
              <a:gd name="T14" fmla="*/ 1789311484 w 1031"/>
              <a:gd name="T15" fmla="*/ 1146672220 h 1087"/>
              <a:gd name="T16" fmla="*/ 1741429294 w 1031"/>
              <a:gd name="T17" fmla="*/ 1076107824 h 1087"/>
              <a:gd name="T18" fmla="*/ 1693545517 w 1031"/>
              <a:gd name="T19" fmla="*/ 1005543429 h 1087"/>
              <a:gd name="T20" fmla="*/ 1408768568 w 1031"/>
              <a:gd name="T21" fmla="*/ 337701035 h 1087"/>
              <a:gd name="T22" fmla="*/ 1287801031 w 1031"/>
              <a:gd name="T23" fmla="*/ 5040314 h 1087"/>
              <a:gd name="T24" fmla="*/ 526713611 w 1031"/>
              <a:gd name="T25" fmla="*/ 30241884 h 1087"/>
              <a:gd name="T26" fmla="*/ 504031404 w 1031"/>
              <a:gd name="T27" fmla="*/ 100806279 h 1087"/>
              <a:gd name="T28" fmla="*/ 599797371 w 1031"/>
              <a:gd name="T29" fmla="*/ 289818846 h 1087"/>
              <a:gd name="T30" fmla="*/ 622479578 w 1031"/>
              <a:gd name="T31" fmla="*/ 433467001 h 1087"/>
              <a:gd name="T32" fmla="*/ 670361767 w 1031"/>
              <a:gd name="T33" fmla="*/ 504031396 h 1087"/>
              <a:gd name="T34" fmla="*/ 740926164 w 1031"/>
              <a:gd name="T35" fmla="*/ 814011498 h 1087"/>
              <a:gd name="T36" fmla="*/ 504031404 w 1031"/>
              <a:gd name="T37" fmla="*/ 1219755978 h 1087"/>
              <a:gd name="T38" fmla="*/ 478829834 w 1031"/>
              <a:gd name="T39" fmla="*/ 1290320374 h 1087"/>
              <a:gd name="T40" fmla="*/ 171370677 w 1031"/>
              <a:gd name="T41" fmla="*/ 1456650735 h 1087"/>
              <a:gd name="T42" fmla="*/ 98286918 w 1031"/>
              <a:gd name="T43" fmla="*/ 1481852304 h 1087"/>
              <a:gd name="T44" fmla="*/ 194052884 w 1031"/>
              <a:gd name="T45" fmla="*/ 1837195232 h 1087"/>
              <a:gd name="T46" fmla="*/ 289818851 w 1031"/>
              <a:gd name="T47" fmla="*/ 1955641817 h 1087"/>
              <a:gd name="T48" fmla="*/ 408265437 w 1031"/>
              <a:gd name="T49" fmla="*/ 2076609352 h 1087"/>
              <a:gd name="T50" fmla="*/ 788809941 w 1031"/>
              <a:gd name="T51" fmla="*/ 2147483647 h 1087"/>
              <a:gd name="T52" fmla="*/ 1050906271 w 1031"/>
              <a:gd name="T53" fmla="*/ 2147483647 h 1087"/>
              <a:gd name="T54" fmla="*/ 2144654418 w 1031"/>
              <a:gd name="T55" fmla="*/ 2147483647 h 1087"/>
              <a:gd name="T56" fmla="*/ 2147483647 w 1031"/>
              <a:gd name="T57" fmla="*/ 2147483647 h 1087"/>
              <a:gd name="T58" fmla="*/ 2147483647 w 1031"/>
              <a:gd name="T59" fmla="*/ 2147483647 h 1087"/>
              <a:gd name="T60" fmla="*/ 2147483647 w 1031"/>
              <a:gd name="T61" fmla="*/ 2099291558 h 10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31" h="1087">
                <a:moveTo>
                  <a:pt x="1031" y="833"/>
                </a:moveTo>
                <a:cubicBezTo>
                  <a:pt x="1021" y="796"/>
                  <a:pt x="1015" y="771"/>
                  <a:pt x="993" y="739"/>
                </a:cubicBezTo>
                <a:cubicBezTo>
                  <a:pt x="982" y="702"/>
                  <a:pt x="984" y="621"/>
                  <a:pt x="946" y="597"/>
                </a:cubicBezTo>
                <a:cubicBezTo>
                  <a:pt x="929" y="586"/>
                  <a:pt x="908" y="584"/>
                  <a:pt x="889" y="578"/>
                </a:cubicBezTo>
                <a:cubicBezTo>
                  <a:pt x="880" y="575"/>
                  <a:pt x="861" y="569"/>
                  <a:pt x="861" y="569"/>
                </a:cubicBezTo>
                <a:cubicBezTo>
                  <a:pt x="852" y="563"/>
                  <a:pt x="843" y="555"/>
                  <a:pt x="833" y="550"/>
                </a:cubicBezTo>
                <a:cubicBezTo>
                  <a:pt x="815" y="542"/>
                  <a:pt x="776" y="531"/>
                  <a:pt x="776" y="531"/>
                </a:cubicBezTo>
                <a:cubicBezTo>
                  <a:pt x="729" y="499"/>
                  <a:pt x="755" y="522"/>
                  <a:pt x="710" y="455"/>
                </a:cubicBezTo>
                <a:cubicBezTo>
                  <a:pt x="704" y="446"/>
                  <a:pt x="697" y="436"/>
                  <a:pt x="691" y="427"/>
                </a:cubicBezTo>
                <a:cubicBezTo>
                  <a:pt x="685" y="418"/>
                  <a:pt x="672" y="399"/>
                  <a:pt x="672" y="399"/>
                </a:cubicBezTo>
                <a:cubicBezTo>
                  <a:pt x="658" y="324"/>
                  <a:pt x="626" y="180"/>
                  <a:pt x="559" y="134"/>
                </a:cubicBezTo>
                <a:cubicBezTo>
                  <a:pt x="531" y="92"/>
                  <a:pt x="521" y="51"/>
                  <a:pt x="511" y="2"/>
                </a:cubicBezTo>
                <a:cubicBezTo>
                  <a:pt x="410" y="5"/>
                  <a:pt x="309" y="0"/>
                  <a:pt x="209" y="12"/>
                </a:cubicBezTo>
                <a:cubicBezTo>
                  <a:pt x="199" y="13"/>
                  <a:pt x="200" y="30"/>
                  <a:pt x="200" y="40"/>
                </a:cubicBezTo>
                <a:cubicBezTo>
                  <a:pt x="200" y="100"/>
                  <a:pt x="200" y="90"/>
                  <a:pt x="238" y="115"/>
                </a:cubicBezTo>
                <a:cubicBezTo>
                  <a:pt x="241" y="134"/>
                  <a:pt x="241" y="154"/>
                  <a:pt x="247" y="172"/>
                </a:cubicBezTo>
                <a:cubicBezTo>
                  <a:pt x="251" y="183"/>
                  <a:pt x="263" y="189"/>
                  <a:pt x="266" y="200"/>
                </a:cubicBezTo>
                <a:cubicBezTo>
                  <a:pt x="297" y="338"/>
                  <a:pt x="250" y="258"/>
                  <a:pt x="294" y="323"/>
                </a:cubicBezTo>
                <a:cubicBezTo>
                  <a:pt x="282" y="591"/>
                  <a:pt x="332" y="526"/>
                  <a:pt x="200" y="484"/>
                </a:cubicBezTo>
                <a:cubicBezTo>
                  <a:pt x="197" y="493"/>
                  <a:pt x="192" y="502"/>
                  <a:pt x="190" y="512"/>
                </a:cubicBezTo>
                <a:cubicBezTo>
                  <a:pt x="169" y="607"/>
                  <a:pt x="213" y="566"/>
                  <a:pt x="68" y="578"/>
                </a:cubicBezTo>
                <a:cubicBezTo>
                  <a:pt x="58" y="581"/>
                  <a:pt x="46" y="581"/>
                  <a:pt x="39" y="588"/>
                </a:cubicBezTo>
                <a:cubicBezTo>
                  <a:pt x="0" y="627"/>
                  <a:pt x="50" y="702"/>
                  <a:pt x="77" y="729"/>
                </a:cubicBezTo>
                <a:cubicBezTo>
                  <a:pt x="97" y="785"/>
                  <a:pt x="72" y="732"/>
                  <a:pt x="115" y="776"/>
                </a:cubicBezTo>
                <a:cubicBezTo>
                  <a:pt x="177" y="840"/>
                  <a:pt x="88" y="774"/>
                  <a:pt x="162" y="824"/>
                </a:cubicBezTo>
                <a:cubicBezTo>
                  <a:pt x="206" y="888"/>
                  <a:pt x="245" y="887"/>
                  <a:pt x="313" y="909"/>
                </a:cubicBezTo>
                <a:cubicBezTo>
                  <a:pt x="348" y="920"/>
                  <a:pt x="382" y="935"/>
                  <a:pt x="417" y="946"/>
                </a:cubicBezTo>
                <a:cubicBezTo>
                  <a:pt x="509" y="1087"/>
                  <a:pt x="458" y="1026"/>
                  <a:pt x="851" y="965"/>
                </a:cubicBezTo>
                <a:cubicBezTo>
                  <a:pt x="870" y="962"/>
                  <a:pt x="855" y="927"/>
                  <a:pt x="861" y="909"/>
                </a:cubicBezTo>
                <a:cubicBezTo>
                  <a:pt x="870" y="881"/>
                  <a:pt x="886" y="876"/>
                  <a:pt x="908" y="861"/>
                </a:cubicBezTo>
                <a:cubicBezTo>
                  <a:pt x="929" y="802"/>
                  <a:pt x="971" y="827"/>
                  <a:pt x="1031" y="833"/>
                </a:cubicBezTo>
                <a:close/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684213" y="5084763"/>
            <a:ext cx="2087562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Галицко-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Волынское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княжество</a:t>
            </a:r>
          </a:p>
        </p:txBody>
      </p:sp>
      <p:sp>
        <p:nvSpPr>
          <p:cNvPr id="194585" name="Freeform 25"/>
          <p:cNvSpPr>
            <a:spLocks/>
          </p:cNvSpPr>
          <p:nvPr/>
        </p:nvSpPr>
        <p:spPr bwMode="auto">
          <a:xfrm>
            <a:off x="2454275" y="3087688"/>
            <a:ext cx="2732088" cy="1784350"/>
          </a:xfrm>
          <a:custGeom>
            <a:avLst/>
            <a:gdLst>
              <a:gd name="T0" fmla="*/ 1338204007 w 1721"/>
              <a:gd name="T1" fmla="*/ 73085325 h 1124"/>
              <a:gd name="T2" fmla="*/ 1244957415 w 1721"/>
              <a:gd name="T3" fmla="*/ 214214075 h 1124"/>
              <a:gd name="T4" fmla="*/ 1171873664 w 1721"/>
              <a:gd name="T5" fmla="*/ 357862188 h 1124"/>
              <a:gd name="T6" fmla="*/ 1030744889 w 1721"/>
              <a:gd name="T7" fmla="*/ 642640638 h 1124"/>
              <a:gd name="T8" fmla="*/ 1005543322 w 1721"/>
              <a:gd name="T9" fmla="*/ 834172513 h 1124"/>
              <a:gd name="T10" fmla="*/ 934978934 w 1721"/>
              <a:gd name="T11" fmla="*/ 856853125 h 1124"/>
              <a:gd name="T12" fmla="*/ 791329207 w 1721"/>
              <a:gd name="T13" fmla="*/ 927417500 h 1124"/>
              <a:gd name="T14" fmla="*/ 554434476 w 1721"/>
              <a:gd name="T15" fmla="*/ 1096268763 h 1124"/>
              <a:gd name="T16" fmla="*/ 410786338 w 1721"/>
              <a:gd name="T17" fmla="*/ 1355844063 h 1124"/>
              <a:gd name="T18" fmla="*/ 244455995 w 1721"/>
              <a:gd name="T19" fmla="*/ 1381045625 h 1124"/>
              <a:gd name="T20" fmla="*/ 292338179 w 1721"/>
              <a:gd name="T21" fmla="*/ 1809472188 h 1124"/>
              <a:gd name="T22" fmla="*/ 362902566 w 1721"/>
              <a:gd name="T23" fmla="*/ 1950600938 h 1124"/>
              <a:gd name="T24" fmla="*/ 481350726 w 1721"/>
              <a:gd name="T25" fmla="*/ 2147483647 h 1124"/>
              <a:gd name="T26" fmla="*/ 529232909 w 1721"/>
              <a:gd name="T27" fmla="*/ 2147483647 h 1124"/>
              <a:gd name="T28" fmla="*/ 577116681 w 1721"/>
              <a:gd name="T29" fmla="*/ 2147483647 h 1124"/>
              <a:gd name="T30" fmla="*/ 839212979 w 1721"/>
              <a:gd name="T31" fmla="*/ 2147483647 h 1124"/>
              <a:gd name="T32" fmla="*/ 1053425505 w 1721"/>
              <a:gd name="T33" fmla="*/ 2147483647 h 1124"/>
              <a:gd name="T34" fmla="*/ 1197075232 w 1721"/>
              <a:gd name="T35" fmla="*/ 2147483647 h 1124"/>
              <a:gd name="T36" fmla="*/ 1123989893 w 1721"/>
              <a:gd name="T37" fmla="*/ 2147483647 h 1124"/>
              <a:gd name="T38" fmla="*/ 1315521803 w 1721"/>
              <a:gd name="T39" fmla="*/ 2147483647 h 1124"/>
              <a:gd name="T40" fmla="*/ 1504534350 w 1721"/>
              <a:gd name="T41" fmla="*/ 2147483647 h 1124"/>
              <a:gd name="T42" fmla="*/ 1743948444 w 1721"/>
              <a:gd name="T43" fmla="*/ 2147483647 h 1124"/>
              <a:gd name="T44" fmla="*/ 1958162558 w 1721"/>
              <a:gd name="T45" fmla="*/ 2147483647 h 1124"/>
              <a:gd name="T46" fmla="*/ 1910278787 w 1721"/>
              <a:gd name="T47" fmla="*/ 1927920325 h 1124"/>
              <a:gd name="T48" fmla="*/ 2124492901 w 1721"/>
              <a:gd name="T49" fmla="*/ 1857355950 h 1124"/>
              <a:gd name="T50" fmla="*/ 2147483647 w 1721"/>
              <a:gd name="T51" fmla="*/ 1736388450 h 1124"/>
              <a:gd name="T52" fmla="*/ 2147483647 w 1721"/>
              <a:gd name="T53" fmla="*/ 1665824075 h 1124"/>
              <a:gd name="T54" fmla="*/ 2147483647 w 1721"/>
              <a:gd name="T55" fmla="*/ 1547375938 h 1124"/>
              <a:gd name="T56" fmla="*/ 2147483647 w 1721"/>
              <a:gd name="T57" fmla="*/ 1333163450 h 1124"/>
              <a:gd name="T58" fmla="*/ 2147483647 w 1721"/>
              <a:gd name="T59" fmla="*/ 1023183438 h 1124"/>
              <a:gd name="T60" fmla="*/ 2147483647 w 1721"/>
              <a:gd name="T61" fmla="*/ 761087188 h 1124"/>
              <a:gd name="T62" fmla="*/ 2147483647 w 1721"/>
              <a:gd name="T63" fmla="*/ 524192500 h 1124"/>
              <a:gd name="T64" fmla="*/ 2147483647 w 1721"/>
              <a:gd name="T65" fmla="*/ 380544388 h 1124"/>
              <a:gd name="T66" fmla="*/ 2147483647 w 1721"/>
              <a:gd name="T67" fmla="*/ 405745950 h 1124"/>
              <a:gd name="T68" fmla="*/ 2147483647 w 1721"/>
              <a:gd name="T69" fmla="*/ 357862188 h 1124"/>
              <a:gd name="T70" fmla="*/ 2147483647 w 1721"/>
              <a:gd name="T71" fmla="*/ 191531875 h 1124"/>
              <a:gd name="T72" fmla="*/ 2147483647 w 1721"/>
              <a:gd name="T73" fmla="*/ 143649700 h 1124"/>
              <a:gd name="T74" fmla="*/ 2147483647 w 1721"/>
              <a:gd name="T75" fmla="*/ 73085325 h 1124"/>
              <a:gd name="T76" fmla="*/ 2147483647 w 1721"/>
              <a:gd name="T77" fmla="*/ 0 h 1124"/>
              <a:gd name="T78" fmla="*/ 2147483647 w 1721"/>
              <a:gd name="T79" fmla="*/ 95765938 h 1124"/>
              <a:gd name="T80" fmla="*/ 2147483647 w 1721"/>
              <a:gd name="T81" fmla="*/ 453628125 h 1124"/>
              <a:gd name="T82" fmla="*/ 2124492901 w 1721"/>
              <a:gd name="T83" fmla="*/ 405745950 h 1124"/>
              <a:gd name="T84" fmla="*/ 1932960991 w 1721"/>
              <a:gd name="T85" fmla="*/ 191531875 h 1124"/>
              <a:gd name="T86" fmla="*/ 1766630648 w 1721"/>
              <a:gd name="T87" fmla="*/ 239415638 h 1124"/>
              <a:gd name="T88" fmla="*/ 1625501872 w 1721"/>
              <a:gd name="T89" fmla="*/ 332660625 h 1124"/>
              <a:gd name="T90" fmla="*/ 1338204007 w 1721"/>
              <a:gd name="T91" fmla="*/ 73085325 h 11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721" h="1124">
                <a:moveTo>
                  <a:pt x="531" y="29"/>
                </a:moveTo>
                <a:cubicBezTo>
                  <a:pt x="510" y="93"/>
                  <a:pt x="539" y="19"/>
                  <a:pt x="494" y="85"/>
                </a:cubicBezTo>
                <a:cubicBezTo>
                  <a:pt x="482" y="103"/>
                  <a:pt x="477" y="124"/>
                  <a:pt x="465" y="142"/>
                </a:cubicBezTo>
                <a:cubicBezTo>
                  <a:pt x="453" y="181"/>
                  <a:pt x="432" y="221"/>
                  <a:pt x="409" y="255"/>
                </a:cubicBezTo>
                <a:cubicBezTo>
                  <a:pt x="406" y="280"/>
                  <a:pt x="409" y="308"/>
                  <a:pt x="399" y="331"/>
                </a:cubicBezTo>
                <a:cubicBezTo>
                  <a:pt x="395" y="340"/>
                  <a:pt x="380" y="336"/>
                  <a:pt x="371" y="340"/>
                </a:cubicBezTo>
                <a:cubicBezTo>
                  <a:pt x="300" y="375"/>
                  <a:pt x="385" y="346"/>
                  <a:pt x="314" y="368"/>
                </a:cubicBezTo>
                <a:cubicBezTo>
                  <a:pt x="298" y="420"/>
                  <a:pt x="267" y="418"/>
                  <a:pt x="220" y="435"/>
                </a:cubicBezTo>
                <a:cubicBezTo>
                  <a:pt x="207" y="472"/>
                  <a:pt x="208" y="525"/>
                  <a:pt x="163" y="538"/>
                </a:cubicBezTo>
                <a:cubicBezTo>
                  <a:pt x="142" y="544"/>
                  <a:pt x="119" y="545"/>
                  <a:pt x="97" y="548"/>
                </a:cubicBezTo>
                <a:cubicBezTo>
                  <a:pt x="0" y="579"/>
                  <a:pt x="23" y="694"/>
                  <a:pt x="116" y="718"/>
                </a:cubicBezTo>
                <a:cubicBezTo>
                  <a:pt x="149" y="820"/>
                  <a:pt x="96" y="665"/>
                  <a:pt x="144" y="774"/>
                </a:cubicBezTo>
                <a:cubicBezTo>
                  <a:pt x="169" y="831"/>
                  <a:pt x="167" y="898"/>
                  <a:pt x="191" y="954"/>
                </a:cubicBezTo>
                <a:cubicBezTo>
                  <a:pt x="195" y="964"/>
                  <a:pt x="205" y="972"/>
                  <a:pt x="210" y="982"/>
                </a:cubicBezTo>
                <a:cubicBezTo>
                  <a:pt x="220" y="1002"/>
                  <a:pt x="216" y="1029"/>
                  <a:pt x="229" y="1048"/>
                </a:cubicBezTo>
                <a:cubicBezTo>
                  <a:pt x="249" y="1077"/>
                  <a:pt x="313" y="1074"/>
                  <a:pt x="333" y="1077"/>
                </a:cubicBezTo>
                <a:cubicBezTo>
                  <a:pt x="385" y="1112"/>
                  <a:pt x="336" y="1085"/>
                  <a:pt x="418" y="1105"/>
                </a:cubicBezTo>
                <a:cubicBezTo>
                  <a:pt x="437" y="1110"/>
                  <a:pt x="475" y="1124"/>
                  <a:pt x="475" y="1124"/>
                </a:cubicBezTo>
                <a:cubicBezTo>
                  <a:pt x="475" y="1124"/>
                  <a:pt x="456" y="1117"/>
                  <a:pt x="446" y="1114"/>
                </a:cubicBezTo>
                <a:cubicBezTo>
                  <a:pt x="472" y="1076"/>
                  <a:pt x="485" y="1083"/>
                  <a:pt x="522" y="1058"/>
                </a:cubicBezTo>
                <a:cubicBezTo>
                  <a:pt x="545" y="985"/>
                  <a:pt x="517" y="961"/>
                  <a:pt x="597" y="935"/>
                </a:cubicBezTo>
                <a:cubicBezTo>
                  <a:pt x="636" y="909"/>
                  <a:pt x="646" y="905"/>
                  <a:pt x="692" y="916"/>
                </a:cubicBezTo>
                <a:cubicBezTo>
                  <a:pt x="720" y="907"/>
                  <a:pt x="766" y="924"/>
                  <a:pt x="777" y="897"/>
                </a:cubicBezTo>
                <a:cubicBezTo>
                  <a:pt x="791" y="862"/>
                  <a:pt x="771" y="804"/>
                  <a:pt x="758" y="765"/>
                </a:cubicBezTo>
                <a:cubicBezTo>
                  <a:pt x="786" y="724"/>
                  <a:pt x="796" y="725"/>
                  <a:pt x="843" y="737"/>
                </a:cubicBezTo>
                <a:cubicBezTo>
                  <a:pt x="1353" y="722"/>
                  <a:pt x="1045" y="756"/>
                  <a:pt x="1240" y="689"/>
                </a:cubicBezTo>
                <a:cubicBezTo>
                  <a:pt x="1243" y="680"/>
                  <a:pt x="1242" y="668"/>
                  <a:pt x="1249" y="661"/>
                </a:cubicBezTo>
                <a:cubicBezTo>
                  <a:pt x="1268" y="642"/>
                  <a:pt x="1315" y="614"/>
                  <a:pt x="1315" y="614"/>
                </a:cubicBezTo>
                <a:cubicBezTo>
                  <a:pt x="1326" y="584"/>
                  <a:pt x="1342" y="559"/>
                  <a:pt x="1353" y="529"/>
                </a:cubicBezTo>
                <a:cubicBezTo>
                  <a:pt x="1373" y="321"/>
                  <a:pt x="1436" y="415"/>
                  <a:pt x="1721" y="406"/>
                </a:cubicBezTo>
                <a:cubicBezTo>
                  <a:pt x="1706" y="360"/>
                  <a:pt x="1685" y="328"/>
                  <a:pt x="1646" y="302"/>
                </a:cubicBezTo>
                <a:cubicBezTo>
                  <a:pt x="1621" y="266"/>
                  <a:pt x="1592" y="221"/>
                  <a:pt x="1551" y="208"/>
                </a:cubicBezTo>
                <a:cubicBezTo>
                  <a:pt x="1534" y="157"/>
                  <a:pt x="1501" y="167"/>
                  <a:pt x="1457" y="151"/>
                </a:cubicBezTo>
                <a:cubicBezTo>
                  <a:pt x="1418" y="176"/>
                  <a:pt x="1434" y="175"/>
                  <a:pt x="1381" y="161"/>
                </a:cubicBezTo>
                <a:cubicBezTo>
                  <a:pt x="1362" y="156"/>
                  <a:pt x="1325" y="142"/>
                  <a:pt x="1325" y="142"/>
                </a:cubicBezTo>
                <a:cubicBezTo>
                  <a:pt x="1297" y="62"/>
                  <a:pt x="1288" y="84"/>
                  <a:pt x="1183" y="76"/>
                </a:cubicBezTo>
                <a:cubicBezTo>
                  <a:pt x="1161" y="70"/>
                  <a:pt x="1135" y="71"/>
                  <a:pt x="1117" y="57"/>
                </a:cubicBezTo>
                <a:cubicBezTo>
                  <a:pt x="1108" y="50"/>
                  <a:pt x="1106" y="37"/>
                  <a:pt x="1098" y="29"/>
                </a:cubicBezTo>
                <a:cubicBezTo>
                  <a:pt x="1076" y="7"/>
                  <a:pt x="1061" y="8"/>
                  <a:pt x="1032" y="0"/>
                </a:cubicBezTo>
                <a:cubicBezTo>
                  <a:pt x="1000" y="11"/>
                  <a:pt x="975" y="19"/>
                  <a:pt x="947" y="38"/>
                </a:cubicBezTo>
                <a:cubicBezTo>
                  <a:pt x="938" y="169"/>
                  <a:pt x="986" y="214"/>
                  <a:pt x="871" y="180"/>
                </a:cubicBezTo>
                <a:cubicBezTo>
                  <a:pt x="860" y="177"/>
                  <a:pt x="852" y="167"/>
                  <a:pt x="843" y="161"/>
                </a:cubicBezTo>
                <a:cubicBezTo>
                  <a:pt x="826" y="105"/>
                  <a:pt x="826" y="94"/>
                  <a:pt x="767" y="76"/>
                </a:cubicBezTo>
                <a:cubicBezTo>
                  <a:pt x="754" y="79"/>
                  <a:pt x="714" y="88"/>
                  <a:pt x="701" y="95"/>
                </a:cubicBezTo>
                <a:cubicBezTo>
                  <a:pt x="681" y="106"/>
                  <a:pt x="645" y="132"/>
                  <a:pt x="645" y="132"/>
                </a:cubicBezTo>
                <a:cubicBezTo>
                  <a:pt x="610" y="98"/>
                  <a:pt x="558" y="64"/>
                  <a:pt x="531" y="29"/>
                </a:cubicBezTo>
                <a:close/>
              </a:path>
            </a:pathLst>
          </a:custGeom>
          <a:noFill/>
          <a:ln w="57150" cmpd="sng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884238" y="2444750"/>
            <a:ext cx="2908300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Минско-Полоцкое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Турово-Пинское,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Смоленское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94591" name="Freeform 31"/>
          <p:cNvSpPr>
            <a:spLocks/>
          </p:cNvSpPr>
          <p:nvPr/>
        </p:nvSpPr>
        <p:spPr bwMode="auto">
          <a:xfrm>
            <a:off x="2927350" y="3613150"/>
            <a:ext cx="2655888" cy="1906588"/>
          </a:xfrm>
          <a:custGeom>
            <a:avLst/>
            <a:gdLst>
              <a:gd name="T0" fmla="*/ 2147483647 w 1673"/>
              <a:gd name="T1" fmla="*/ 1570058549 h 1201"/>
              <a:gd name="T2" fmla="*/ 2147483647 w 1673"/>
              <a:gd name="T3" fmla="*/ 1045865912 h 1201"/>
              <a:gd name="T4" fmla="*/ 2147483647 w 1673"/>
              <a:gd name="T5" fmla="*/ 975301518 h 1201"/>
              <a:gd name="T6" fmla="*/ 2147483647 w 1673"/>
              <a:gd name="T7" fmla="*/ 690522994 h 1201"/>
              <a:gd name="T8" fmla="*/ 2147483647 w 1673"/>
              <a:gd name="T9" fmla="*/ 0 h 1201"/>
              <a:gd name="T10" fmla="*/ 2147483647 w 1673"/>
              <a:gd name="T11" fmla="*/ 141128787 h 1201"/>
              <a:gd name="T12" fmla="*/ 2147483647 w 1673"/>
              <a:gd name="T13" fmla="*/ 262096319 h 1201"/>
              <a:gd name="T14" fmla="*/ 2147483647 w 1673"/>
              <a:gd name="T15" fmla="*/ 236894750 h 1201"/>
              <a:gd name="T16" fmla="*/ 2147483647 w 1673"/>
              <a:gd name="T17" fmla="*/ 569555462 h 1201"/>
              <a:gd name="T18" fmla="*/ 2147483647 w 1673"/>
              <a:gd name="T19" fmla="*/ 690522994 h 1201"/>
              <a:gd name="T20" fmla="*/ 2147483647 w 1673"/>
              <a:gd name="T21" fmla="*/ 713205200 h 1201"/>
              <a:gd name="T22" fmla="*/ 2147483647 w 1673"/>
              <a:gd name="T23" fmla="*/ 879535556 h 1201"/>
              <a:gd name="T24" fmla="*/ 2147483647 w 1673"/>
              <a:gd name="T25" fmla="*/ 1071067481 h 1201"/>
              <a:gd name="T26" fmla="*/ 1277720253 w 1673"/>
              <a:gd name="T27" fmla="*/ 1093748099 h 1201"/>
              <a:gd name="T28" fmla="*/ 1255038049 w 1673"/>
              <a:gd name="T29" fmla="*/ 1164312493 h 1201"/>
              <a:gd name="T30" fmla="*/ 1229836482 w 1673"/>
              <a:gd name="T31" fmla="*/ 1451610381 h 1201"/>
              <a:gd name="T32" fmla="*/ 1159272093 w 1673"/>
              <a:gd name="T33" fmla="*/ 1474292587 h 1201"/>
              <a:gd name="T34" fmla="*/ 849293610 w 1673"/>
              <a:gd name="T35" fmla="*/ 1570058549 h 1201"/>
              <a:gd name="T36" fmla="*/ 587197311 w 1673"/>
              <a:gd name="T37" fmla="*/ 1736388905 h 1201"/>
              <a:gd name="T38" fmla="*/ 539313539 w 1673"/>
              <a:gd name="T39" fmla="*/ 1998485224 h 1201"/>
              <a:gd name="T40" fmla="*/ 446068534 w 1673"/>
              <a:gd name="T41" fmla="*/ 2021165843 h 1201"/>
              <a:gd name="T42" fmla="*/ 254536623 w 1673"/>
              <a:gd name="T43" fmla="*/ 1880037056 h 1201"/>
              <a:gd name="T44" fmla="*/ 88206279 w 1673"/>
              <a:gd name="T45" fmla="*/ 1902719261 h 1201"/>
              <a:gd name="T46" fmla="*/ 17641891 w 1673"/>
              <a:gd name="T47" fmla="*/ 1927920831 h 1201"/>
              <a:gd name="T48" fmla="*/ 158770667 w 1673"/>
              <a:gd name="T49" fmla="*/ 1973283655 h 1201"/>
              <a:gd name="T50" fmla="*/ 372983195 w 1673"/>
              <a:gd name="T51" fmla="*/ 2116931805 h 1201"/>
              <a:gd name="T52" fmla="*/ 446068534 w 1673"/>
              <a:gd name="T53" fmla="*/ 2147483647 h 1201"/>
              <a:gd name="T54" fmla="*/ 564515106 w 1673"/>
              <a:gd name="T55" fmla="*/ 2147483647 h 1201"/>
              <a:gd name="T56" fmla="*/ 826611406 w 1673"/>
              <a:gd name="T57" fmla="*/ 2147483647 h 1201"/>
              <a:gd name="T58" fmla="*/ 2064009151 w 1673"/>
              <a:gd name="T59" fmla="*/ 2147483647 h 1201"/>
              <a:gd name="T60" fmla="*/ 2147483647 w 1673"/>
              <a:gd name="T61" fmla="*/ 2147483647 h 1201"/>
              <a:gd name="T62" fmla="*/ 2147483647 w 1673"/>
              <a:gd name="T63" fmla="*/ 2147483647 h 1201"/>
              <a:gd name="T64" fmla="*/ 2147483647 w 1673"/>
              <a:gd name="T65" fmla="*/ 2147483647 h 1201"/>
              <a:gd name="T66" fmla="*/ 2147483647 w 1673"/>
              <a:gd name="T67" fmla="*/ 2147483647 h 1201"/>
              <a:gd name="T68" fmla="*/ 2147483647 w 1673"/>
              <a:gd name="T69" fmla="*/ 2147483647 h 1201"/>
              <a:gd name="T70" fmla="*/ 2147483647 w 1673"/>
              <a:gd name="T71" fmla="*/ 2142133374 h 1201"/>
              <a:gd name="T72" fmla="*/ 2147483647 w 1673"/>
              <a:gd name="T73" fmla="*/ 2069049618 h 1201"/>
              <a:gd name="T74" fmla="*/ 2147483647 w 1673"/>
              <a:gd name="T75" fmla="*/ 1902719261 h 1201"/>
              <a:gd name="T76" fmla="*/ 2147483647 w 1673"/>
              <a:gd name="T77" fmla="*/ 1880037056 h 1201"/>
              <a:gd name="T78" fmla="*/ 2147483647 w 1673"/>
              <a:gd name="T79" fmla="*/ 1832154868 h 1201"/>
              <a:gd name="T80" fmla="*/ 2147483647 w 1673"/>
              <a:gd name="T81" fmla="*/ 1688505130 h 1201"/>
              <a:gd name="T82" fmla="*/ 2147483647 w 1673"/>
              <a:gd name="T83" fmla="*/ 1592739168 h 1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73" h="1201">
                <a:moveTo>
                  <a:pt x="1631" y="623"/>
                </a:moveTo>
                <a:cubicBezTo>
                  <a:pt x="1558" y="597"/>
                  <a:pt x="1549" y="444"/>
                  <a:pt x="1631" y="415"/>
                </a:cubicBezTo>
                <a:cubicBezTo>
                  <a:pt x="1640" y="406"/>
                  <a:pt x="1656" y="400"/>
                  <a:pt x="1659" y="387"/>
                </a:cubicBezTo>
                <a:cubicBezTo>
                  <a:pt x="1673" y="325"/>
                  <a:pt x="1622" y="289"/>
                  <a:pt x="1574" y="274"/>
                </a:cubicBezTo>
                <a:cubicBezTo>
                  <a:pt x="1490" y="217"/>
                  <a:pt x="1531" y="93"/>
                  <a:pt x="1527" y="0"/>
                </a:cubicBezTo>
                <a:cubicBezTo>
                  <a:pt x="1492" y="11"/>
                  <a:pt x="1433" y="56"/>
                  <a:pt x="1433" y="56"/>
                </a:cubicBezTo>
                <a:cubicBezTo>
                  <a:pt x="1416" y="105"/>
                  <a:pt x="1387" y="94"/>
                  <a:pt x="1338" y="104"/>
                </a:cubicBezTo>
                <a:cubicBezTo>
                  <a:pt x="1269" y="94"/>
                  <a:pt x="1209" y="83"/>
                  <a:pt x="1140" y="94"/>
                </a:cubicBezTo>
                <a:cubicBezTo>
                  <a:pt x="1099" y="122"/>
                  <a:pt x="1086" y="178"/>
                  <a:pt x="1074" y="226"/>
                </a:cubicBezTo>
                <a:cubicBezTo>
                  <a:pt x="1070" y="242"/>
                  <a:pt x="1073" y="260"/>
                  <a:pt x="1064" y="274"/>
                </a:cubicBezTo>
                <a:cubicBezTo>
                  <a:pt x="1059" y="282"/>
                  <a:pt x="1045" y="279"/>
                  <a:pt x="1036" y="283"/>
                </a:cubicBezTo>
                <a:cubicBezTo>
                  <a:pt x="956" y="319"/>
                  <a:pt x="976" y="305"/>
                  <a:pt x="932" y="349"/>
                </a:cubicBezTo>
                <a:cubicBezTo>
                  <a:pt x="922" y="435"/>
                  <a:pt x="938" y="445"/>
                  <a:pt x="857" y="425"/>
                </a:cubicBezTo>
                <a:cubicBezTo>
                  <a:pt x="836" y="426"/>
                  <a:pt x="582" y="457"/>
                  <a:pt x="507" y="434"/>
                </a:cubicBezTo>
                <a:cubicBezTo>
                  <a:pt x="504" y="443"/>
                  <a:pt x="499" y="452"/>
                  <a:pt x="498" y="462"/>
                </a:cubicBezTo>
                <a:cubicBezTo>
                  <a:pt x="493" y="500"/>
                  <a:pt x="499" y="540"/>
                  <a:pt x="488" y="576"/>
                </a:cubicBezTo>
                <a:cubicBezTo>
                  <a:pt x="485" y="585"/>
                  <a:pt x="469" y="582"/>
                  <a:pt x="460" y="585"/>
                </a:cubicBezTo>
                <a:cubicBezTo>
                  <a:pt x="411" y="602"/>
                  <a:pt x="393" y="614"/>
                  <a:pt x="337" y="623"/>
                </a:cubicBezTo>
                <a:cubicBezTo>
                  <a:pt x="250" y="667"/>
                  <a:pt x="282" y="642"/>
                  <a:pt x="233" y="689"/>
                </a:cubicBezTo>
                <a:cubicBezTo>
                  <a:pt x="222" y="723"/>
                  <a:pt x="231" y="762"/>
                  <a:pt x="214" y="793"/>
                </a:cubicBezTo>
                <a:cubicBezTo>
                  <a:pt x="208" y="804"/>
                  <a:pt x="189" y="799"/>
                  <a:pt x="177" y="802"/>
                </a:cubicBezTo>
                <a:cubicBezTo>
                  <a:pt x="140" y="791"/>
                  <a:pt x="133" y="767"/>
                  <a:pt x="101" y="746"/>
                </a:cubicBezTo>
                <a:cubicBezTo>
                  <a:pt x="79" y="749"/>
                  <a:pt x="57" y="751"/>
                  <a:pt x="35" y="755"/>
                </a:cubicBezTo>
                <a:cubicBezTo>
                  <a:pt x="25" y="757"/>
                  <a:pt x="0" y="758"/>
                  <a:pt x="7" y="765"/>
                </a:cubicBezTo>
                <a:cubicBezTo>
                  <a:pt x="21" y="779"/>
                  <a:pt x="63" y="783"/>
                  <a:pt x="63" y="783"/>
                </a:cubicBezTo>
                <a:cubicBezTo>
                  <a:pt x="94" y="803"/>
                  <a:pt x="112" y="829"/>
                  <a:pt x="148" y="840"/>
                </a:cubicBezTo>
                <a:cubicBezTo>
                  <a:pt x="158" y="849"/>
                  <a:pt x="170" y="857"/>
                  <a:pt x="177" y="868"/>
                </a:cubicBezTo>
                <a:cubicBezTo>
                  <a:pt x="209" y="916"/>
                  <a:pt x="158" y="956"/>
                  <a:pt x="224" y="1001"/>
                </a:cubicBezTo>
                <a:cubicBezTo>
                  <a:pt x="252" y="1087"/>
                  <a:pt x="213" y="1064"/>
                  <a:pt x="328" y="1076"/>
                </a:cubicBezTo>
                <a:cubicBezTo>
                  <a:pt x="466" y="1170"/>
                  <a:pt x="674" y="1111"/>
                  <a:pt x="819" y="1114"/>
                </a:cubicBezTo>
                <a:cubicBezTo>
                  <a:pt x="871" y="1121"/>
                  <a:pt x="919" y="1132"/>
                  <a:pt x="970" y="1142"/>
                </a:cubicBezTo>
                <a:cubicBezTo>
                  <a:pt x="984" y="1164"/>
                  <a:pt x="1005" y="1201"/>
                  <a:pt x="1017" y="1189"/>
                </a:cubicBezTo>
                <a:cubicBezTo>
                  <a:pt x="1030" y="1176"/>
                  <a:pt x="1021" y="1151"/>
                  <a:pt x="1027" y="1133"/>
                </a:cubicBezTo>
                <a:cubicBezTo>
                  <a:pt x="1036" y="1105"/>
                  <a:pt x="1060" y="1066"/>
                  <a:pt x="1083" y="1048"/>
                </a:cubicBezTo>
                <a:cubicBezTo>
                  <a:pt x="1172" y="979"/>
                  <a:pt x="1204" y="999"/>
                  <a:pt x="1338" y="991"/>
                </a:cubicBezTo>
                <a:cubicBezTo>
                  <a:pt x="1341" y="944"/>
                  <a:pt x="1343" y="897"/>
                  <a:pt x="1348" y="850"/>
                </a:cubicBezTo>
                <a:cubicBezTo>
                  <a:pt x="1349" y="840"/>
                  <a:pt x="1355" y="831"/>
                  <a:pt x="1357" y="821"/>
                </a:cubicBezTo>
                <a:cubicBezTo>
                  <a:pt x="1361" y="799"/>
                  <a:pt x="1351" y="772"/>
                  <a:pt x="1366" y="755"/>
                </a:cubicBezTo>
                <a:cubicBezTo>
                  <a:pt x="1379" y="741"/>
                  <a:pt x="1404" y="749"/>
                  <a:pt x="1423" y="746"/>
                </a:cubicBezTo>
                <a:cubicBezTo>
                  <a:pt x="1442" y="739"/>
                  <a:pt x="1470" y="744"/>
                  <a:pt x="1480" y="727"/>
                </a:cubicBezTo>
                <a:cubicBezTo>
                  <a:pt x="1490" y="710"/>
                  <a:pt x="1479" y="687"/>
                  <a:pt x="1489" y="670"/>
                </a:cubicBezTo>
                <a:cubicBezTo>
                  <a:pt x="1506" y="640"/>
                  <a:pt x="1596" y="698"/>
                  <a:pt x="1565" y="632"/>
                </a:cubicBezTo>
              </a:path>
            </a:pathLst>
          </a:custGeom>
          <a:noFill/>
          <a:ln w="57150" cmpd="sng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3854450" y="5013325"/>
            <a:ext cx="2598738" cy="192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Киевске,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Черноговское,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Переяславское,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Северское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94593" name="Freeform 33"/>
          <p:cNvSpPr>
            <a:spLocks/>
          </p:cNvSpPr>
          <p:nvPr/>
        </p:nvSpPr>
        <p:spPr bwMode="auto">
          <a:xfrm>
            <a:off x="4676775" y="1784350"/>
            <a:ext cx="2127250" cy="2868613"/>
          </a:xfrm>
          <a:custGeom>
            <a:avLst/>
            <a:gdLst>
              <a:gd name="T0" fmla="*/ 1403480063 w 1306"/>
              <a:gd name="T1" fmla="*/ 2147483647 h 1795"/>
              <a:gd name="T2" fmla="*/ 1477766044 w 1306"/>
              <a:gd name="T3" fmla="*/ 2147483647 h 1795"/>
              <a:gd name="T4" fmla="*/ 1278785099 w 1306"/>
              <a:gd name="T5" fmla="*/ 2147483647 h 1795"/>
              <a:gd name="T6" fmla="*/ 1103682779 w 1306"/>
              <a:gd name="T7" fmla="*/ 2147483647 h 1795"/>
              <a:gd name="T8" fmla="*/ 851639488 w 1306"/>
              <a:gd name="T9" fmla="*/ 2147483647 h 1795"/>
              <a:gd name="T10" fmla="*/ 451024236 w 1306"/>
              <a:gd name="T11" fmla="*/ 2147483647 h 1795"/>
              <a:gd name="T12" fmla="*/ 275920288 w 1306"/>
              <a:gd name="T13" fmla="*/ 2147483647 h 1795"/>
              <a:gd name="T14" fmla="*/ 100816339 w 1306"/>
              <a:gd name="T15" fmla="*/ 2147483647 h 1795"/>
              <a:gd name="T16" fmla="*/ 750821520 w 1306"/>
              <a:gd name="T17" fmla="*/ 2147483647 h 1795"/>
              <a:gd name="T18" fmla="*/ 925925469 w 1306"/>
              <a:gd name="T19" fmla="*/ 1348494219 h 1795"/>
              <a:gd name="T20" fmla="*/ 400615252 w 1306"/>
              <a:gd name="T21" fmla="*/ 891333194 h 1795"/>
              <a:gd name="T22" fmla="*/ 626128185 w 1306"/>
              <a:gd name="T23" fmla="*/ 745757876 h 1795"/>
              <a:gd name="T24" fmla="*/ 1002864811 w 1306"/>
              <a:gd name="T25" fmla="*/ 408634321 h 1795"/>
              <a:gd name="T26" fmla="*/ 1177968760 w 1306"/>
              <a:gd name="T27" fmla="*/ 311584110 h 1795"/>
              <a:gd name="T28" fmla="*/ 1528175028 w 1306"/>
              <a:gd name="T29" fmla="*/ 288598449 h 1795"/>
              <a:gd name="T30" fmla="*/ 1353072708 w 1306"/>
              <a:gd name="T31" fmla="*/ 674247110 h 1795"/>
              <a:gd name="T32" fmla="*/ 1453889047 w 1306"/>
              <a:gd name="T33" fmla="*/ 1108420876 h 1795"/>
              <a:gd name="T34" fmla="*/ 2029608248 w 1306"/>
              <a:gd name="T35" fmla="*/ 1253997792 h 1795"/>
              <a:gd name="T36" fmla="*/ 2147483647 w 1306"/>
              <a:gd name="T37" fmla="*/ 385648661 h 1795"/>
              <a:gd name="T38" fmla="*/ 2147483647 w 1306"/>
              <a:gd name="T39" fmla="*/ 191546639 h 1795"/>
              <a:gd name="T40" fmla="*/ 2147483647 w 1306"/>
              <a:gd name="T41" fmla="*/ 94496427 h 1795"/>
              <a:gd name="T42" fmla="*/ 2147483647 w 1306"/>
              <a:gd name="T43" fmla="*/ 143021533 h 1795"/>
              <a:gd name="T44" fmla="*/ 2147483647 w 1306"/>
              <a:gd name="T45" fmla="*/ 651261449 h 1795"/>
              <a:gd name="T46" fmla="*/ 2147483647 w 1306"/>
              <a:gd name="T47" fmla="*/ 771297322 h 1795"/>
              <a:gd name="T48" fmla="*/ 2147483647 w 1306"/>
              <a:gd name="T49" fmla="*/ 914318855 h 1795"/>
              <a:gd name="T50" fmla="*/ 2147483647 w 1306"/>
              <a:gd name="T51" fmla="*/ 1302522898 h 1795"/>
              <a:gd name="T52" fmla="*/ 2147483647 w 1306"/>
              <a:gd name="T53" fmla="*/ 1565580304 h 1795"/>
              <a:gd name="T54" fmla="*/ 2147483647 w 1306"/>
              <a:gd name="T55" fmla="*/ 1976770008 h 1795"/>
              <a:gd name="T56" fmla="*/ 2147483647 w 1306"/>
              <a:gd name="T57" fmla="*/ 2147483647 h 1795"/>
              <a:gd name="T58" fmla="*/ 2147483647 w 1306"/>
              <a:gd name="T59" fmla="*/ 2147483647 h 1795"/>
              <a:gd name="T60" fmla="*/ 2147483647 w 1306"/>
              <a:gd name="T61" fmla="*/ 2147483647 h 1795"/>
              <a:gd name="T62" fmla="*/ 2147483647 w 1306"/>
              <a:gd name="T63" fmla="*/ 2147483647 h 1795"/>
              <a:gd name="T64" fmla="*/ 1928790280 w 1306"/>
              <a:gd name="T65" fmla="*/ 2147483647 h 1795"/>
              <a:gd name="T66" fmla="*/ 1554705386 w 1306"/>
              <a:gd name="T67" fmla="*/ 2147483647 h 17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6" h="1795">
                <a:moveTo>
                  <a:pt x="567" y="1794"/>
                </a:moveTo>
                <a:cubicBezTo>
                  <a:pt x="554" y="1775"/>
                  <a:pt x="542" y="1756"/>
                  <a:pt x="529" y="1737"/>
                </a:cubicBezTo>
                <a:cubicBezTo>
                  <a:pt x="523" y="1728"/>
                  <a:pt x="510" y="1709"/>
                  <a:pt x="510" y="1709"/>
                </a:cubicBezTo>
                <a:cubicBezTo>
                  <a:pt x="491" y="1649"/>
                  <a:pt x="524" y="1607"/>
                  <a:pt x="557" y="1558"/>
                </a:cubicBezTo>
                <a:cubicBezTo>
                  <a:pt x="563" y="1548"/>
                  <a:pt x="576" y="1529"/>
                  <a:pt x="576" y="1529"/>
                </a:cubicBezTo>
                <a:cubicBezTo>
                  <a:pt x="563" y="1451"/>
                  <a:pt x="559" y="1437"/>
                  <a:pt x="482" y="1416"/>
                </a:cubicBezTo>
                <a:cubicBezTo>
                  <a:pt x="468" y="1377"/>
                  <a:pt x="447" y="1342"/>
                  <a:pt x="434" y="1303"/>
                </a:cubicBezTo>
                <a:cubicBezTo>
                  <a:pt x="428" y="1284"/>
                  <a:pt x="416" y="1246"/>
                  <a:pt x="416" y="1246"/>
                </a:cubicBezTo>
                <a:cubicBezTo>
                  <a:pt x="423" y="1194"/>
                  <a:pt x="437" y="1163"/>
                  <a:pt x="425" y="1114"/>
                </a:cubicBezTo>
                <a:cubicBezTo>
                  <a:pt x="382" y="1122"/>
                  <a:pt x="360" y="1138"/>
                  <a:pt x="321" y="1152"/>
                </a:cubicBezTo>
                <a:cubicBezTo>
                  <a:pt x="288" y="1130"/>
                  <a:pt x="260" y="1117"/>
                  <a:pt x="236" y="1086"/>
                </a:cubicBezTo>
                <a:cubicBezTo>
                  <a:pt x="176" y="1009"/>
                  <a:pt x="225" y="1047"/>
                  <a:pt x="170" y="1010"/>
                </a:cubicBezTo>
                <a:cubicBezTo>
                  <a:pt x="167" y="1001"/>
                  <a:pt x="168" y="989"/>
                  <a:pt x="161" y="982"/>
                </a:cubicBezTo>
                <a:cubicBezTo>
                  <a:pt x="145" y="966"/>
                  <a:pt x="104" y="944"/>
                  <a:pt x="104" y="944"/>
                </a:cubicBezTo>
                <a:cubicBezTo>
                  <a:pt x="73" y="947"/>
                  <a:pt x="41" y="950"/>
                  <a:pt x="10" y="953"/>
                </a:cubicBezTo>
                <a:cubicBezTo>
                  <a:pt x="0" y="954"/>
                  <a:pt x="29" y="947"/>
                  <a:pt x="38" y="944"/>
                </a:cubicBezTo>
                <a:cubicBezTo>
                  <a:pt x="47" y="941"/>
                  <a:pt x="57" y="937"/>
                  <a:pt x="66" y="934"/>
                </a:cubicBezTo>
                <a:cubicBezTo>
                  <a:pt x="114" y="863"/>
                  <a:pt x="206" y="866"/>
                  <a:pt x="283" y="859"/>
                </a:cubicBezTo>
                <a:cubicBezTo>
                  <a:pt x="322" y="847"/>
                  <a:pt x="337" y="836"/>
                  <a:pt x="359" y="802"/>
                </a:cubicBezTo>
                <a:cubicBezTo>
                  <a:pt x="356" y="711"/>
                  <a:pt x="361" y="619"/>
                  <a:pt x="349" y="528"/>
                </a:cubicBezTo>
                <a:cubicBezTo>
                  <a:pt x="345" y="500"/>
                  <a:pt x="264" y="538"/>
                  <a:pt x="264" y="538"/>
                </a:cubicBezTo>
                <a:cubicBezTo>
                  <a:pt x="172" y="513"/>
                  <a:pt x="179" y="427"/>
                  <a:pt x="151" y="349"/>
                </a:cubicBezTo>
                <a:cubicBezTo>
                  <a:pt x="170" y="336"/>
                  <a:pt x="189" y="324"/>
                  <a:pt x="208" y="311"/>
                </a:cubicBezTo>
                <a:cubicBezTo>
                  <a:pt x="217" y="305"/>
                  <a:pt x="236" y="292"/>
                  <a:pt x="236" y="292"/>
                </a:cubicBezTo>
                <a:cubicBezTo>
                  <a:pt x="250" y="252"/>
                  <a:pt x="273" y="239"/>
                  <a:pt x="312" y="226"/>
                </a:cubicBezTo>
                <a:cubicBezTo>
                  <a:pt x="330" y="171"/>
                  <a:pt x="327" y="179"/>
                  <a:pt x="378" y="160"/>
                </a:cubicBezTo>
                <a:cubicBezTo>
                  <a:pt x="391" y="155"/>
                  <a:pt x="404" y="148"/>
                  <a:pt x="416" y="141"/>
                </a:cubicBezTo>
                <a:cubicBezTo>
                  <a:pt x="426" y="135"/>
                  <a:pt x="434" y="127"/>
                  <a:pt x="444" y="122"/>
                </a:cubicBezTo>
                <a:cubicBezTo>
                  <a:pt x="462" y="114"/>
                  <a:pt x="501" y="104"/>
                  <a:pt x="501" y="104"/>
                </a:cubicBezTo>
                <a:cubicBezTo>
                  <a:pt x="526" y="107"/>
                  <a:pt x="564" y="91"/>
                  <a:pt x="576" y="113"/>
                </a:cubicBezTo>
                <a:cubicBezTo>
                  <a:pt x="594" y="146"/>
                  <a:pt x="582" y="191"/>
                  <a:pt x="567" y="226"/>
                </a:cubicBezTo>
                <a:cubicBezTo>
                  <a:pt x="558" y="247"/>
                  <a:pt x="510" y="264"/>
                  <a:pt x="510" y="264"/>
                </a:cubicBezTo>
                <a:cubicBezTo>
                  <a:pt x="474" y="318"/>
                  <a:pt x="461" y="324"/>
                  <a:pt x="501" y="425"/>
                </a:cubicBezTo>
                <a:cubicBezTo>
                  <a:pt x="507" y="440"/>
                  <a:pt x="532" y="431"/>
                  <a:pt x="548" y="434"/>
                </a:cubicBezTo>
                <a:cubicBezTo>
                  <a:pt x="551" y="459"/>
                  <a:pt x="533" y="502"/>
                  <a:pt x="557" y="510"/>
                </a:cubicBezTo>
                <a:cubicBezTo>
                  <a:pt x="632" y="536"/>
                  <a:pt x="698" y="512"/>
                  <a:pt x="765" y="491"/>
                </a:cubicBezTo>
                <a:cubicBezTo>
                  <a:pt x="821" y="406"/>
                  <a:pt x="754" y="437"/>
                  <a:pt x="925" y="425"/>
                </a:cubicBezTo>
                <a:cubicBezTo>
                  <a:pt x="921" y="344"/>
                  <a:pt x="952" y="207"/>
                  <a:pt x="869" y="151"/>
                </a:cubicBezTo>
                <a:cubicBezTo>
                  <a:pt x="851" y="98"/>
                  <a:pt x="867" y="97"/>
                  <a:pt x="916" y="85"/>
                </a:cubicBezTo>
                <a:cubicBezTo>
                  <a:pt x="900" y="82"/>
                  <a:pt x="880" y="86"/>
                  <a:pt x="869" y="75"/>
                </a:cubicBezTo>
                <a:cubicBezTo>
                  <a:pt x="862" y="68"/>
                  <a:pt x="868" y="49"/>
                  <a:pt x="878" y="47"/>
                </a:cubicBezTo>
                <a:cubicBezTo>
                  <a:pt x="930" y="35"/>
                  <a:pt x="985" y="40"/>
                  <a:pt x="1039" y="37"/>
                </a:cubicBezTo>
                <a:cubicBezTo>
                  <a:pt x="1096" y="23"/>
                  <a:pt x="1153" y="17"/>
                  <a:pt x="1209" y="0"/>
                </a:cubicBezTo>
                <a:cubicBezTo>
                  <a:pt x="1251" y="10"/>
                  <a:pt x="1270" y="13"/>
                  <a:pt x="1284" y="56"/>
                </a:cubicBezTo>
                <a:cubicBezTo>
                  <a:pt x="1289" y="104"/>
                  <a:pt x="1306" y="197"/>
                  <a:pt x="1284" y="245"/>
                </a:cubicBezTo>
                <a:cubicBezTo>
                  <a:pt x="1279" y="257"/>
                  <a:pt x="1259" y="252"/>
                  <a:pt x="1247" y="255"/>
                </a:cubicBezTo>
                <a:cubicBezTo>
                  <a:pt x="1241" y="264"/>
                  <a:pt x="1236" y="275"/>
                  <a:pt x="1228" y="283"/>
                </a:cubicBezTo>
                <a:cubicBezTo>
                  <a:pt x="1220" y="291"/>
                  <a:pt x="1206" y="293"/>
                  <a:pt x="1199" y="302"/>
                </a:cubicBezTo>
                <a:cubicBezTo>
                  <a:pt x="1193" y="310"/>
                  <a:pt x="1195" y="322"/>
                  <a:pt x="1190" y="330"/>
                </a:cubicBezTo>
                <a:cubicBezTo>
                  <a:pt x="1183" y="341"/>
                  <a:pt x="1170" y="348"/>
                  <a:pt x="1162" y="358"/>
                </a:cubicBezTo>
                <a:cubicBezTo>
                  <a:pt x="1155" y="367"/>
                  <a:pt x="1149" y="377"/>
                  <a:pt x="1143" y="387"/>
                </a:cubicBezTo>
                <a:cubicBezTo>
                  <a:pt x="1165" y="420"/>
                  <a:pt x="1194" y="469"/>
                  <a:pt x="1162" y="510"/>
                </a:cubicBezTo>
                <a:cubicBezTo>
                  <a:pt x="1150" y="526"/>
                  <a:pt x="1105" y="528"/>
                  <a:pt x="1105" y="528"/>
                </a:cubicBezTo>
                <a:cubicBezTo>
                  <a:pt x="1064" y="556"/>
                  <a:pt x="1072" y="569"/>
                  <a:pt x="1058" y="613"/>
                </a:cubicBezTo>
                <a:cubicBezTo>
                  <a:pt x="1061" y="657"/>
                  <a:pt x="1057" y="703"/>
                  <a:pt x="1067" y="746"/>
                </a:cubicBezTo>
                <a:cubicBezTo>
                  <a:pt x="1070" y="759"/>
                  <a:pt x="1087" y="764"/>
                  <a:pt x="1095" y="774"/>
                </a:cubicBezTo>
                <a:cubicBezTo>
                  <a:pt x="1109" y="792"/>
                  <a:pt x="1133" y="831"/>
                  <a:pt x="1133" y="831"/>
                </a:cubicBezTo>
                <a:cubicBezTo>
                  <a:pt x="1136" y="856"/>
                  <a:pt x="1143" y="881"/>
                  <a:pt x="1143" y="906"/>
                </a:cubicBezTo>
                <a:cubicBezTo>
                  <a:pt x="1143" y="984"/>
                  <a:pt x="1069" y="983"/>
                  <a:pt x="1010" y="991"/>
                </a:cubicBezTo>
                <a:cubicBezTo>
                  <a:pt x="1004" y="1004"/>
                  <a:pt x="1001" y="1018"/>
                  <a:pt x="992" y="1029"/>
                </a:cubicBezTo>
                <a:cubicBezTo>
                  <a:pt x="985" y="1038"/>
                  <a:pt x="964" y="1036"/>
                  <a:pt x="963" y="1048"/>
                </a:cubicBezTo>
                <a:cubicBezTo>
                  <a:pt x="946" y="1239"/>
                  <a:pt x="923" y="1212"/>
                  <a:pt x="1001" y="1265"/>
                </a:cubicBezTo>
                <a:cubicBezTo>
                  <a:pt x="1004" y="1274"/>
                  <a:pt x="1010" y="1283"/>
                  <a:pt x="1010" y="1293"/>
                </a:cubicBezTo>
                <a:cubicBezTo>
                  <a:pt x="1010" y="1389"/>
                  <a:pt x="1004" y="1359"/>
                  <a:pt x="907" y="1369"/>
                </a:cubicBezTo>
                <a:cubicBezTo>
                  <a:pt x="876" y="1410"/>
                  <a:pt x="849" y="1431"/>
                  <a:pt x="803" y="1454"/>
                </a:cubicBezTo>
                <a:cubicBezTo>
                  <a:pt x="794" y="1533"/>
                  <a:pt x="795" y="1579"/>
                  <a:pt x="727" y="1624"/>
                </a:cubicBezTo>
                <a:cubicBezTo>
                  <a:pt x="691" y="1673"/>
                  <a:pt x="643" y="1709"/>
                  <a:pt x="604" y="1756"/>
                </a:cubicBezTo>
                <a:cubicBezTo>
                  <a:pt x="597" y="1764"/>
                  <a:pt x="595" y="1777"/>
                  <a:pt x="586" y="1784"/>
                </a:cubicBezTo>
                <a:cubicBezTo>
                  <a:pt x="572" y="1795"/>
                  <a:pt x="541" y="1794"/>
                  <a:pt x="567" y="1794"/>
                </a:cubicBezTo>
                <a:close/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5691188" y="1773238"/>
            <a:ext cx="338772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Владимиро-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Суздальское,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Рязанско-Муромское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pic>
        <p:nvPicPr>
          <p:cNvPr id="14350" name="Picture 35" descr="73">
            <a:hlinkClick r:id="rId3" action="ppaction://hlinksldjump"/>
          </p:cNvPr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601075" y="188913"/>
            <a:ext cx="542925" cy="752475"/>
          </a:xfrm>
        </p:spPr>
      </p:pic>
    </p:spTree>
    <p:extLst>
      <p:ext uri="{BB962C8B-B14F-4D97-AF65-F5344CB8AC3E}">
        <p14:creationId xmlns:p14="http://schemas.microsoft.com/office/powerpoint/2010/main" val="56690897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1" grpId="0" animBg="1"/>
      <p:bldP spid="194582" grpId="0" animBg="1"/>
      <p:bldP spid="194582" grpId="1" animBg="1"/>
      <p:bldP spid="194583" grpId="0" animBg="1"/>
      <p:bldP spid="194584" grpId="0" animBg="1"/>
      <p:bldP spid="194584" grpId="1" animBg="1"/>
      <p:bldP spid="194585" grpId="0" animBg="1"/>
      <p:bldP spid="194586" grpId="0" animBg="1"/>
      <p:bldP spid="194586" grpId="1" animBg="1"/>
      <p:bldP spid="194591" grpId="0" animBg="1"/>
      <p:bldP spid="194592" grpId="0" animBg="1"/>
      <p:bldP spid="194592" grpId="1" animBg="1"/>
      <p:bldP spid="194593" grpId="0" animBg="1"/>
      <p:bldP spid="194594" grpId="0" animBg="1"/>
      <p:bldP spid="19459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31150" cy="20748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Arial Black" pitchFamily="34" charset="0"/>
              </a:rPr>
              <a:t>Политический строй русских земель и княжеств в период феодальной раздробленности</a:t>
            </a:r>
          </a:p>
        </p:txBody>
      </p:sp>
      <p:sp>
        <p:nvSpPr>
          <p:cNvPr id="15364" name="Text Box 20"/>
          <p:cNvSpPr txBox="1">
            <a:spLocks noChangeArrowheads="1"/>
          </p:cNvSpPr>
          <p:nvPr/>
        </p:nvSpPr>
        <p:spPr bwMode="auto">
          <a:xfrm>
            <a:off x="971550" y="2708275"/>
            <a:ext cx="2420938" cy="143033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</a:rPr>
              <a:t>РАННЕФЕО-</a:t>
            </a:r>
          </a:p>
          <a:p>
            <a:pPr algn="ctr"/>
            <a:r>
              <a:rPr lang="ru-RU" sz="2800" b="1">
                <a:solidFill>
                  <a:srgbClr val="663300"/>
                </a:solidFill>
              </a:rPr>
              <a:t>ДАЛЬНАЯ </a:t>
            </a:r>
            <a:br>
              <a:rPr lang="ru-RU" sz="2800" b="1">
                <a:solidFill>
                  <a:srgbClr val="663300"/>
                </a:solidFill>
              </a:rPr>
            </a:br>
            <a:r>
              <a:rPr lang="ru-RU" sz="28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6156325" y="2708275"/>
            <a:ext cx="2487613" cy="15906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«</a:t>
            </a:r>
            <a:r>
              <a:rPr lang="ru-RU" sz="2400" b="1">
                <a:solidFill>
                  <a:srgbClr val="663300"/>
                </a:solidFill>
              </a:rPr>
              <a:t>ФЕДЕРАЦИЯ»</a:t>
            </a:r>
          </a:p>
          <a:p>
            <a:r>
              <a:rPr lang="ru-RU" sz="2400" b="1">
                <a:solidFill>
                  <a:srgbClr val="663300"/>
                </a:solidFill>
              </a:rPr>
              <a:t> КНЯЖЕСТВ</a:t>
            </a:r>
          </a:p>
          <a:p>
            <a:r>
              <a:rPr lang="ru-RU" sz="2400" b="1">
                <a:solidFill>
                  <a:srgbClr val="663300"/>
                </a:solidFill>
              </a:rPr>
              <a:t> И ЗЕМЕЛЬ-</a:t>
            </a:r>
          </a:p>
          <a:p>
            <a:r>
              <a:rPr lang="ru-RU" sz="2400" b="1">
                <a:solidFill>
                  <a:srgbClr val="663300"/>
                </a:solidFill>
              </a:rPr>
              <a:t>РЕСПУБЛИК</a:t>
            </a:r>
          </a:p>
        </p:txBody>
      </p:sp>
      <p:sp>
        <p:nvSpPr>
          <p:cNvPr id="15366" name="Line 22"/>
          <p:cNvSpPr>
            <a:spLocks noChangeShapeType="1"/>
          </p:cNvSpPr>
          <p:nvPr/>
        </p:nvSpPr>
        <p:spPr bwMode="auto">
          <a:xfrm>
            <a:off x="3419475" y="3284538"/>
            <a:ext cx="273685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23"/>
          <p:cNvSpPr>
            <a:spLocks noChangeShapeType="1"/>
          </p:cNvSpPr>
          <p:nvPr/>
        </p:nvSpPr>
        <p:spPr bwMode="auto">
          <a:xfrm>
            <a:off x="3419475" y="3500438"/>
            <a:ext cx="273685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8" name="Oval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4365625"/>
            <a:ext cx="3384550" cy="18716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КНЯЖЕСТВО-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95609" name="Oval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48263" y="4508500"/>
            <a:ext cx="3600450" cy="1873250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БОЯРСКАЯ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РЕСПУБЛИКА</a:t>
            </a:r>
          </a:p>
        </p:txBody>
      </p:sp>
      <p:pic>
        <p:nvPicPr>
          <p:cNvPr id="15370" name="Picture 26" descr="7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75688" y="0"/>
            <a:ext cx="4683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AutoShape 2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58225" y="5661025"/>
            <a:ext cx="485775" cy="615950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2332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8" grpId="0" animBg="1"/>
      <p:bldP spid="1956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8" name="Oval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00338" y="260350"/>
            <a:ext cx="3384550" cy="18716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КНЯЖЕСТВО-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3203575" y="2205038"/>
            <a:ext cx="2359025" cy="831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2771775" y="3184525"/>
            <a:ext cx="3168650" cy="588963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КНЯЗЬ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2484438" y="5364163"/>
            <a:ext cx="3887787" cy="588962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ДРУЖИНА</a:t>
            </a:r>
          </a:p>
        </p:txBody>
      </p:sp>
      <p:sp>
        <p:nvSpPr>
          <p:cNvPr id="16391" name="Line 25"/>
          <p:cNvSpPr>
            <a:spLocks noChangeShapeType="1"/>
          </p:cNvSpPr>
          <p:nvPr/>
        </p:nvSpPr>
        <p:spPr bwMode="auto">
          <a:xfrm>
            <a:off x="4356100" y="3789363"/>
            <a:ext cx="0" cy="15843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2455863" y="4149725"/>
            <a:ext cx="4025900" cy="588963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БОЯРСКИЙ СОВЕТ</a:t>
            </a:r>
          </a:p>
        </p:txBody>
      </p:sp>
      <p:pic>
        <p:nvPicPr>
          <p:cNvPr id="16393" name="Picture 26" descr="7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27988" y="5013325"/>
            <a:ext cx="485775" cy="720725"/>
          </a:xfrm>
          <a:prstGeom prst="upArrow">
            <a:avLst>
              <a:gd name="adj1" fmla="val 50000"/>
              <a:gd name="adj2" fmla="val 37092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547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8" grpId="0" animBg="1"/>
      <p:bldP spid="196629" grpId="0" animBg="1"/>
      <p:bldP spid="196630" grpId="0" animBg="1"/>
      <p:bldP spid="196632" grpId="0" animBg="1"/>
      <p:bldP spid="1966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53" name="Oval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00338" y="0"/>
            <a:ext cx="3600450" cy="13668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БОЯРСКАЯ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РЕСПУБЛИКА</a:t>
            </a:r>
          </a:p>
        </p:txBody>
      </p:sp>
      <p:sp>
        <p:nvSpPr>
          <p:cNvPr id="197654" name="AutoShape 22"/>
          <p:cNvSpPr>
            <a:spLocks noChangeArrowheads="1"/>
          </p:cNvSpPr>
          <p:nvPr/>
        </p:nvSpPr>
        <p:spPr bwMode="auto">
          <a:xfrm>
            <a:off x="3059113" y="1484313"/>
            <a:ext cx="2808287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611188" y="2132013"/>
            <a:ext cx="8532812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ОБЩЕГОРОДСКОЕ ВЕЧЕ</a:t>
            </a: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971550" y="2708275"/>
            <a:ext cx="7632700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КОНЧАНСКИЕ ВЕЧЕВЫЕ СХОДЫ</a:t>
            </a: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1331913" y="3357563"/>
            <a:ext cx="6715125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СОВЕТ ГОСПОД «300 ЗОЛОТЫХ ПОЯСОВ»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2339975" y="4076700"/>
            <a:ext cx="1933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ПОСАДНИК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2268538" y="4652963"/>
            <a:ext cx="25431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АРХИЕПИСКОП</a:t>
            </a:r>
          </a:p>
        </p:txBody>
      </p: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2195513" y="5300663"/>
            <a:ext cx="1963737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ТЫСЯЦКИЙ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2124075" y="5876925"/>
            <a:ext cx="12287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КНЯЗЬ</a:t>
            </a:r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1619250" y="4005263"/>
            <a:ext cx="0" cy="2160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3" name="Line 31"/>
          <p:cNvSpPr>
            <a:spLocks noChangeShapeType="1"/>
          </p:cNvSpPr>
          <p:nvPr/>
        </p:nvSpPr>
        <p:spPr bwMode="auto">
          <a:xfrm>
            <a:off x="1692275" y="4292600"/>
            <a:ext cx="5746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4" name="Line 32"/>
          <p:cNvSpPr>
            <a:spLocks noChangeShapeType="1"/>
          </p:cNvSpPr>
          <p:nvPr/>
        </p:nvSpPr>
        <p:spPr bwMode="auto">
          <a:xfrm>
            <a:off x="1692275" y="4941888"/>
            <a:ext cx="503238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5" name="Line 33"/>
          <p:cNvSpPr>
            <a:spLocks noChangeShapeType="1"/>
          </p:cNvSpPr>
          <p:nvPr/>
        </p:nvSpPr>
        <p:spPr bwMode="auto">
          <a:xfrm>
            <a:off x="1692275" y="5589588"/>
            <a:ext cx="3587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6" name="Line 34"/>
          <p:cNvSpPr>
            <a:spLocks noChangeShapeType="1"/>
          </p:cNvSpPr>
          <p:nvPr/>
        </p:nvSpPr>
        <p:spPr bwMode="auto">
          <a:xfrm>
            <a:off x="1692275" y="6092825"/>
            <a:ext cx="3587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25" name="Picture 35" descr="7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AutoShape 3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16913" y="5373688"/>
            <a:ext cx="485775" cy="6477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624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3" grpId="0" animBg="1"/>
      <p:bldP spid="197654" grpId="0" animBg="1"/>
      <p:bldP spid="197655" grpId="0" animBg="1"/>
      <p:bldP spid="197656" grpId="0" animBg="1"/>
      <p:bldP spid="197657" grpId="0" animBg="1"/>
      <p:bldP spid="197658" grpId="0" animBg="1"/>
      <p:bldP spid="197659" grpId="0" animBg="1"/>
      <p:bldP spid="197660" grpId="0" animBg="1"/>
      <p:bldP spid="197661" grpId="0" animBg="1"/>
      <p:bldP spid="197662" grpId="0" animBg="1"/>
      <p:bldP spid="197663" grpId="0" animBg="1"/>
      <p:bldP spid="197664" grpId="0" animBg="1"/>
      <p:bldP spid="197665" grpId="0" animBg="1"/>
      <p:bldP spid="1976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23" y="764704"/>
            <a:ext cx="8707649" cy="64807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663300"/>
                </a:solidFill>
                <a:latin typeface="Arial Black" pitchFamily="34" charset="0"/>
              </a:rPr>
              <a:t> </a:t>
            </a:r>
            <a:r>
              <a:rPr lang="ru-RU" sz="2000" dirty="0" smtClean="0">
                <a:solidFill>
                  <a:srgbClr val="663300"/>
                </a:solidFill>
                <a:latin typeface="Arial Black" pitchFamily="34" charset="0"/>
              </a:rPr>
              <a:t>Используя п. 12,13,14, дополнительную информацию, з</a:t>
            </a:r>
            <a:r>
              <a:rPr lang="ru-RU" sz="2000" dirty="0" smtClean="0">
                <a:solidFill>
                  <a:srgbClr val="663300"/>
                </a:solidFill>
              </a:rPr>
              <a:t>аполните таблицу. Фотографию тетради с таблицей скиньте в общую беседу в </a:t>
            </a:r>
            <a:r>
              <a:rPr lang="en-US" sz="2000" dirty="0" smtClean="0">
                <a:solidFill>
                  <a:srgbClr val="663300"/>
                </a:solidFill>
              </a:rPr>
              <a:t>WhatsApp.</a:t>
            </a:r>
            <a:endParaRPr lang="ru-RU" sz="2000" dirty="0" smtClean="0">
              <a:solidFill>
                <a:srgbClr val="663300"/>
              </a:solidFill>
            </a:endParaRPr>
          </a:p>
        </p:txBody>
      </p:sp>
      <p:graphicFrame>
        <p:nvGraphicFramePr>
          <p:cNvPr id="243731" name="Group 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8341982"/>
              </p:ext>
            </p:extLst>
          </p:nvPr>
        </p:nvGraphicFramePr>
        <p:xfrm>
          <a:off x="156612" y="1844824"/>
          <a:ext cx="8820472" cy="4680173"/>
        </p:xfrm>
        <a:graphic>
          <a:graphicData uri="http://schemas.openxmlformats.org/drawingml/2006/table">
            <a:tbl>
              <a:tblPr/>
              <a:tblGrid>
                <a:gridCol w="4464065"/>
                <a:gridCol w="707583"/>
                <a:gridCol w="991869"/>
                <a:gridCol w="1554186"/>
                <a:gridCol w="1102769"/>
              </a:tblGrid>
              <a:tr h="1310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Вопросы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для сравнения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Киевское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Галицко-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Волынс-кое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Владимиро-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Суздальское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Новгородская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земля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4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Природные условия, особенности географического положения, ресурсы, города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экономика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3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Политическая система, лидеры, политическая борьба, внешняя политика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Социальные отношения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178" y="93017"/>
            <a:ext cx="357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entury Schoolbook" pitchFamily="18" charset="0"/>
              </a:rPr>
              <a:t>Перед вами карты государства «Киевская Русь» в  IX-XI и XII-XIII в.в. </a:t>
            </a:r>
            <a:r>
              <a:rPr lang="ru-RU" sz="2000" b="1" i="1" dirty="0" smtClean="0">
                <a:solidFill>
                  <a:srgbClr val="002060"/>
                </a:solidFill>
                <a:latin typeface="Century Schoolbook" pitchFamily="18" charset="0"/>
              </a:rPr>
              <a:t> Что </a:t>
            </a:r>
            <a:r>
              <a:rPr lang="ru-RU" sz="2000" b="1" i="1" dirty="0">
                <a:solidFill>
                  <a:srgbClr val="002060"/>
                </a:solidFill>
                <a:latin typeface="Century Schoolbook" pitchFamily="18" charset="0"/>
              </a:rPr>
              <a:t>изменилось?</a:t>
            </a:r>
          </a:p>
        </p:txBody>
      </p:sp>
      <p:pic>
        <p:nvPicPr>
          <p:cNvPr id="3" name="Рисунок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14412"/>
            <a:ext cx="7272808" cy="5366916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6896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Century Schoolbook" pitchFamily="18" charset="0"/>
              </a:rPr>
              <a:t>Тема: </a:t>
            </a:r>
            <a:endParaRPr lang="ru-RU" sz="3600" b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861048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entury Schoolbook" pitchFamily="18" charset="0"/>
              </a:rPr>
              <a:t>Начало раздробления Древнерусского государства</a:t>
            </a:r>
            <a:endParaRPr lang="ru-RU" sz="4400" dirty="0"/>
          </a:p>
        </p:txBody>
      </p:sp>
      <p:pic>
        <p:nvPicPr>
          <p:cNvPr id="1026" name="Picture 2" descr="H:\К уроку Раздобленность Руси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3542857" cy="264761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03648" y="1484784"/>
            <a:ext cx="2088232" cy="440120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1054 году умер князь Ярослав Мудрый. Остались у него  сыновья. Конечно же, каждому хотелось занять престол.  Ярослав Мудрый перед смертью разделил государство между своими сыновьями, чтобы они не ссорились. Каждому сыну досталась своя земля и каждый правил на этой земле, был там князем.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80728"/>
            <a:ext cx="5337213" cy="5291958"/>
          </a:xfrm>
          <a:prstGeom prst="rect">
            <a:avLst/>
          </a:prstGeom>
          <a:noFill/>
          <a:ln w="63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19672" y="220288"/>
            <a:ext cx="6840760" cy="5847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Распад союза Ярославичей.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23" y="1124745"/>
            <a:ext cx="924550" cy="1224135"/>
          </a:xfrm>
          <a:prstGeom prst="rect">
            <a:avLst/>
          </a:prstGeom>
          <a:noFill/>
          <a:ln w="31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Блок-схема: решение 5"/>
          <p:cNvSpPr/>
          <p:nvPr/>
        </p:nvSpPr>
        <p:spPr bwMode="auto">
          <a:xfrm>
            <a:off x="4716016" y="4293096"/>
            <a:ext cx="1440160" cy="432048"/>
          </a:xfrm>
          <a:prstGeom prst="flowChartDecision">
            <a:avLst/>
          </a:prstGeom>
          <a:solidFill>
            <a:srgbClr val="CC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3651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FF"/>
                </a:solidFill>
                <a:latin typeface="Century Schoolbook" pitchFamily="18" charset="0"/>
              </a:rPr>
              <a:t>Изяслав</a:t>
            </a:r>
            <a:endParaRPr lang="ru-RU" sz="1200" b="1" dirty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8" name="Блок-схема: решение 7"/>
          <p:cNvSpPr/>
          <p:nvPr/>
        </p:nvSpPr>
        <p:spPr bwMode="auto">
          <a:xfrm>
            <a:off x="5796136" y="3645024"/>
            <a:ext cx="1296144" cy="504056"/>
          </a:xfrm>
          <a:prstGeom prst="flowChartDecision">
            <a:avLst/>
          </a:prstGeom>
          <a:solidFill>
            <a:srgbClr val="CC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78904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Schoolbook" pitchFamily="18" charset="0"/>
              </a:rPr>
              <a:t>  </a:t>
            </a:r>
            <a:r>
              <a:rPr lang="ru-RU" sz="1100" b="1" dirty="0" smtClean="0">
                <a:solidFill>
                  <a:schemeClr val="bg1"/>
                </a:solidFill>
                <a:latin typeface="Century Schoolbook" pitchFamily="18" charset="0"/>
              </a:rPr>
              <a:t>Святослав</a:t>
            </a:r>
            <a:endParaRPr lang="ru-RU" sz="11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 bwMode="auto">
          <a:xfrm>
            <a:off x="6156176" y="4581128"/>
            <a:ext cx="1224136" cy="432048"/>
          </a:xfrm>
          <a:prstGeom prst="flowChartDecision">
            <a:avLst/>
          </a:prstGeom>
          <a:solidFill>
            <a:srgbClr val="CC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65313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Schoolbook" pitchFamily="18" charset="0"/>
              </a:rPr>
              <a:t>Всеволод</a:t>
            </a:r>
            <a:endParaRPr lang="ru-RU" sz="11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 bwMode="auto">
          <a:xfrm>
            <a:off x="5652120" y="2924944"/>
            <a:ext cx="1224136" cy="432048"/>
          </a:xfrm>
          <a:prstGeom prst="flowChartDecision">
            <a:avLst/>
          </a:prstGeom>
          <a:solidFill>
            <a:srgbClr val="CC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299695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Schoolbook" pitchFamily="18" charset="0"/>
              </a:rPr>
              <a:t>Вячеслав</a:t>
            </a:r>
            <a:endParaRPr lang="ru-RU" sz="11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Блок-схема: решение 13"/>
          <p:cNvSpPr/>
          <p:nvPr/>
        </p:nvSpPr>
        <p:spPr bwMode="auto">
          <a:xfrm>
            <a:off x="3779912" y="3861048"/>
            <a:ext cx="1224136" cy="360040"/>
          </a:xfrm>
          <a:prstGeom prst="flowChartDecision">
            <a:avLst/>
          </a:prstGeom>
          <a:solidFill>
            <a:srgbClr val="CC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93305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Schoolbook" pitchFamily="18" charset="0"/>
              </a:rPr>
              <a:t>Игорь</a:t>
            </a:r>
            <a:endParaRPr lang="ru-RU" sz="11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6" name="Блок-схема: решение 15"/>
          <p:cNvSpPr/>
          <p:nvPr/>
        </p:nvSpPr>
        <p:spPr bwMode="auto">
          <a:xfrm>
            <a:off x="7092280" y="2348880"/>
            <a:ext cx="1080120" cy="504056"/>
          </a:xfrm>
          <a:prstGeom prst="flowChartDecis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24208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  <a:latin typeface="Century Schoolbook" pitchFamily="18" charset="0"/>
              </a:rPr>
              <a:t>Ростислав Владимирович</a:t>
            </a:r>
            <a:endParaRPr lang="ru-RU" sz="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35696" y="2852936"/>
            <a:ext cx="6840760" cy="165618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Политическая раздробленность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распад единого Древнерусского государства на самостоятельные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суверенные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) княжества.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355976" y="1196752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Century Schoolbook" pitchFamily="18" charset="0"/>
              </a:rPr>
              <a:t>Усобицы</a:t>
            </a:r>
            <a:r>
              <a:rPr lang="ru-RU" b="1" u="sng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dirty="0">
                <a:latin typeface="Century Schoolbook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Century Schoolbook" pitchFamily="18" charset="0"/>
              </a:rPr>
              <a:t>княжеские раздоры на Руси.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4869160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A50021"/>
                </a:solidFill>
                <a:latin typeface="Century Schoolbook" pitchFamily="18" charset="0"/>
              </a:rPr>
              <a:t>Удел</a:t>
            </a:r>
            <a:r>
              <a:rPr lang="ru-RU" sz="2800" b="1" dirty="0">
                <a:solidFill>
                  <a:srgbClr val="A50021"/>
                </a:solidFill>
                <a:latin typeface="Century Schoolbook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entury Schoolbook" pitchFamily="18" charset="0"/>
              </a:rPr>
              <a:t>- надел земли, принадлежавший представителю княжеского рода.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2808312" cy="26392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75656" y="224935"/>
            <a:ext cx="6984776" cy="52322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Любечский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съезд князей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(1097 г.)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176" y="764704"/>
            <a:ext cx="6373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660066"/>
                </a:solidFill>
                <a:latin typeface="Century Schoolbook" pitchFamily="18" charset="0"/>
              </a:rPr>
              <a:t>Работа с документом и текстом учебника, с 79-80</a:t>
            </a:r>
            <a:r>
              <a:rPr lang="ru-RU" sz="1600" b="1" i="1" dirty="0" smtClean="0">
                <a:solidFill>
                  <a:srgbClr val="660066"/>
                </a:solidFill>
                <a:latin typeface="Century Schoolbook" pitchFamily="18" charset="0"/>
              </a:rPr>
              <a:t>.</a:t>
            </a:r>
            <a:endParaRPr lang="ru-RU" sz="1600" b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4076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“В лето 1097</a:t>
            </a:r>
            <a:b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</a:b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Пришли Святополк, И Владимир, и Давид Игоревич, и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Василько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Ростиславич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и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Давыд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Святославич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и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брат 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его Олег и собрались в </a:t>
            </a:r>
            <a:r>
              <a:rPr lang="ru-RU" sz="1800" b="1" dirty="0" err="1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Любече</a:t>
            </a:r>
            <a:r>
              <a:rPr lang="ru-RU" sz="1800" b="1" dirty="0">
                <a:solidFill>
                  <a:srgbClr val="002060"/>
                </a:solidFill>
                <a:latin typeface="Garamond" pitchFamily="18" charset="0"/>
                <a:cs typeface="Gautami" pitchFamily="2"/>
              </a:rPr>
              <a:t> для устроения мира (между собой). И обращались к себе, говоря: “Зачем губим Русскую землю, сами на себя вражду воздвигая, а половцы землю нашу терзают на части и радуются, что между нами войны и доныне. С этого времени соединимся в одно сердце и будем охранять русские земли. Пусть каждый держит отчину свою…и на этом целовали крест: если кто пойдет на кого (войною), то на того будем все…”, и, принеся клятву, разошлись восвояси”.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36510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1800" b="1" i="1" dirty="0" smtClean="0">
                <a:solidFill>
                  <a:srgbClr val="003300"/>
                </a:solidFill>
                <a:latin typeface="Century Schoolbook" pitchFamily="18" charset="0"/>
              </a:rPr>
              <a:t>Когда и по </a:t>
            </a:r>
            <a:r>
              <a:rPr lang="ru-RU" sz="1800" b="1" i="1" dirty="0">
                <a:solidFill>
                  <a:srgbClr val="003300"/>
                </a:solidFill>
                <a:latin typeface="Century Schoolbook" pitchFamily="18" charset="0"/>
              </a:rPr>
              <a:t>чьей инициативе собрался съезд в </a:t>
            </a:r>
            <a:r>
              <a:rPr lang="ru-RU" sz="1800" b="1" i="1" dirty="0" err="1">
                <a:solidFill>
                  <a:srgbClr val="003300"/>
                </a:solidFill>
                <a:latin typeface="Century Schoolbook" pitchFamily="18" charset="0"/>
              </a:rPr>
              <a:t>Любече</a:t>
            </a:r>
            <a:r>
              <a:rPr lang="ru-RU" sz="1800" b="1" i="1" dirty="0">
                <a:solidFill>
                  <a:srgbClr val="003300"/>
                </a:solidFill>
                <a:latin typeface="Century Schoolbook" pitchFamily="18" charset="0"/>
              </a:rPr>
              <a:t>? </a:t>
            </a:r>
            <a:endParaRPr lang="ru-RU" sz="1800" b="1" i="1" dirty="0" smtClean="0">
              <a:solidFill>
                <a:srgbClr val="003300"/>
              </a:solidFill>
              <a:latin typeface="Century Schoolbook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800" b="1" i="1" dirty="0">
                <a:solidFill>
                  <a:srgbClr val="003300"/>
                </a:solidFill>
                <a:latin typeface="Century Schoolbook" pitchFamily="18" charset="0"/>
              </a:rPr>
              <a:t>Какое решение было принято?</a:t>
            </a:r>
          </a:p>
          <a:p>
            <a:pPr marL="342900" lvl="0" indent="-342900">
              <a:buAutoNum type="arabicPeriod"/>
            </a:pPr>
            <a:r>
              <a:rPr lang="ru-RU" sz="1800" b="1" i="1" dirty="0">
                <a:solidFill>
                  <a:srgbClr val="003300"/>
                </a:solidFill>
                <a:latin typeface="Century Schoolbook" pitchFamily="18" charset="0"/>
              </a:rPr>
              <a:t>Выполнялось ли это решение</a:t>
            </a:r>
            <a:r>
              <a:rPr lang="ru-RU" sz="1800" b="1" i="1" dirty="0" smtClean="0">
                <a:solidFill>
                  <a:srgbClr val="003300"/>
                </a:solidFill>
                <a:latin typeface="Century Schoolbook" pitchFamily="18" charset="0"/>
              </a:rPr>
              <a:t>?</a:t>
            </a:r>
          </a:p>
          <a:p>
            <a:pPr marL="342900" lvl="0" indent="-342900">
              <a:buAutoNum type="arabicPeriod"/>
            </a:pPr>
            <a:r>
              <a:rPr lang="ru-RU" sz="1800" b="1" i="1" dirty="0" smtClean="0">
                <a:solidFill>
                  <a:srgbClr val="003300"/>
                </a:solidFill>
                <a:latin typeface="Century Schoolbook" pitchFamily="18" charset="0"/>
              </a:rPr>
              <a:t>Каково значение съезда? </a:t>
            </a:r>
            <a:endParaRPr lang="ru-RU" sz="1800" b="1" i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5"/>
            <a:ext cx="2736304" cy="211656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entury Schoolbook" pitchFamily="18" charset="0"/>
              </a:rPr>
              <a:t>Заполните таблицу </a:t>
            </a:r>
            <a:r>
              <a:rPr lang="ru-RU" i="1" dirty="0" smtClean="0">
                <a:latin typeface="Century Schoolbook" pitchFamily="18" charset="0"/>
              </a:rPr>
              <a:t/>
            </a:r>
            <a:br>
              <a:rPr lang="ru-RU" i="1" dirty="0" smtClean="0">
                <a:latin typeface="Century Schoolbook" pitchFamily="18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«</a:t>
            </a:r>
            <a:r>
              <a:rPr lang="ru-RU" b="1" dirty="0" err="1" smtClean="0">
                <a:solidFill>
                  <a:srgbClr val="660066"/>
                </a:solidFill>
                <a:latin typeface="Century Schoolbook" pitchFamily="18" charset="0"/>
              </a:rPr>
              <a:t>Любечский</a:t>
            </a: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> съезд русских князей»</a:t>
            </a:r>
            <a:endParaRPr lang="ru-RU" b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340768"/>
          <a:ext cx="7272808" cy="4984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6404"/>
                <a:gridCol w="3636404"/>
              </a:tblGrid>
              <a:tr h="10167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Дата проведения съезда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624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Инициатор созыва съезда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3300"/>
                        </a:solidFill>
                        <a:latin typeface="Century Schoolbook" pitchFamily="18" charset="0"/>
                      </a:endParaRPr>
                    </a:p>
                    <a:p>
                      <a:pPr algn="ctr"/>
                      <a:endParaRPr lang="ru-RU" sz="1800" dirty="0" smtClean="0"/>
                    </a:p>
                  </a:txBody>
                  <a:tcPr/>
                </a:tc>
              </a:tr>
              <a:tr h="183168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Решения съезда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rgbClr val="0033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17350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Значение съезда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0033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162880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1097 г.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5649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Schoolbook" pitchFamily="18" charset="0"/>
              </a:rPr>
              <a:t>Владимир Мономах</a:t>
            </a:r>
            <a:endParaRPr lang="ru-RU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3569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  <a:cs typeface="Times New Roman" pitchFamily="18" charset="0"/>
              </a:rPr>
              <a:t>Сообща бороться с половцами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38610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2.   Наказать тех, кто тот договор нарушит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443711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3. «Каждый да держит отчину свою»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522920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Объединение сил для</a:t>
            </a:r>
          </a:p>
          <a:p>
            <a:pPr marL="342900" indent="-342900"/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      борьбы с половцами</a:t>
            </a:r>
            <a:endParaRPr lang="ru-RU" sz="16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73325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2.   Закреплял раздел на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Century Schoolbook" pitchFamily="18" charset="0"/>
              </a:rPr>
              <a:t>      Руси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19672" y="399148"/>
            <a:ext cx="6840760" cy="92333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XII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веке Русь распалась на 15 княжеств, т.е. государство раздробилось. Начался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период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феодальной раздробленности.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3740908" cy="519245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350740" cy="2519993"/>
          </a:xfrm>
          <a:prstGeom prst="rect">
            <a:avLst/>
          </a:prstGeom>
          <a:noFill/>
          <a:ln w="63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2683106" cy="1969988"/>
          </a:xfrm>
          <a:prstGeom prst="rect">
            <a:avLst/>
          </a:prstGeom>
          <a:noFill/>
          <a:ln w="63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Причины раздробленности древнерусского государства: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2991043" cy="3693670"/>
          </a:xfrm>
          <a:prstGeom prst="rect">
            <a:avLst/>
          </a:prstGeom>
          <a:noFill/>
          <a:ln w="63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88024" y="1077739"/>
            <a:ext cx="4104456" cy="120032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Усиление хозяйственной и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>
                <a:solidFill>
                  <a:srgbClr val="660066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военной мощи отдельных княжеств;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 Schoolbook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73325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A50021"/>
                </a:solidFill>
                <a:latin typeface="Century Schoolbook" pitchFamily="18" charset="0"/>
              </a:rPr>
              <a:t>Эксплуатация</a:t>
            </a:r>
            <a:r>
              <a:rPr lang="ru-RU" sz="2000" b="1" dirty="0">
                <a:latin typeface="Century Schoolbook" pitchFamily="18" charset="0"/>
              </a:rPr>
              <a:t> – </a:t>
            </a:r>
            <a:r>
              <a:rPr lang="ru-RU" sz="1800" b="1" dirty="0">
                <a:solidFill>
                  <a:srgbClr val="002060"/>
                </a:solidFill>
                <a:latin typeface="Century Schoolbook" pitchFamily="18" charset="0"/>
              </a:rPr>
              <a:t>присвоение результатов чужого труда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60032" y="1916832"/>
            <a:ext cx="3960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2. Отсутствие определенного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порядка наследования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киевского престола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860032" y="273476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3. Княжеские усобицы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88024" y="3068960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4. Постоянные набеги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половцев подорвали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обороноспособность Руси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и могущество Киева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293096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</a:rPr>
              <a:t>5. Изменения в хозяйственной</a:t>
            </a:r>
          </a:p>
          <a:p>
            <a:r>
              <a:rPr lang="ru-RU" sz="1800" b="1" dirty="0" smtClean="0">
                <a:solidFill>
                  <a:srgbClr val="660066"/>
                </a:solidFill>
                <a:latin typeface="Century Schoolbook" pitchFamily="18" charset="0"/>
              </a:rPr>
              <a:t>     жизни страны</a:t>
            </a:r>
            <a:endParaRPr lang="ru-RU" sz="1800" b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860032" y="4869160"/>
            <a:ext cx="4067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6.  Упадок торгового пути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«Из варяг в греки»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6" grpId="0"/>
      <p:bldP spid="2049" grpId="0"/>
      <p:bldP spid="2050" grpId="0"/>
      <p:bldP spid="2051" grpId="0"/>
      <p:bldP spid="9" grpId="0"/>
      <p:bldP spid="2052" grpId="0"/>
    </p:bldLst>
  </p:timing>
</p:sld>
</file>

<file path=ppt/theme/theme1.xml><?xml version="1.0" encoding="utf-8"?>
<a:theme xmlns:a="http://schemas.openxmlformats.org/drawingml/2006/main" name="Копия TheTudors">
  <a:themeElements>
    <a:clrScheme name="Stucco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tuc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cco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cco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cco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cco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cco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TheTudors</Template>
  <TotalTime>603</TotalTime>
  <Words>539</Words>
  <Application>Microsoft Office PowerPoint</Application>
  <PresentationFormat>Экран (4:3)</PresentationFormat>
  <Paragraphs>176</Paragraphs>
  <Slides>19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Gautami</vt:lpstr>
      <vt:lpstr>Garamond</vt:lpstr>
      <vt:lpstr>Century Schoolbook</vt:lpstr>
      <vt:lpstr>Calibri</vt:lpstr>
      <vt:lpstr>Arial Black</vt:lpstr>
      <vt:lpstr>Копия TheTudors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Позитивные последствия феодальной раздробленности</vt:lpstr>
      <vt:lpstr>Негативные последствия феодальной раздробленности</vt:lpstr>
      <vt:lpstr>Предпосылки к единству:</vt:lpstr>
      <vt:lpstr>Презентация PowerPoint</vt:lpstr>
      <vt:lpstr>Крупнейшие русские земли и княжества (начало XIIв. -1243 г.)</vt:lpstr>
      <vt:lpstr>Презентация PowerPoint</vt:lpstr>
      <vt:lpstr>Политический строй русских земель и княжеств в период феодальной раздробленности</vt:lpstr>
      <vt:lpstr>Презентация PowerPoint</vt:lpstr>
      <vt:lpstr>Презентация PowerPoint</vt:lpstr>
      <vt:lpstr> Используя п. 12,13,14, дополнительную информацию, заполните таблицу. Фотографию тетради с таблицей скиньте в общую беседу в WhatsApp.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46</cp:revision>
  <dcterms:created xsi:type="dcterms:W3CDTF">2014-02-03T08:57:09Z</dcterms:created>
  <dcterms:modified xsi:type="dcterms:W3CDTF">2020-04-10T15:28:57Z</dcterms:modified>
</cp:coreProperties>
</file>