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5" r:id="rId3"/>
    <p:sldId id="271" r:id="rId4"/>
    <p:sldId id="284" r:id="rId5"/>
    <p:sldId id="257" r:id="rId6"/>
    <p:sldId id="276" r:id="rId7"/>
    <p:sldId id="277" r:id="rId8"/>
    <p:sldId id="278" r:id="rId9"/>
    <p:sldId id="280" r:id="rId10"/>
    <p:sldId id="281" r:id="rId11"/>
    <p:sldId id="282" r:id="rId12"/>
    <p:sldId id="283" r:id="rId13"/>
    <p:sldId id="262" r:id="rId14"/>
    <p:sldId id="263" r:id="rId15"/>
    <p:sldId id="270" r:id="rId16"/>
    <p:sldId id="272" r:id="rId17"/>
    <p:sldId id="273" r:id="rId18"/>
    <p:sldId id="274" r:id="rId19"/>
    <p:sldId id="266" r:id="rId20"/>
    <p:sldId id="264" r:id="rId21"/>
    <p:sldId id="265" r:id="rId22"/>
    <p:sldId id="275" r:id="rId23"/>
    <p:sldId id="287" r:id="rId24"/>
    <p:sldId id="267" r:id="rId25"/>
    <p:sldId id="268" r:id="rId26"/>
    <p:sldId id="269" r:id="rId27"/>
  </p:sldIdLst>
  <p:sldSz cx="9144000" cy="6858000" type="screen4x3"/>
  <p:notesSz cx="6858000" cy="9144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88641"/>
            <a:ext cx="7772400" cy="7200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052736"/>
            <a:ext cx="6400800" cy="720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88641"/>
            <a:ext cx="7772400" cy="72008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329FCE6-4A33-4A94-9A96-CE6A802E37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Тип Плоские черви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7 класс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404664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МКОУ  СОШ № 5 им.героя РФ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Мусалаева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Т.О.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6021288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биологии 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Болатова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З.К.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2"/>
            <a:ext cx="8499504" cy="6374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Узнать строение  ленточных червей, изучить меры профилактики.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Цель: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3143248"/>
            <a:ext cx="3792040" cy="3438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0"/>
            <a:ext cx="8713818" cy="6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Общая характеристика </a:t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типа Плоские черви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600200"/>
            <a:ext cx="6912768" cy="4525963"/>
          </a:xfrm>
        </p:spPr>
        <p:txBody>
          <a:bodyPr>
            <a:normAutofit fontScale="70000" lnSpcReduction="20000"/>
          </a:bodyPr>
          <a:lstStyle/>
          <a:p>
            <a:pPr marL="514350" indent="-514350" algn="just"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Обитают во всех средах. Среди них много паразитов.</a:t>
            </a:r>
          </a:p>
          <a:p>
            <a:pPr marL="514350" indent="-514350" algn="just"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Тело плоское,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двусторонне-симметрично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(от 0,5 мм до 20м).</a:t>
            </a:r>
          </a:p>
          <a:p>
            <a:pPr marL="514350" indent="-51435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Тело состоит из трёх слоёв: эктодермы, энтодермы и мезодермы.</a:t>
            </a:r>
          </a:p>
          <a:p>
            <a:pPr marL="514350" indent="-51435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Имеется кожно-мускульный мешок.</a:t>
            </a:r>
          </a:p>
          <a:p>
            <a:pPr marL="514350" indent="-51435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5) Имеют органы тела. </a:t>
            </a:r>
          </a:p>
          <a:p>
            <a:pPr marL="514350" indent="-51435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6) Внутренней полости нет, промежутки между органами заполнены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паренхимой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(рыхлой клеточной массой).</a:t>
            </a:r>
          </a:p>
          <a:p>
            <a:pPr marL="514350" indent="-51435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7)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Гермафродиты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 теле имеются и мужские , и женские половые органы (двуполые организмы).</a:t>
            </a:r>
          </a:p>
          <a:p>
            <a:pPr marL="514350" indent="-51435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5288340"/>
            <a:ext cx="8873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Кожу образует однослойный эпителий, покрытый ресничками (у свободноживущих П. ч.) или т. н. погруженный эпителий. Мускулатура состоит из кольцевых, продольных и косых слоев, обеспечивающих «червеобразное» движение животного.</a:t>
            </a:r>
            <a:endParaRPr lang="ru-RU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90" y="34458"/>
            <a:ext cx="8352928" cy="531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70642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69462"/>
            <a:ext cx="90730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Ближе к поверхности тела расположены кольцевые мышцы, а под ними продольные и </a:t>
            </a:r>
            <a:r>
              <a:rPr lang="ru-RU" sz="2400" dirty="0" err="1" smtClean="0"/>
              <a:t>косонаправленные</a:t>
            </a:r>
            <a:r>
              <a:rPr lang="ru-RU" sz="2400" dirty="0" smtClean="0"/>
              <a:t>. Кроме того, с верхней стороны тела </a:t>
            </a:r>
            <a:r>
              <a:rPr lang="ru-RU" sz="2400" dirty="0" err="1" smtClean="0"/>
              <a:t>планарии</a:t>
            </a:r>
            <a:r>
              <a:rPr lang="ru-RU" sz="2400" dirty="0" smtClean="0"/>
              <a:t> к ее нижней стороне тянутся поперечные </a:t>
            </a:r>
            <a:r>
              <a:rPr lang="ru-RU" sz="2400" dirty="0" err="1" smtClean="0"/>
              <a:t>спинобрюшные</a:t>
            </a:r>
            <a:r>
              <a:rPr lang="ru-RU" sz="2400" dirty="0" smtClean="0"/>
              <a:t> мышцы (к кожно-мускульному мешку не относятся), при сокращении которых тело сплющивается.</a:t>
            </a:r>
            <a:endParaRPr lang="ru-RU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sharpenSoften amount="100000"/>
                    </a14:imgEffect>
                    <a14:imgEffect>
                      <a14:saturation sat="400000"/>
                    </a14:imgEffect>
                    <a14:imgEffect>
                      <a14:brightnessContrast contrast="-5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92" y="2348670"/>
            <a:ext cx="8106621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87762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22591" y="1916832"/>
            <a:ext cx="3600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нервная система, представлена парой головных ганглиев (нервных узлов), с отходящими от них нервными стволами (более мощными на брюшной стороне тела и менее развитыми на спинной) и их боковыми ответвлениями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64" y="476672"/>
            <a:ext cx="381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0072" y="620688"/>
            <a:ext cx="3160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Нервная система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502303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95936" y="1052736"/>
            <a:ext cx="47795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Пищеварительная система </a:t>
            </a:r>
            <a:r>
              <a:rPr lang="ru-RU" sz="2400" dirty="0" err="1" smtClean="0"/>
              <a:t>планарий</a:t>
            </a:r>
            <a:r>
              <a:rPr lang="ru-RU" sz="2400" dirty="0" smtClean="0"/>
              <a:t> представлена глоткой и </a:t>
            </a:r>
            <a:r>
              <a:rPr lang="ru-RU" sz="2400" dirty="0" err="1" smtClean="0"/>
              <a:t>трехветвистым</a:t>
            </a:r>
            <a:r>
              <a:rPr lang="ru-RU" sz="2400" dirty="0" smtClean="0"/>
              <a:t> кишечником. На нижней стороне тела находится ротовое отверстие, ведущее в особую </a:t>
            </a:r>
            <a:r>
              <a:rPr lang="ru-RU" sz="2400" dirty="0" err="1" smtClean="0"/>
              <a:t>карманообразную</a:t>
            </a:r>
            <a:r>
              <a:rPr lang="ru-RU" sz="2400" dirty="0" smtClean="0"/>
              <a:t> полость, в которой помещается мускулистая глотка, способная выдвигаться наружу. Посредством глотки </a:t>
            </a:r>
            <a:r>
              <a:rPr lang="ru-RU" sz="2400" dirty="0" err="1" smtClean="0"/>
              <a:t>планария</a:t>
            </a:r>
            <a:r>
              <a:rPr lang="ru-RU" sz="2400" dirty="0" smtClean="0"/>
              <a:t> может захватывать частицы пищи. Анального отверстия нет, поэтому непереваренные частицы выбрасываются через рот.</a:t>
            </a:r>
            <a:endParaRPr lang="ru-RU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01" y="1196752"/>
            <a:ext cx="3675411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284689"/>
            <a:ext cx="6859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Пищеварительная система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569240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133" y="116633"/>
            <a:ext cx="4963867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78" y="228034"/>
            <a:ext cx="355282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37079" y="1176671"/>
            <a:ext cx="290002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/>
              <a:t>Выделительная</a:t>
            </a:r>
          </a:p>
          <a:p>
            <a:pPr algn="ctr"/>
            <a:r>
              <a:rPr lang="ru-RU" sz="3200" dirty="0" smtClean="0"/>
              <a:t> система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578" y="3458032"/>
            <a:ext cx="4211960" cy="31393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 Выделение из организма продуктов метаболизма осуществляется посредством особых выделительных органов — </a:t>
            </a:r>
            <a:r>
              <a:rPr lang="ru-RU" dirty="0" err="1" smtClean="0"/>
              <a:t>протонефридиев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Они представляют собой каналы на одном конце (лежащем в мезенхиме), слепо замкнутые терминальными клетками с ресничным пламенем, обращенным в полость канала; а на противоположном — открывающиеся наружу через выделительные поры.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41388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5013176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Планарии</a:t>
            </a:r>
            <a:r>
              <a:rPr lang="ru-RU" sz="2400" dirty="0" smtClean="0"/>
              <a:t> — гермафродиты, т. е. одна и та же особь несет как мужские, так и женские половые органы. </a:t>
            </a:r>
          </a:p>
          <a:p>
            <a:r>
              <a:rPr lang="ru-RU" sz="2400" dirty="0" smtClean="0"/>
              <a:t>Основной способ размножения — половой. </a:t>
            </a:r>
          </a:p>
          <a:p>
            <a:r>
              <a:rPr lang="ru-RU" sz="2400" dirty="0" smtClean="0"/>
              <a:t>Оплодотворение у </a:t>
            </a:r>
            <a:r>
              <a:rPr lang="ru-RU" sz="2400" dirty="0" err="1" smtClean="0"/>
              <a:t>планарий</a:t>
            </a:r>
            <a:r>
              <a:rPr lang="ru-RU" sz="2400" dirty="0" smtClean="0"/>
              <a:t> перекрестное. </a:t>
            </a:r>
            <a:endParaRPr lang="ru-RU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723" y="1130183"/>
            <a:ext cx="7291862" cy="3697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30058" y="299664"/>
            <a:ext cx="3154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Половая система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396187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76672"/>
            <a:ext cx="74888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Пространство между органами заполнено клетками мезенхимы. между клетками которой заполнены жидкостью. </a:t>
            </a:r>
          </a:p>
          <a:p>
            <a:r>
              <a:rPr lang="ru-RU" dirty="0" smtClean="0"/>
              <a:t>В мезенхиме накапливаются запасные питательные вещества (гликоген, жиры), сюда поступают продукты метаболизма, выводящиеся затем по каналам </a:t>
            </a:r>
            <a:r>
              <a:rPr lang="ru-RU" dirty="0" err="1" smtClean="0"/>
              <a:t>протонефридиев</a:t>
            </a:r>
            <a:r>
              <a:rPr lang="ru-RU" dirty="0" smtClean="0"/>
              <a:t> наружу Кроме того, мезенхима выполняет функцию опоры для мышц и служит средой, в которой помещаются все внутренние органы</a:t>
            </a:r>
          </a:p>
          <a:p>
            <a:endParaRPr lang="ru-RU" dirty="0" smtClean="0"/>
          </a:p>
          <a:p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3951287" cy="353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60032" y="4527704"/>
            <a:ext cx="38884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Всем известная высокая способность </a:t>
            </a:r>
            <a:r>
              <a:rPr lang="ru-RU" dirty="0" err="1" smtClean="0"/>
              <a:t>планарий</a:t>
            </a:r>
            <a:r>
              <a:rPr lang="ru-RU" dirty="0" smtClean="0"/>
              <a:t> (как и других плоских червей) к регенерации. Она также обеспечивается за счет клеток мезенхимы..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83693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Систематика типа Плоские черви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331640" y="1484784"/>
          <a:ext cx="7224464" cy="36724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116"/>
                <a:gridCol w="1806116"/>
                <a:gridCol w="1806116"/>
                <a:gridCol w="1806116"/>
              </a:tblGrid>
              <a:tr h="992543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 классов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Ресничные черви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Сосальщики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Ленточные черви</a:t>
                      </a:r>
                      <a:endParaRPr lang="ru-RU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478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Представители</a:t>
                      </a:r>
                    </a:p>
                    <a:p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92543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Среда обитания</a:t>
                      </a:r>
                    </a:p>
                    <a:p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92543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Особенности строения</a:t>
                      </a:r>
                    </a:p>
                    <a:p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Класс Ресничные черви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1268760"/>
            <a:ext cx="4834880" cy="4525963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Тело удлинённое, плоское.</a:t>
            </a:r>
          </a:p>
          <a:p>
            <a:pPr algn="just"/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Почти все представители этого класса имеют </a:t>
            </a:r>
            <a:r>
              <a:rPr lang="ru-RU" sz="5100" i="1" dirty="0" smtClean="0">
                <a:latin typeface="Times New Roman" pitchFamily="18" charset="0"/>
                <a:cs typeface="Times New Roman" pitchFamily="18" charset="0"/>
              </a:rPr>
              <a:t>реснички</a:t>
            </a: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на поверхности тела. Реснички помогают плавать  или перемещаться по дну, как, например </a:t>
            </a: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планарии белой</a:t>
            </a:r>
            <a:r>
              <a:rPr lang="ru-RU" sz="51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У наземных  видов движение обеспечивают реснички, расположенные на брюшной стороне тела.</a:t>
            </a:r>
          </a:p>
          <a:p>
            <a:pPr algn="just"/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Многие ресничные черви – хищники и нападают на более крупную добычу. Однако есть черви, питающиеся водорослями или ведущие паразитический образ жизни.</a:t>
            </a:r>
          </a:p>
          <a:p>
            <a:endParaRPr lang="ru-RU" dirty="0"/>
          </a:p>
        </p:txBody>
      </p:sp>
      <p:pic>
        <p:nvPicPr>
          <p:cNvPr id="1026" name="Picture 2" descr="C:\Users\Bushuev\Desktop\турбелляр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3168352" cy="2281436"/>
          </a:xfrm>
          <a:prstGeom prst="rect">
            <a:avLst/>
          </a:prstGeom>
          <a:noFill/>
        </p:spPr>
      </p:pic>
      <p:pic>
        <p:nvPicPr>
          <p:cNvPr id="1027" name="Picture 3" descr="C:\Users\Bushuev\Desktop\плана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3168352" cy="172819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15616" y="3068960"/>
            <a:ext cx="1840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планария белая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5733256"/>
            <a:ext cx="1525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турбеллярия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latin typeface="Verdana" pitchFamily="34" charset="0"/>
              </a:rPr>
              <a:t>Особенности</a:t>
            </a:r>
            <a:br>
              <a:rPr lang="ru-RU" sz="4000">
                <a:latin typeface="Verdana" pitchFamily="34" charset="0"/>
              </a:rPr>
            </a:br>
            <a:r>
              <a:rPr lang="ru-RU" sz="4000">
                <a:latin typeface="Verdana" pitchFamily="34" charset="0"/>
              </a:rPr>
              <a:t>    паразитических</a:t>
            </a:r>
            <a:r>
              <a:rPr lang="en-US" sz="4000">
                <a:latin typeface="Verdana" pitchFamily="34" charset="0"/>
              </a:rPr>
              <a:t> </a:t>
            </a:r>
            <a:r>
              <a:rPr lang="ru-RU" sz="4000">
                <a:latin typeface="Verdana" pitchFamily="34" charset="0"/>
              </a:rPr>
              <a:t>червей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4000" dirty="0">
                <a:latin typeface="Verdana" pitchFamily="34" charset="0"/>
              </a:rPr>
              <a:t>Имеют органы прикрепления</a:t>
            </a:r>
          </a:p>
          <a:p>
            <a:pPr>
              <a:lnSpc>
                <a:spcPct val="80000"/>
              </a:lnSpc>
            </a:pPr>
            <a:r>
              <a:rPr lang="ru-RU" sz="4000" dirty="0">
                <a:latin typeface="Verdana" pitchFamily="34" charset="0"/>
              </a:rPr>
              <a:t> Имеют защитные покровы</a:t>
            </a:r>
          </a:p>
          <a:p>
            <a:pPr>
              <a:lnSpc>
                <a:spcPct val="80000"/>
              </a:lnSpc>
            </a:pPr>
            <a:r>
              <a:rPr lang="ru-RU" sz="4000" dirty="0">
                <a:latin typeface="Verdana" pitchFamily="34" charset="0"/>
              </a:rPr>
              <a:t> Недоразвиты многие органы</a:t>
            </a:r>
          </a:p>
          <a:p>
            <a:pPr>
              <a:lnSpc>
                <a:spcPct val="80000"/>
              </a:lnSpc>
            </a:pPr>
            <a:r>
              <a:rPr lang="ru-RU" sz="4000" dirty="0">
                <a:latin typeface="Verdana" pitchFamily="34" charset="0"/>
              </a:rPr>
              <a:t> Обладают высокой плодовитостью</a:t>
            </a:r>
            <a:endParaRPr lang="ru-RU" sz="2000" i="1" dirty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взрослые черви обитают в кишечнике окончательного хозяина, размножаются и продуцируют яйца. </a:t>
            </a:r>
          </a:p>
          <a:p>
            <a:r>
              <a:rPr lang="ru-RU" dirty="0" smtClean="0"/>
              <a:t>На втором этапе яйца попадают во внешнюю среду: в почву или в воду.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Первый этап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4286256"/>
            <a:ext cx="378621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97224"/>
            <a:ext cx="7715303" cy="5760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яйца попадают во внешнюю среду: в почву или в воду. На суше в яйцах формируется личинка или зародыш, представляющий фазу внедрения в промежуточного хозяина. У некоторых видов, яйца которых развиваются в воде, из яйца выходит свободноплавающая личинка, покрытая ресничками, а в ней формируется вторая личиночная фаза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Второй этап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86808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происходит развитие личинок в промежуточном хозяине, где развиваются в пузырчатую глисту — финну. Финна для дальнейшего развития должна попасть в кишечник основного хозяина, где головка из финны выворачивается, присасывается к стенке кишечника, после чего начинается процесс роста червя.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Третий этап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285750"/>
            <a:ext cx="8229600" cy="1828800"/>
          </a:xfrm>
        </p:spPr>
        <p:txBody>
          <a:bodyPr/>
          <a:lstStyle/>
          <a:p>
            <a:pPr algn="ctr">
              <a:buNone/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Класс Сосальщики</a:t>
            </a:r>
          </a:p>
          <a:p>
            <a:pPr algn="just"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Тело листовидное, нерасчленённое. Черви этого класса ведут паразитический образ жизни. В связи с этим у них имеются специальные органы прикрепления –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присоски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43" name="Рисунок 3" descr="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060848"/>
            <a:ext cx="2304256" cy="384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899592" y="5877273"/>
            <a:ext cx="806489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Ланцетовидный сосальщик       Сибирская  двуустка        Печеночный сосальщик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10245" name="Рисунок 7" descr="immunologica_r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3312368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Рисунок 9" descr="Img0087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060848"/>
            <a:ext cx="252028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Класс Сосальщики</a:t>
            </a:r>
            <a:endParaRPr lang="ru-RU" sz="3600" dirty="0"/>
          </a:p>
        </p:txBody>
      </p:sp>
      <p:pic>
        <p:nvPicPr>
          <p:cNvPr id="2050" name="Picture 2" descr="C:\Users\Bushuev\Desktop\pic6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708920"/>
            <a:ext cx="7206650" cy="235234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15616" y="1052736"/>
            <a:ext cx="72008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все паразиты, сосальщики производят большое количество яиц. Имеет место и живорождение. Развитие сосальщика осуществляется с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чередованием поколений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то паразитирование в различных хозяевах, то свободный образ жизни.</a:t>
            </a:r>
          </a:p>
          <a:p>
            <a:pPr>
              <a:defRPr/>
            </a:pPr>
            <a:endParaRPr lang="ru-RU" dirty="0" smtClean="0"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2348880"/>
            <a:ext cx="7128792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Цикл развития печеночного сосальщика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5013176"/>
            <a:ext cx="7200800" cy="18448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Промежуточный хозяин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организм, в котором развиваются и находятся некоторое время личинки червя. У печеночного сосальщика- это малый прудовик.</a:t>
            </a:r>
          </a:p>
          <a:p>
            <a:pPr algn="just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Окончательный (Основной) хозяин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организм, в котором живет и размножается взрослый червь. У печеночного сосальщика- это крупный и мелкий рогатый скот, лошади, человек.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Класс Ленточные черви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1600200"/>
            <a:ext cx="4042792" cy="4525963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Тело лентовидное, состоит из головки, шейки 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члеников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головном конце ленточного червя имеются различные приспособления для прикрепления к телу хозяина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присоски, крючки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Количество члеников тела может достигать от 2-5 до нескольких десятков тысяч.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Представители  этого класса ведут паразитический образ жизни.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Большинство червей не имеют органов пищеварения.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Хорошо развита половая система. </a:t>
            </a:r>
          </a:p>
          <a:p>
            <a:endParaRPr lang="ru-RU" dirty="0" smtClean="0">
              <a:latin typeface="Georgia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Bushuev\Desktop\бычий цепен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12776"/>
            <a:ext cx="3384376" cy="2592288"/>
          </a:xfrm>
          <a:prstGeom prst="rect">
            <a:avLst/>
          </a:prstGeom>
          <a:noFill/>
        </p:spPr>
      </p:pic>
      <p:pic>
        <p:nvPicPr>
          <p:cNvPr id="3075" name="Picture 3" descr="C:\Users\Bushuev\Desktop\крючки, присос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293096"/>
            <a:ext cx="2952328" cy="201622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051720" y="4005064"/>
            <a:ext cx="16914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бычий цепень</a:t>
            </a:r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59632" y="6237312"/>
            <a:ext cx="3240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головка бычьего цепня с присосками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и крючками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6130925" cy="990600"/>
          </a:xfrm>
        </p:spPr>
        <p:txBody>
          <a:bodyPr>
            <a:normAutofit fontScale="90000"/>
          </a:bodyPr>
          <a:lstStyle/>
          <a:p>
            <a:r>
              <a:rPr lang="ru-RU" sz="4000"/>
              <a:t>Строение ленточного</a:t>
            </a:r>
            <a:br>
              <a:rPr lang="ru-RU" sz="4000"/>
            </a:br>
            <a:r>
              <a:rPr lang="ru-RU" sz="4000"/>
              <a:t>червя</a:t>
            </a:r>
          </a:p>
        </p:txBody>
      </p:sp>
      <p:sp>
        <p:nvSpPr>
          <p:cNvPr id="76815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052513"/>
            <a:ext cx="4438650" cy="4924425"/>
          </a:xfrm>
        </p:spPr>
        <p:txBody>
          <a:bodyPr>
            <a:normAutofit lnSpcReduction="10000"/>
          </a:bodyPr>
          <a:lstStyle/>
          <a:p>
            <a:pPr>
              <a:lnSpc>
                <a:spcPct val="128000"/>
              </a:lnSpc>
              <a:spcBef>
                <a:spcPts val="600"/>
              </a:spcBef>
            </a:pPr>
            <a:r>
              <a:rPr lang="ru-RU" sz="1600">
                <a:effectLst/>
              </a:rPr>
              <a:t>На переднем конце тела имеется небольшая головка — сколекс, на которой часто развиваются органы прикрепления: присоски или хитиновые крючья. За сколексом расположена узкая шейка, которая представляет собой зону роста. От нее постоянно отшнуровываются новые членики. В связи с эндопаразитическим образом жизни у ленточных червей полностью редуцирован кишечник. Всасывание пищи у них происходит всей поверхностью тела, благодаря микроскопическим выростам покровов — микротрихиям. Дыхание ленточных червей анаэробное и происходит в результате расщепления гликогена.</a:t>
            </a:r>
          </a:p>
          <a:p>
            <a:pPr>
              <a:lnSpc>
                <a:spcPct val="80000"/>
              </a:lnSpc>
            </a:pPr>
            <a:endParaRPr lang="ru-RU" sz="1600"/>
          </a:p>
        </p:txBody>
      </p:sp>
      <p:pic>
        <p:nvPicPr>
          <p:cNvPr id="76816" name="Picture 4" descr="Строение ленточного червя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981075"/>
            <a:ext cx="4406900" cy="5510213"/>
          </a:xfrm>
          <a:noFill/>
          <a:ln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52" y="-13144616"/>
            <a:ext cx="11144208" cy="1285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462" y="144462"/>
            <a:ext cx="8951383" cy="671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Класс Ленточные черви</a:t>
            </a:r>
            <a:endParaRPr lang="ru-RU" sz="3600" dirty="0"/>
          </a:p>
        </p:txBody>
      </p:sp>
      <p:pic>
        <p:nvPicPr>
          <p:cNvPr id="4098" name="Picture 2" descr="C:\Users\Bushuev\Desktop\цикл быч цеп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72816"/>
            <a:ext cx="7128792" cy="25850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99592" y="1412776"/>
            <a:ext cx="7128792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Цикл развития бычьего цепня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4365104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Длина тела взрослого червя 10-12 м.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Основной хозяин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человек. Паразитирует в кишечнике.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Промежуточный хозяин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крупный рогатый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скот.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Значение в природе и жизни человека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600200"/>
            <a:ext cx="7272808" cy="4525963"/>
          </a:xfrm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Служат пищей для других животных.</a:t>
            </a:r>
          </a:p>
          <a:p>
            <a:pPr marL="457200" indent="-4572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Паразитические черви вызывают заболевания.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§7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, вопросы.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2965cdd6d2d8d90548a186ccf560bf69769a"/>
</p:tagLst>
</file>

<file path=ppt/theme/theme1.xml><?xml version="1.0" encoding="utf-8"?>
<a:theme xmlns:a="http://schemas.openxmlformats.org/drawingml/2006/main" name="Абстрактный шаблон 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Абстрактный шаблон 3</Template>
  <TotalTime>147</TotalTime>
  <Words>963</Words>
  <Application>Microsoft Office PowerPoint</Application>
  <PresentationFormat>Экран (4:3)</PresentationFormat>
  <Paragraphs>89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Абстрактный шаблон 3</vt:lpstr>
      <vt:lpstr>Тип Плоские черви  7 класс </vt:lpstr>
      <vt:lpstr>Слайд 2</vt:lpstr>
      <vt:lpstr>Цель: </vt:lpstr>
      <vt:lpstr>Слайд 4</vt:lpstr>
      <vt:lpstr>Общая характеристика  типа Плоские черви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Систематика типа Плоские черви</vt:lpstr>
      <vt:lpstr>Класс Ресничные черви</vt:lpstr>
      <vt:lpstr>Особенности     паразитических червей</vt:lpstr>
      <vt:lpstr>Первый этап</vt:lpstr>
      <vt:lpstr>Второй этап</vt:lpstr>
      <vt:lpstr>Третий этап</vt:lpstr>
      <vt:lpstr>Слайд 19</vt:lpstr>
      <vt:lpstr>Класс Сосальщики</vt:lpstr>
      <vt:lpstr>Класс Ленточные черви </vt:lpstr>
      <vt:lpstr>Строение ленточного червя</vt:lpstr>
      <vt:lpstr>Слайд 23</vt:lpstr>
      <vt:lpstr>Класс Ленточные черви</vt:lpstr>
      <vt:lpstr>Значение в природе и жизни человека</vt:lpstr>
      <vt:lpstr>Домашнее задание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Bushuev</dc:creator>
  <cp:lastModifiedBy>comp</cp:lastModifiedBy>
  <cp:revision>17</cp:revision>
  <dcterms:created xsi:type="dcterms:W3CDTF">2014-10-01T13:09:02Z</dcterms:created>
  <dcterms:modified xsi:type="dcterms:W3CDTF">2019-02-11T18:29:10Z</dcterms:modified>
</cp:coreProperties>
</file>