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4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D014D-0217-4898-A44D-736361EF9E73}" type="datetimeFigureOut">
              <a:rPr lang="ru-RU" smtClean="0"/>
              <a:t>18.04.2014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B60A9-D7A0-4CB6-AC02-0860790C97B9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Э</a:t>
            </a:r>
            <a:r>
              <a:rPr lang="ru-RU" dirty="0" smtClean="0"/>
              <a:t>кологические проблемы России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>и их решения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357166"/>
            <a:ext cx="8358246" cy="5786478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Россия - одна из самых</a:t>
            </a:r>
          </a:p>
          <a:p>
            <a:pPr>
              <a:buNone/>
            </a:pPr>
            <a:r>
              <a:rPr lang="ru-RU" sz="2000" dirty="0" smtClean="0"/>
              <a:t>загрязненных в</a:t>
            </a:r>
          </a:p>
          <a:p>
            <a:pPr>
              <a:buNone/>
            </a:pPr>
            <a:r>
              <a:rPr lang="ru-RU" sz="2000" dirty="0" smtClean="0"/>
              <a:t>экологическом</a:t>
            </a:r>
          </a:p>
          <a:p>
            <a:pPr>
              <a:buNone/>
            </a:pPr>
            <a:r>
              <a:rPr lang="ru-RU" sz="2000" dirty="0" smtClean="0"/>
              <a:t>отношении стран на</a:t>
            </a:r>
          </a:p>
          <a:p>
            <a:pPr>
              <a:buNone/>
            </a:pPr>
            <a:r>
              <a:rPr lang="ru-RU" sz="2000" dirty="0" smtClean="0"/>
              <a:t>планете. Спад</a:t>
            </a:r>
          </a:p>
          <a:p>
            <a:pPr>
              <a:buNone/>
            </a:pPr>
            <a:r>
              <a:rPr lang="ru-RU" sz="2000" dirty="0" smtClean="0"/>
              <a:t>производства не                                        </a:t>
            </a:r>
          </a:p>
          <a:p>
            <a:pPr>
              <a:buNone/>
            </a:pPr>
            <a:r>
              <a:rPr lang="ru-RU" sz="2000" dirty="0" smtClean="0"/>
              <a:t>сопровождался</a:t>
            </a:r>
          </a:p>
          <a:p>
            <a:pPr>
              <a:buNone/>
            </a:pPr>
            <a:r>
              <a:rPr lang="ru-RU" sz="2000" dirty="0" smtClean="0"/>
              <a:t>аналогичным</a:t>
            </a:r>
          </a:p>
          <a:p>
            <a:pPr>
              <a:buNone/>
            </a:pPr>
            <a:r>
              <a:rPr lang="ru-RU" sz="2000" dirty="0" smtClean="0"/>
              <a:t>уменьшением объема</a:t>
            </a:r>
          </a:p>
          <a:p>
            <a:pPr>
              <a:buNone/>
            </a:pPr>
            <a:r>
              <a:rPr lang="ru-RU" sz="2000" dirty="0" smtClean="0"/>
              <a:t>вредных выбросов в</a:t>
            </a:r>
          </a:p>
          <a:p>
            <a:pPr>
              <a:buNone/>
            </a:pPr>
            <a:r>
              <a:rPr lang="ru-RU" sz="2000" dirty="0" smtClean="0"/>
              <a:t>окружающую среду - в</a:t>
            </a:r>
          </a:p>
          <a:p>
            <a:pPr>
              <a:buNone/>
            </a:pPr>
            <a:r>
              <a:rPr lang="ru-RU" sz="2000" dirty="0" smtClean="0"/>
              <a:t>кризисных условиях</a:t>
            </a:r>
          </a:p>
          <a:p>
            <a:pPr>
              <a:buNone/>
            </a:pPr>
            <a:r>
              <a:rPr lang="ru-RU" sz="2000" dirty="0" smtClean="0"/>
              <a:t>предприятия экономят</a:t>
            </a:r>
          </a:p>
          <a:p>
            <a:pPr>
              <a:buNone/>
            </a:pPr>
            <a:r>
              <a:rPr lang="ru-RU" sz="2000" dirty="0" smtClean="0"/>
              <a:t>на природоохранных</a:t>
            </a:r>
          </a:p>
          <a:p>
            <a:pPr>
              <a:buNone/>
            </a:pPr>
            <a:r>
              <a:rPr lang="ru-RU" sz="2000" dirty="0" smtClean="0"/>
              <a:t>затратах</a:t>
            </a:r>
            <a:endParaRPr lang="ru-RU" sz="2000" dirty="0"/>
          </a:p>
        </p:txBody>
      </p:sp>
      <p:pic>
        <p:nvPicPr>
          <p:cNvPr id="7" name="Рисунок 6" descr="0007-007-Ekologija-i-energij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0496" y="357166"/>
            <a:ext cx="4429156" cy="558120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 Регулярный учет вредных выбросов</a:t>
            </a:r>
          </a:p>
          <a:p>
            <a:pPr>
              <a:buNone/>
            </a:pPr>
            <a:r>
              <a:rPr lang="ru-RU" dirty="0" smtClean="0"/>
              <a:t>в атмосферный воздух ведется на</a:t>
            </a:r>
          </a:p>
          <a:p>
            <a:pPr>
              <a:buNone/>
            </a:pPr>
            <a:r>
              <a:rPr lang="ru-RU" dirty="0" smtClean="0"/>
              <a:t>18 тыс. предприятий. Однако в ряде</a:t>
            </a:r>
          </a:p>
          <a:p>
            <a:pPr>
              <a:buNone/>
            </a:pPr>
            <a:r>
              <a:rPr lang="ru-RU" dirty="0" smtClean="0"/>
              <a:t>регионов наблюдается рост</a:t>
            </a:r>
          </a:p>
          <a:p>
            <a:pPr>
              <a:buNone/>
            </a:pPr>
            <a:r>
              <a:rPr lang="ru-RU" dirty="0" smtClean="0"/>
              <a:t>выбросов в атмосферу; причины -       </a:t>
            </a:r>
          </a:p>
          <a:p>
            <a:pPr>
              <a:buNone/>
            </a:pPr>
            <a:r>
              <a:rPr lang="ru-RU" dirty="0" smtClean="0"/>
              <a:t>нарушение технологических</a:t>
            </a:r>
          </a:p>
          <a:p>
            <a:pPr>
              <a:buNone/>
            </a:pPr>
            <a:r>
              <a:rPr lang="ru-RU" dirty="0" smtClean="0"/>
              <a:t>режимов, использование</a:t>
            </a:r>
          </a:p>
          <a:p>
            <a:pPr>
              <a:buNone/>
            </a:pPr>
            <a:r>
              <a:rPr lang="ru-RU" dirty="0" smtClean="0"/>
              <a:t>низкокачественного и</a:t>
            </a:r>
          </a:p>
          <a:p>
            <a:pPr>
              <a:buNone/>
            </a:pPr>
            <a:r>
              <a:rPr lang="ru-RU" dirty="0" smtClean="0"/>
              <a:t>некондиционного сырья и топлива.</a:t>
            </a:r>
          </a:p>
          <a:p>
            <a:pPr>
              <a:buNone/>
            </a:pPr>
            <a:r>
              <a:rPr lang="ru-RU" dirty="0" smtClean="0"/>
              <a:t>Состояние воздушного бассейна</a:t>
            </a:r>
          </a:p>
          <a:p>
            <a:pPr>
              <a:buNone/>
            </a:pPr>
            <a:r>
              <a:rPr lang="ru-RU" dirty="0" smtClean="0"/>
              <a:t>городов и промышленных центров</a:t>
            </a:r>
          </a:p>
          <a:p>
            <a:pPr>
              <a:buNone/>
            </a:pPr>
            <a:r>
              <a:rPr lang="ru-RU" dirty="0" smtClean="0"/>
              <a:t>ухудшается. В список городов с</a:t>
            </a:r>
          </a:p>
          <a:p>
            <a:pPr>
              <a:buNone/>
            </a:pPr>
            <a:r>
              <a:rPr lang="ru-RU" dirty="0" smtClean="0"/>
              <a:t>наибольшим уровнем загрязнения</a:t>
            </a:r>
          </a:p>
          <a:p>
            <a:pPr>
              <a:buNone/>
            </a:pPr>
            <a:r>
              <a:rPr lang="ru-RU" dirty="0" smtClean="0"/>
              <a:t>(41 город) вошли: Архангельск,</a:t>
            </a:r>
          </a:p>
          <a:p>
            <a:pPr>
              <a:buNone/>
            </a:pPr>
            <a:r>
              <a:rPr lang="ru-RU" dirty="0" smtClean="0"/>
              <a:t>Братск, Грозный, Кемерово,</a:t>
            </a:r>
          </a:p>
          <a:p>
            <a:pPr>
              <a:buNone/>
            </a:pPr>
            <a:r>
              <a:rPr lang="ru-RU" dirty="0" smtClean="0"/>
              <a:t>Красноярск, Москва, Новосибирск</a:t>
            </a:r>
          </a:p>
          <a:p>
            <a:pPr>
              <a:buNone/>
            </a:pPr>
            <a:r>
              <a:rPr lang="ru-RU" dirty="0" smtClean="0"/>
              <a:t>и др.</a:t>
            </a:r>
            <a:endParaRPr lang="ru-RU" dirty="0"/>
          </a:p>
        </p:txBody>
      </p:sp>
      <p:pic>
        <p:nvPicPr>
          <p:cNvPr id="4" name="Рисунок 3" descr="i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57752" y="928670"/>
            <a:ext cx="4000528" cy="4500594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Загрязнение поверхностных вод.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dirty="0" smtClean="0"/>
              <a:t>Сохраняется многолетняя тенденции нарастания</a:t>
            </a:r>
          </a:p>
          <a:p>
            <a:pPr>
              <a:buNone/>
            </a:pPr>
            <a:r>
              <a:rPr lang="ru-RU" dirty="0" smtClean="0"/>
              <a:t>загрязнения поверхностных вод. Со сточными</a:t>
            </a:r>
          </a:p>
          <a:p>
            <a:pPr>
              <a:buNone/>
            </a:pPr>
            <a:r>
              <a:rPr lang="ru-RU" dirty="0" smtClean="0"/>
              <a:t>водами промышленности, сельского и</a:t>
            </a:r>
          </a:p>
          <a:p>
            <a:pPr>
              <a:buNone/>
            </a:pPr>
            <a:r>
              <a:rPr lang="ru-RU" dirty="0" smtClean="0"/>
              <a:t>коммунального хозяйства и водные объекты</a:t>
            </a:r>
          </a:p>
          <a:p>
            <a:pPr>
              <a:buNone/>
            </a:pPr>
            <a:r>
              <a:rPr lang="ru-RU" dirty="0" smtClean="0"/>
              <a:t>поступает огромное количество загрязняющих</a:t>
            </a:r>
          </a:p>
          <a:p>
            <a:pPr>
              <a:buNone/>
            </a:pPr>
            <a:r>
              <a:rPr lang="ru-RU" dirty="0" smtClean="0"/>
              <a:t>веществ.</a:t>
            </a:r>
          </a:p>
          <a:p>
            <a:pPr>
              <a:buNone/>
            </a:pPr>
            <a:r>
              <a:rPr lang="ru-RU" dirty="0" smtClean="0"/>
              <a:t>На территории страны практически все водные</a:t>
            </a:r>
          </a:p>
          <a:p>
            <a:pPr>
              <a:buNone/>
            </a:pPr>
            <a:r>
              <a:rPr lang="ru-RU" dirty="0" smtClean="0"/>
              <a:t>объекты подвержены антропогенному влиянию,</a:t>
            </a:r>
          </a:p>
          <a:p>
            <a:pPr>
              <a:buNone/>
            </a:pPr>
            <a:r>
              <a:rPr lang="ru-RU" dirty="0" smtClean="0"/>
              <a:t>качество воды большинства из них не отвечает</a:t>
            </a:r>
          </a:p>
          <a:p>
            <a:pPr>
              <a:buNone/>
            </a:pPr>
            <a:r>
              <a:rPr lang="ru-RU" dirty="0" smtClean="0"/>
              <a:t>нормативным требованиям.</a:t>
            </a:r>
          </a:p>
          <a:p>
            <a:pPr>
              <a:buNone/>
            </a:pPr>
            <a:r>
              <a:rPr lang="ru-RU" dirty="0" smtClean="0"/>
              <a:t>В связи с перегруженностью и низкой</a:t>
            </a:r>
          </a:p>
          <a:p>
            <a:pPr>
              <a:buNone/>
            </a:pPr>
            <a:r>
              <a:rPr lang="ru-RU" dirty="0" smtClean="0"/>
              <a:t>эффективностью работы очистных сооружений</a:t>
            </a:r>
          </a:p>
          <a:p>
            <a:pPr>
              <a:buNone/>
            </a:pPr>
            <a:r>
              <a:rPr lang="ru-RU" dirty="0" smtClean="0"/>
              <a:t>объем нормативно-очищенных сточных вод,</a:t>
            </a:r>
          </a:p>
          <a:p>
            <a:pPr>
              <a:buNone/>
            </a:pPr>
            <a:r>
              <a:rPr lang="ru-RU" dirty="0" smtClean="0"/>
              <a:t>сброшенных в водоемы, составляет только 8,7%</a:t>
            </a:r>
          </a:p>
          <a:p>
            <a:pPr>
              <a:buNone/>
            </a:pPr>
            <a:r>
              <a:rPr lang="ru-RU" dirty="0" smtClean="0"/>
              <a:t>от общего объема воды, подлежащей очистке.</a:t>
            </a:r>
          </a:p>
          <a:p>
            <a:pPr>
              <a:buNone/>
            </a:pPr>
            <a:r>
              <a:rPr lang="ru-RU" dirty="0" smtClean="0"/>
              <a:t>Результаты проверки качества водных</a:t>
            </a:r>
          </a:p>
          <a:p>
            <a:pPr>
              <a:buNone/>
            </a:pPr>
            <a:r>
              <a:rPr lang="ru-RU" dirty="0" smtClean="0"/>
              <a:t>источников показали: только12% обследованных</a:t>
            </a:r>
          </a:p>
          <a:p>
            <a:pPr>
              <a:buNone/>
            </a:pPr>
            <a:r>
              <a:rPr lang="ru-RU" dirty="0" smtClean="0"/>
              <a:t>водных объектов можно отнести к условно</a:t>
            </a:r>
          </a:p>
          <a:p>
            <a:pPr>
              <a:buNone/>
            </a:pPr>
            <a:r>
              <a:rPr lang="ru-RU" dirty="0" smtClean="0"/>
              <a:t>чистым (фоновым); 32% - находятся в состояний</a:t>
            </a:r>
          </a:p>
          <a:p>
            <a:pPr>
              <a:buNone/>
            </a:pPr>
            <a:r>
              <a:rPr lang="ru-RU" dirty="0" smtClean="0"/>
              <a:t>антропогенного экологического напряжения</a:t>
            </a:r>
          </a:p>
          <a:p>
            <a:pPr>
              <a:buNone/>
            </a:pPr>
            <a:r>
              <a:rPr lang="ru-RU" dirty="0" smtClean="0"/>
              <a:t>(умеренно загрязненные); 56% - являются</a:t>
            </a:r>
          </a:p>
          <a:p>
            <a:pPr>
              <a:buNone/>
            </a:pPr>
            <a:r>
              <a:rPr lang="ru-RU" dirty="0" smtClean="0"/>
              <a:t>загрязненными годными объектами.</a:t>
            </a:r>
            <a:endParaRPr lang="ru-RU" dirty="0"/>
          </a:p>
        </p:txBody>
      </p:sp>
      <p:pic>
        <p:nvPicPr>
          <p:cNvPr id="4" name="Рисунок 3" descr="i (3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29124" y="1714488"/>
            <a:ext cx="4191029" cy="3143272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ПОЧВЫ И ЗЕМЛЕПОЛЬЗОВАНИЕ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229600" cy="4643470"/>
          </a:xfrm>
        </p:spPr>
        <p:txBody>
          <a:bodyPr numCol="3">
            <a:normAutofit fontScale="47500" lnSpcReduction="20000"/>
          </a:bodyPr>
          <a:lstStyle/>
          <a:p>
            <a:pPr>
              <a:buNone/>
            </a:pPr>
            <a:r>
              <a:rPr lang="ru-RU" dirty="0" smtClean="0"/>
              <a:t>         В </a:t>
            </a:r>
            <a:r>
              <a:rPr lang="ru-RU" dirty="0"/>
              <a:t>составе </a:t>
            </a:r>
            <a:r>
              <a:rPr lang="ru-RU" dirty="0" smtClean="0"/>
              <a:t>сельскохозяйственных угодий </a:t>
            </a:r>
            <a:r>
              <a:rPr lang="ru-RU" dirty="0"/>
              <a:t>России эрозионно-опасные и подверженные водной и ветровой эрозии почвы занимают более 125 млн. га, в том числе эродированные - 54,1 млн. га. Каждый третий гектар пашни и пастбищ является эродированным и нуждается в осуществлении мер защиты от деградации. Загрязнение и захламление земель отмечены на 54% территории страны. Площадь под полигонами по обезвреживанию и захоронению отходов составляет около 6,5 тыс. га, под санкционированными свалками - около 35 тыс. га. Площадь земель, нарушенных при добыче и переработке полезных ископаемых, геологоразведочных работах, торфоразработках и строительстве, составила в 1996 г., около 1 млн. га.</a:t>
            </a:r>
          </a:p>
          <a:p>
            <a:pPr>
              <a:buNone/>
            </a:pPr>
            <a:r>
              <a:rPr lang="ru-RU" dirty="0"/>
              <a:t>Города изменяют экологическую ситуацию не только внутри собственных границ. Зоны влияния городов простираются на десятки километров, а крупных промышленных агломерацией - на сотни, например </a:t>
            </a:r>
            <a:r>
              <a:rPr lang="ru-RU" dirty="0" err="1"/>
              <a:t>Среднеуральской</a:t>
            </a:r>
            <a:r>
              <a:rPr lang="ru-RU" dirty="0"/>
              <a:t> - на 300 км. Кемеровской и Московской - на 200, Тульской - на 120 км. Свыше 90% аварийных разливов нефти вызывают сильные и во многом необратимые повреждения природных комплексов.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Рисунок 4" descr="i (2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00760" y="1500174"/>
            <a:ext cx="2952770" cy="221457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Рисунок 5" descr="i (1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29322" y="4357694"/>
            <a:ext cx="3000396" cy="200026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/>
              <a:t>РАСТИТЕЛЬНЫЙ И ЖИВОТНЫЙ МИР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/>
              <a:t>По отношению к уровню 1995 г. общий объем </a:t>
            </a:r>
            <a:r>
              <a:rPr lang="ru-RU" dirty="0" err="1"/>
              <a:t>лесовосстановления</a:t>
            </a:r>
            <a:r>
              <a:rPr lang="ru-RU" dirty="0"/>
              <a:t> в целом по России снизился на 344 тыс. га. В Прикаспийском регионе сохраняется реальная угроза распространения процесса опустынивания, особенно на территории Калмыкии, в Ставропольском крае и Ростовской области. Не решаются проблемы сохранения растительности тундры, занимающей около трети территории Российской Федерации. В городах уровень обеспеченности зелеными насаждениями на душу населения не соответствует принятым нормам.</a:t>
            </a:r>
          </a:p>
          <a:p>
            <a:pPr>
              <a:buNone/>
            </a:pPr>
            <a:r>
              <a:rPr lang="ru-RU" dirty="0"/>
              <a:t>В 1997 г. перечень животных, занесенных в Красную книгу Российской Федерации, увеличился в 1,6 раза.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i (4)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1500174"/>
            <a:ext cx="2786082" cy="197128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i (5)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282" y="3786190"/>
            <a:ext cx="3428992" cy="2286016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2357430"/>
            <a:ext cx="8229600" cy="1143000"/>
          </a:xfrm>
        </p:spPr>
        <p:txBody>
          <a:bodyPr/>
          <a:lstStyle/>
          <a:p>
            <a:r>
              <a:rPr lang="ru-RU" dirty="0" smtClean="0"/>
              <a:t>Спасибо за внимание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4F4F4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512</Words>
  <Application>Microsoft Office PowerPoint</Application>
  <PresentationFormat>Экран (4:3)</PresentationFormat>
  <Paragraphs>63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Экологические проблемы России и их решения</vt:lpstr>
      <vt:lpstr>Слайд 2</vt:lpstr>
      <vt:lpstr>Слайд 3</vt:lpstr>
      <vt:lpstr>Загрязнение поверхностных вод.</vt:lpstr>
      <vt:lpstr>ПОЧВЫ И ЗЕМЛЕПОЛЬЗОВАНИЕ</vt:lpstr>
      <vt:lpstr>РАСТИТЕЛЬНЫЙ И ЖИВОТНЫЙ МИР</vt:lpstr>
      <vt:lpstr>Спасибо за внимание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Экологические проблемы России и их решения</dc:title>
  <dc:creator>Admin</dc:creator>
  <cp:lastModifiedBy>Admin</cp:lastModifiedBy>
  <cp:revision>5</cp:revision>
  <dcterms:created xsi:type="dcterms:W3CDTF">2014-04-18T14:14:55Z</dcterms:created>
  <dcterms:modified xsi:type="dcterms:W3CDTF">2014-04-18T15:03:56Z</dcterms:modified>
</cp:coreProperties>
</file>