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58" r:id="rId4"/>
    <p:sldId id="267" r:id="rId5"/>
    <p:sldId id="269" r:id="rId6"/>
    <p:sldId id="272" r:id="rId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85D8A"/>
    <a:srgbClr val="FFFFC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5" autoAdjust="0"/>
  </p:normalViewPr>
  <p:slideViewPr>
    <p:cSldViewPr>
      <p:cViewPr varScale="1">
        <p:scale>
          <a:sx n="86" d="100"/>
          <a:sy n="86" d="100"/>
        </p:scale>
        <p:origin x="720" y="64"/>
      </p:cViewPr>
      <p:guideLst>
        <p:guide orient="horz" pos="1620"/>
        <p:guide pos="2880"/>
      </p:guideLst>
    </p:cSldViewPr>
  </p:slideViewPr>
  <p:notesTextViewPr>
    <p:cViewPr>
      <p:scale>
        <a:sx n="400" d="100"/>
        <a:sy n="4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C2753-6930-4834-878C-DFF257A57C2D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E9BD8-6F76-4AB6-9866-934258D436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738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E9BD8-6F76-4AB6-9866-934258D4360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540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26" Type="http://schemas.openxmlformats.org/officeDocument/2006/relationships/image" Target="../media/image32.png"/><Relationship Id="rId21" Type="http://schemas.openxmlformats.org/officeDocument/2006/relationships/image" Target="../media/image27.png"/><Relationship Id="rId34" Type="http://schemas.openxmlformats.org/officeDocument/2006/relationships/image" Target="../media/image40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5" Type="http://schemas.openxmlformats.org/officeDocument/2006/relationships/image" Target="../media/image31.png"/><Relationship Id="rId33" Type="http://schemas.openxmlformats.org/officeDocument/2006/relationships/image" Target="../media/image39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29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24" Type="http://schemas.openxmlformats.org/officeDocument/2006/relationships/image" Target="../media/image30.png"/><Relationship Id="rId32" Type="http://schemas.openxmlformats.org/officeDocument/2006/relationships/image" Target="../media/image38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23" Type="http://schemas.openxmlformats.org/officeDocument/2006/relationships/image" Target="../media/image29.png"/><Relationship Id="rId28" Type="http://schemas.openxmlformats.org/officeDocument/2006/relationships/image" Target="../media/image34.png"/><Relationship Id="rId10" Type="http://schemas.openxmlformats.org/officeDocument/2006/relationships/image" Target="../media/image16.png"/><Relationship Id="rId19" Type="http://schemas.openxmlformats.org/officeDocument/2006/relationships/image" Target="../media/image25.png"/><Relationship Id="rId31" Type="http://schemas.openxmlformats.org/officeDocument/2006/relationships/image" Target="../media/image37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Relationship Id="rId22" Type="http://schemas.openxmlformats.org/officeDocument/2006/relationships/image" Target="../media/image28.png"/><Relationship Id="rId27" Type="http://schemas.openxmlformats.org/officeDocument/2006/relationships/image" Target="../media/image33.png"/><Relationship Id="rId30" Type="http://schemas.openxmlformats.org/officeDocument/2006/relationships/image" Target="../media/image36.png"/><Relationship Id="rId8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872861" y="1786920"/>
            <a:ext cx="739830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Теорема о пересечении</a:t>
            </a:r>
          </a:p>
          <a:p>
            <a:pPr algn="ctr"/>
            <a:r>
              <a:rPr lang="ru-RU" sz="4800" b="1" dirty="0" smtClean="0">
                <a:solidFill>
                  <a:srgbClr val="003366"/>
                </a:solidFill>
                <a:latin typeface="Arial" pitchFamily="34" charset="0"/>
                <a:cs typeface="Arial" pitchFamily="34" charset="0"/>
              </a:rPr>
              <a:t>высот треугольника</a:t>
            </a:r>
            <a:endParaRPr lang="ru-RU" sz="4800" b="1" dirty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35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5847200" y="1558476"/>
            <a:ext cx="2612108" cy="1749186"/>
            <a:chOff x="5847200" y="1558476"/>
            <a:chExt cx="2612108" cy="1749186"/>
          </a:xfrm>
        </p:grpSpPr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3741" y="1839228"/>
              <a:ext cx="1918213" cy="1465043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TextBox 89"/>
                <p:cNvSpPr txBox="1"/>
                <p:nvPr/>
              </p:nvSpPr>
              <p:spPr>
                <a:xfrm>
                  <a:off x="5847200" y="2938330"/>
                  <a:ext cx="39466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dirty="0" smtClean="0">
                            <a:latin typeface="Cambria Math"/>
                            <a:cs typeface="Times New Roman" pitchFamily="18" charset="0"/>
                          </a:rPr>
                          <m:t>𝑨</m:t>
                        </m:r>
                      </m:oMath>
                    </m:oMathPara>
                  </a14:m>
                  <a:endParaRPr lang="ru-RU" b="1" i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90" name="TextBox 8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47200" y="2938330"/>
                  <a:ext cx="394660" cy="369332"/>
                </a:xfrm>
                <a:prstGeom prst="rect">
                  <a:avLst/>
                </a:prstGeom>
                <a:blipFill rotWithShape="1">
                  <a:blip r:embed="rId3" cstate="print"/>
                  <a:stretch>
                    <a:fillRect t="-8197" r="-21538" b="-2459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TextBox 92"/>
                <p:cNvSpPr txBox="1"/>
                <p:nvPr/>
              </p:nvSpPr>
              <p:spPr>
                <a:xfrm>
                  <a:off x="6966627" y="1558476"/>
                  <a:ext cx="4090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dirty="0" smtClean="0">
                            <a:latin typeface="Cambria Math"/>
                            <a:cs typeface="Times New Roman" pitchFamily="18" charset="0"/>
                          </a:rPr>
                          <m:t>𝑩</m:t>
                        </m:r>
                      </m:oMath>
                    </m:oMathPara>
                  </a14:m>
                  <a:endParaRPr lang="ru-RU" b="1" i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93" name="TextBox 9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66627" y="1558476"/>
                  <a:ext cx="409086" cy="369332"/>
                </a:xfrm>
                <a:prstGeom prst="rect">
                  <a:avLst/>
                </a:prstGeom>
                <a:blipFill rotWithShape="1">
                  <a:blip r:embed="rId4" cstate="print"/>
                  <a:stretch>
                    <a:fillRect t="-8333" r="-19403" b="-2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TextBox 93"/>
                <p:cNvSpPr txBox="1"/>
                <p:nvPr/>
              </p:nvSpPr>
              <p:spPr>
                <a:xfrm>
                  <a:off x="8064648" y="2938330"/>
                  <a:ext cx="39466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dirty="0" smtClean="0">
                            <a:latin typeface="Cambria Math"/>
                            <a:cs typeface="Times New Roman" pitchFamily="18" charset="0"/>
                          </a:rPr>
                          <m:t>𝑪</m:t>
                        </m:r>
                      </m:oMath>
                    </m:oMathPara>
                  </a14:m>
                  <a:endParaRPr lang="ru-RU" b="1" i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94" name="TextBox 9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64648" y="2938330"/>
                  <a:ext cx="394660" cy="369332"/>
                </a:xfrm>
                <a:prstGeom prst="rect">
                  <a:avLst/>
                </a:prstGeom>
                <a:blipFill rotWithShape="1">
                  <a:blip r:embed="rId5" cstate="print"/>
                  <a:stretch>
                    <a:fillRect t="-8197" r="-18462" b="-2459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4" name="Рисунок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00" y="3245589"/>
            <a:ext cx="2651293" cy="136438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95536" y="627534"/>
            <a:ext cx="4896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3366"/>
                </a:solidFill>
                <a:latin typeface="Times New Roman"/>
                <a:ea typeface="Calibri"/>
              </a:rPr>
              <a:t>Биссектрисы</a:t>
            </a:r>
            <a:r>
              <a:rPr lang="ru-RU" dirty="0" smtClean="0">
                <a:latin typeface="Times New Roman"/>
                <a:ea typeface="Calibri"/>
              </a:rPr>
              <a:t> </a:t>
            </a:r>
            <a:r>
              <a:rPr lang="ru-RU" dirty="0">
                <a:latin typeface="Times New Roman"/>
                <a:ea typeface="Calibri"/>
              </a:rPr>
              <a:t>треугольника пересекаются в одной точке.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7290772" y="4049734"/>
            <a:ext cx="80994" cy="80994"/>
          </a:xfrm>
          <a:prstGeom prst="ellips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95536" y="2139702"/>
            <a:ext cx="4896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3366"/>
                </a:solidFill>
                <a:latin typeface="Times New Roman"/>
                <a:ea typeface="Calibri"/>
              </a:rPr>
              <a:t>Серединные </a:t>
            </a:r>
            <a:r>
              <a:rPr lang="ru-RU" b="1" dirty="0">
                <a:solidFill>
                  <a:srgbClr val="003366"/>
                </a:solidFill>
                <a:latin typeface="Times New Roman"/>
                <a:ea typeface="Calibri"/>
              </a:rPr>
              <a:t>перпендикуляры</a:t>
            </a:r>
            <a:r>
              <a:rPr lang="ru-RU" dirty="0">
                <a:latin typeface="Times New Roman"/>
                <a:ea typeface="Calibri"/>
              </a:rPr>
              <a:t> к сторонам треугольника пересекаются в одной точке.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94296" y="3725619"/>
            <a:ext cx="4896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3366"/>
                </a:solidFill>
                <a:latin typeface="Times New Roman"/>
                <a:ea typeface="Calibri"/>
              </a:rPr>
              <a:t>Медианы</a:t>
            </a:r>
            <a:r>
              <a:rPr lang="ru-RU" dirty="0" smtClean="0">
                <a:latin typeface="Times New Roman"/>
                <a:ea typeface="Calibri"/>
              </a:rPr>
              <a:t> </a:t>
            </a:r>
            <a:r>
              <a:rPr lang="ru-RU" dirty="0">
                <a:latin typeface="Times New Roman"/>
                <a:ea typeface="Calibri"/>
              </a:rPr>
              <a:t>треугольника пересекаются в одной точке.</a:t>
            </a:r>
            <a:endParaRPr lang="ru-RU" dirty="0"/>
          </a:p>
        </p:txBody>
      </p:sp>
      <p:grpSp>
        <p:nvGrpSpPr>
          <p:cNvPr id="17" name="Группа 16"/>
          <p:cNvGrpSpPr/>
          <p:nvPr/>
        </p:nvGrpSpPr>
        <p:grpSpPr>
          <a:xfrm>
            <a:off x="5808580" y="193478"/>
            <a:ext cx="2742748" cy="1516824"/>
            <a:chOff x="4913620" y="699542"/>
            <a:chExt cx="4024377" cy="2044564"/>
          </a:xfrm>
        </p:grpSpPr>
        <p:cxnSp>
          <p:nvCxnSpPr>
            <p:cNvPr id="53" name="Прямая соединительная линия 52"/>
            <p:cNvCxnSpPr/>
            <p:nvPr/>
          </p:nvCxnSpPr>
          <p:spPr>
            <a:xfrm>
              <a:off x="6385555" y="1136950"/>
              <a:ext cx="230380" cy="1349101"/>
            </a:xfrm>
            <a:prstGeom prst="line">
              <a:avLst/>
            </a:prstGeom>
            <a:ln w="19050"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 flipH="1" flipV="1">
              <a:off x="5940152" y="1765090"/>
              <a:ext cx="2455554" cy="728734"/>
            </a:xfrm>
            <a:prstGeom prst="line">
              <a:avLst/>
            </a:prstGeom>
            <a:ln w="19050">
              <a:solidFill>
                <a:srgbClr val="00336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>
              <a:stCxn id="57" idx="2"/>
            </p:cNvCxnSpPr>
            <p:nvPr/>
          </p:nvCxnSpPr>
          <p:spPr>
            <a:xfrm flipV="1">
              <a:off x="5364088" y="1630575"/>
              <a:ext cx="1758022" cy="874527"/>
            </a:xfrm>
            <a:prstGeom prst="line">
              <a:avLst/>
            </a:prstGeom>
            <a:ln w="19050"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" name="Группа 55"/>
            <p:cNvGrpSpPr/>
            <p:nvPr/>
          </p:nvGrpSpPr>
          <p:grpSpPr>
            <a:xfrm>
              <a:off x="4913620" y="699542"/>
              <a:ext cx="4024377" cy="2044564"/>
              <a:chOff x="4989820" y="1342254"/>
              <a:chExt cx="4024377" cy="2044564"/>
            </a:xfrm>
          </p:grpSpPr>
          <p:sp>
            <p:nvSpPr>
              <p:cNvPr id="57" name="Равнобедренный треугольник 56"/>
              <p:cNvSpPr/>
              <p:nvPr/>
            </p:nvSpPr>
            <p:spPr>
              <a:xfrm>
                <a:off x="5440288" y="1779662"/>
                <a:ext cx="3049974" cy="1368152"/>
              </a:xfrm>
              <a:prstGeom prst="triangle">
                <a:avLst>
                  <a:gd name="adj" fmla="val 33491"/>
                </a:avLst>
              </a:prstGeom>
              <a:noFill/>
              <a:ln w="38100">
                <a:solidFill>
                  <a:srgbClr val="0033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8" name="TextBox 57"/>
                  <p:cNvSpPr txBox="1"/>
                  <p:nvPr/>
                </p:nvSpPr>
                <p:spPr>
                  <a:xfrm>
                    <a:off x="4989820" y="2913320"/>
                    <a:ext cx="540948" cy="47349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dirty="0" smtClean="0">
                              <a:latin typeface="Cambria Math"/>
                              <a:cs typeface="Times New Roman" pitchFamily="18" charset="0"/>
                            </a:rPr>
                            <m:t>𝑨</m:t>
                          </m:r>
                        </m:oMath>
                      </m:oMathPara>
                    </a14:m>
                    <a:endParaRPr lang="ru-RU" b="1" i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58" name="TextBox 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89820" y="2913320"/>
                    <a:ext cx="540948" cy="473498"/>
                  </a:xfrm>
                  <a:prstGeom prst="rect">
                    <a:avLst/>
                  </a:prstGeom>
                  <a:blipFill rotWithShape="1">
                    <a:blip r:embed="rId8" cstate="print"/>
                    <a:stretch>
                      <a:fillRect t="-8621" r="-26667" b="-31034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6233356" y="1342254"/>
                    <a:ext cx="560721" cy="47349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dirty="0" smtClean="0">
                              <a:latin typeface="Cambria Math"/>
                              <a:cs typeface="Times New Roman" pitchFamily="18" charset="0"/>
                            </a:rPr>
                            <m:t>𝑩</m:t>
                          </m:r>
                        </m:oMath>
                      </m:oMathPara>
                    </a14:m>
                    <a:endParaRPr lang="ru-RU" b="1" i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59" name="TextBox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33356" y="1342254"/>
                    <a:ext cx="560721" cy="473498"/>
                  </a:xfrm>
                  <a:prstGeom prst="rect">
                    <a:avLst/>
                  </a:prstGeom>
                  <a:blipFill rotWithShape="1">
                    <a:blip r:embed="rId9" cstate="print"/>
                    <a:stretch>
                      <a:fillRect t="-8772" r="-23810" b="-33333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TextBox 59"/>
                  <p:cNvSpPr txBox="1"/>
                  <p:nvPr/>
                </p:nvSpPr>
                <p:spPr>
                  <a:xfrm>
                    <a:off x="8484237" y="2911990"/>
                    <a:ext cx="529960" cy="47349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dirty="0" smtClean="0">
                              <a:latin typeface="Cambria Math"/>
                              <a:cs typeface="Times New Roman" pitchFamily="18" charset="0"/>
                            </a:rPr>
                            <m:t>𝑪</m:t>
                          </m:r>
                        </m:oMath>
                      </m:oMathPara>
                    </a14:m>
                    <a:endParaRPr lang="ru-RU" b="1" i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60" name="TextBox 5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84237" y="2911990"/>
                    <a:ext cx="529960" cy="473498"/>
                  </a:xfrm>
                  <a:prstGeom prst="rect">
                    <a:avLst/>
                  </a:prstGeom>
                  <a:blipFill rotWithShape="1">
                    <a:blip r:embed="rId10" cstate="print"/>
                    <a:stretch>
                      <a:fillRect t="-8772" r="-25424" b="-33333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3" name="Овал 62"/>
            <p:cNvSpPr/>
            <p:nvPr/>
          </p:nvSpPr>
          <p:spPr>
            <a:xfrm>
              <a:off x="6481695" y="1901453"/>
              <a:ext cx="66937" cy="66937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Дуга 64"/>
            <p:cNvSpPr/>
            <p:nvPr/>
          </p:nvSpPr>
          <p:spPr>
            <a:xfrm>
              <a:off x="5508104" y="2138583"/>
              <a:ext cx="216648" cy="337058"/>
            </a:xfrm>
            <a:prstGeom prst="arc">
              <a:avLst>
                <a:gd name="adj1" fmla="val 16294828"/>
                <a:gd name="adj2" fmla="val 344320"/>
              </a:avLst>
            </a:prstGeom>
            <a:ln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Дуга 65"/>
            <p:cNvSpPr/>
            <p:nvPr/>
          </p:nvSpPr>
          <p:spPr>
            <a:xfrm>
              <a:off x="5616428" y="2307112"/>
              <a:ext cx="216648" cy="337058"/>
            </a:xfrm>
            <a:prstGeom prst="arc">
              <a:avLst>
                <a:gd name="adj1" fmla="val 16294828"/>
                <a:gd name="adj2" fmla="val 344320"/>
              </a:avLst>
            </a:prstGeom>
            <a:ln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7" name="Группа 66"/>
            <p:cNvGrpSpPr/>
            <p:nvPr/>
          </p:nvGrpSpPr>
          <p:grpSpPr>
            <a:xfrm rot="16924065">
              <a:off x="6262077" y="1076643"/>
              <a:ext cx="383630" cy="385587"/>
              <a:chOff x="5008649" y="1502712"/>
              <a:chExt cx="383630" cy="385587"/>
            </a:xfrm>
          </p:grpSpPr>
          <p:sp>
            <p:nvSpPr>
              <p:cNvPr id="68" name="Дуга 67"/>
              <p:cNvSpPr/>
              <p:nvPr/>
            </p:nvSpPr>
            <p:spPr>
              <a:xfrm rot="9981073">
                <a:off x="5058971" y="1502712"/>
                <a:ext cx="333308" cy="316047"/>
              </a:xfrm>
              <a:prstGeom prst="arc">
                <a:avLst>
                  <a:gd name="adj1" fmla="val 17423820"/>
                  <a:gd name="adj2" fmla="val 0"/>
                </a:avLst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9" name="Дуга 68"/>
              <p:cNvSpPr/>
              <p:nvPr/>
            </p:nvSpPr>
            <p:spPr>
              <a:xfrm rot="9981073">
                <a:off x="5008649" y="1511818"/>
                <a:ext cx="344908" cy="376481"/>
              </a:xfrm>
              <a:prstGeom prst="arc">
                <a:avLst>
                  <a:gd name="adj1" fmla="val 17075712"/>
                  <a:gd name="adj2" fmla="val 0"/>
                </a:avLst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70" name="Группа 69"/>
            <p:cNvGrpSpPr/>
            <p:nvPr/>
          </p:nvGrpSpPr>
          <p:grpSpPr>
            <a:xfrm rot="19541646">
              <a:off x="6145764" y="1044769"/>
              <a:ext cx="383630" cy="385587"/>
              <a:chOff x="5008649" y="1502712"/>
              <a:chExt cx="383630" cy="385587"/>
            </a:xfrm>
          </p:grpSpPr>
          <p:sp>
            <p:nvSpPr>
              <p:cNvPr id="71" name="Дуга 70"/>
              <p:cNvSpPr/>
              <p:nvPr/>
            </p:nvSpPr>
            <p:spPr>
              <a:xfrm rot="9981073">
                <a:off x="5058971" y="1502712"/>
                <a:ext cx="333308" cy="316047"/>
              </a:xfrm>
              <a:prstGeom prst="arc">
                <a:avLst>
                  <a:gd name="adj1" fmla="val 17423820"/>
                  <a:gd name="adj2" fmla="val 0"/>
                </a:avLst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2" name="Дуга 71"/>
              <p:cNvSpPr/>
              <p:nvPr/>
            </p:nvSpPr>
            <p:spPr>
              <a:xfrm rot="9981073">
                <a:off x="5008649" y="1511818"/>
                <a:ext cx="344908" cy="376481"/>
              </a:xfrm>
              <a:prstGeom prst="arc">
                <a:avLst>
                  <a:gd name="adj1" fmla="val 17075712"/>
                  <a:gd name="adj2" fmla="val 0"/>
                </a:avLst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73" name="Группа 72"/>
            <p:cNvGrpSpPr/>
            <p:nvPr/>
          </p:nvGrpSpPr>
          <p:grpSpPr>
            <a:xfrm>
              <a:off x="7632736" y="2300592"/>
              <a:ext cx="435645" cy="251993"/>
              <a:chOff x="5619172" y="2696700"/>
              <a:chExt cx="435645" cy="251993"/>
            </a:xfrm>
          </p:grpSpPr>
          <p:sp>
            <p:nvSpPr>
              <p:cNvPr id="74" name="Дуга 73"/>
              <p:cNvSpPr/>
              <p:nvPr/>
            </p:nvSpPr>
            <p:spPr>
              <a:xfrm rot="14094667">
                <a:off x="5800254" y="2694129"/>
                <a:ext cx="225550" cy="283577"/>
              </a:xfrm>
              <a:prstGeom prst="arc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5" name="Дуга 74"/>
              <p:cNvSpPr/>
              <p:nvPr/>
            </p:nvSpPr>
            <p:spPr>
              <a:xfrm rot="14094667">
                <a:off x="5731906" y="2672697"/>
                <a:ext cx="225550" cy="283577"/>
              </a:xfrm>
              <a:prstGeom prst="arc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6" name="Дуга 75"/>
              <p:cNvSpPr/>
              <p:nvPr/>
            </p:nvSpPr>
            <p:spPr>
              <a:xfrm rot="14094667">
                <a:off x="5648186" y="2667686"/>
                <a:ext cx="225550" cy="283577"/>
              </a:xfrm>
              <a:prstGeom prst="arc">
                <a:avLst>
                  <a:gd name="adj1" fmla="val 16200000"/>
                  <a:gd name="adj2" fmla="val 1108680"/>
                </a:avLst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77" name="Группа 76"/>
            <p:cNvGrpSpPr/>
            <p:nvPr/>
          </p:nvGrpSpPr>
          <p:grpSpPr>
            <a:xfrm rot="979879">
              <a:off x="7661840" y="2132489"/>
              <a:ext cx="435645" cy="251993"/>
              <a:chOff x="5619172" y="2696700"/>
              <a:chExt cx="435645" cy="251993"/>
            </a:xfrm>
          </p:grpSpPr>
          <p:sp>
            <p:nvSpPr>
              <p:cNvPr id="78" name="Дуга 77"/>
              <p:cNvSpPr/>
              <p:nvPr/>
            </p:nvSpPr>
            <p:spPr>
              <a:xfrm rot="14094667">
                <a:off x="5800254" y="2694129"/>
                <a:ext cx="225550" cy="283577"/>
              </a:xfrm>
              <a:prstGeom prst="arc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9" name="Дуга 78"/>
              <p:cNvSpPr/>
              <p:nvPr/>
            </p:nvSpPr>
            <p:spPr>
              <a:xfrm rot="14094667">
                <a:off x="5731906" y="2672697"/>
                <a:ext cx="225550" cy="283577"/>
              </a:xfrm>
              <a:prstGeom prst="arc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0" name="Дуга 79"/>
              <p:cNvSpPr/>
              <p:nvPr/>
            </p:nvSpPr>
            <p:spPr>
              <a:xfrm rot="14094667">
                <a:off x="5648186" y="2667686"/>
                <a:ext cx="225550" cy="283577"/>
              </a:xfrm>
              <a:prstGeom prst="arc">
                <a:avLst>
                  <a:gd name="adj1" fmla="val 16200000"/>
                  <a:gd name="adj2" fmla="val 1108680"/>
                </a:avLst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89" name="Овал 88"/>
          <p:cNvSpPr/>
          <p:nvPr/>
        </p:nvSpPr>
        <p:spPr>
          <a:xfrm>
            <a:off x="6858724" y="1075129"/>
            <a:ext cx="80994" cy="80994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Овал 91"/>
          <p:cNvSpPr/>
          <p:nvPr/>
        </p:nvSpPr>
        <p:spPr>
          <a:xfrm>
            <a:off x="7155302" y="2784134"/>
            <a:ext cx="80994" cy="80994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 flipV="1">
            <a:off x="6663268" y="4030822"/>
            <a:ext cx="76148" cy="118818"/>
          </a:xfrm>
          <a:prstGeom prst="line">
            <a:avLst/>
          </a:prstGeom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 flipH="1" flipV="1">
            <a:off x="7214624" y="3666210"/>
            <a:ext cx="76148" cy="118818"/>
          </a:xfrm>
          <a:prstGeom prst="line">
            <a:avLst/>
          </a:prstGeom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Группа 22"/>
          <p:cNvGrpSpPr/>
          <p:nvPr/>
        </p:nvGrpSpPr>
        <p:grpSpPr>
          <a:xfrm>
            <a:off x="6739416" y="4386236"/>
            <a:ext cx="107228" cy="129100"/>
            <a:chOff x="6815668" y="4172940"/>
            <a:chExt cx="107228" cy="129100"/>
          </a:xfrm>
        </p:grpSpPr>
        <p:cxnSp>
          <p:nvCxnSpPr>
            <p:cNvPr id="96" name="Прямая соединительная линия 95"/>
            <p:cNvCxnSpPr/>
            <p:nvPr/>
          </p:nvCxnSpPr>
          <p:spPr>
            <a:xfrm flipH="1" flipV="1">
              <a:off x="6815668" y="4183222"/>
              <a:ext cx="76148" cy="118818"/>
            </a:xfrm>
            <a:prstGeom prst="line">
              <a:avLst/>
            </a:prstGeom>
            <a:ln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Прямая соединительная линия 96"/>
            <p:cNvCxnSpPr/>
            <p:nvPr/>
          </p:nvCxnSpPr>
          <p:spPr>
            <a:xfrm flipH="1" flipV="1">
              <a:off x="6846748" y="4172940"/>
              <a:ext cx="76148" cy="118818"/>
            </a:xfrm>
            <a:prstGeom prst="line">
              <a:avLst/>
            </a:prstGeom>
            <a:ln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Группа 97"/>
          <p:cNvGrpSpPr/>
          <p:nvPr/>
        </p:nvGrpSpPr>
        <p:grpSpPr>
          <a:xfrm>
            <a:off x="7555628" y="4391377"/>
            <a:ext cx="107228" cy="129100"/>
            <a:chOff x="6815668" y="4172940"/>
            <a:chExt cx="107228" cy="129100"/>
          </a:xfrm>
        </p:grpSpPr>
        <p:cxnSp>
          <p:nvCxnSpPr>
            <p:cNvPr id="99" name="Прямая соединительная линия 98"/>
            <p:cNvCxnSpPr/>
            <p:nvPr/>
          </p:nvCxnSpPr>
          <p:spPr>
            <a:xfrm flipH="1" flipV="1">
              <a:off x="6815668" y="4183222"/>
              <a:ext cx="76148" cy="118818"/>
            </a:xfrm>
            <a:prstGeom prst="line">
              <a:avLst/>
            </a:prstGeom>
            <a:ln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Прямая соединительная линия 99"/>
            <p:cNvCxnSpPr/>
            <p:nvPr/>
          </p:nvCxnSpPr>
          <p:spPr>
            <a:xfrm flipH="1" flipV="1">
              <a:off x="6846748" y="4172940"/>
              <a:ext cx="76148" cy="118818"/>
            </a:xfrm>
            <a:prstGeom prst="line">
              <a:avLst/>
            </a:prstGeom>
            <a:ln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Группа 23"/>
          <p:cNvGrpSpPr/>
          <p:nvPr/>
        </p:nvGrpSpPr>
        <p:grpSpPr>
          <a:xfrm rot="3723061">
            <a:off x="7658253" y="3675906"/>
            <a:ext cx="134524" cy="142350"/>
            <a:chOff x="7977330" y="3863230"/>
            <a:chExt cx="134524" cy="142350"/>
          </a:xfrm>
        </p:grpSpPr>
        <p:grpSp>
          <p:nvGrpSpPr>
            <p:cNvPr id="101" name="Группа 100"/>
            <p:cNvGrpSpPr/>
            <p:nvPr/>
          </p:nvGrpSpPr>
          <p:grpSpPr>
            <a:xfrm>
              <a:off x="8004626" y="3863230"/>
              <a:ext cx="107228" cy="129100"/>
              <a:chOff x="6815668" y="4172940"/>
              <a:chExt cx="107228" cy="129100"/>
            </a:xfrm>
          </p:grpSpPr>
          <p:cxnSp>
            <p:nvCxnSpPr>
              <p:cNvPr id="102" name="Прямая соединительная линия 101"/>
              <p:cNvCxnSpPr/>
              <p:nvPr/>
            </p:nvCxnSpPr>
            <p:spPr>
              <a:xfrm flipH="1" flipV="1">
                <a:off x="6815668" y="4183222"/>
                <a:ext cx="76148" cy="118818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Прямая соединительная линия 102"/>
              <p:cNvCxnSpPr/>
              <p:nvPr/>
            </p:nvCxnSpPr>
            <p:spPr>
              <a:xfrm flipH="1" flipV="1">
                <a:off x="6846748" y="4172940"/>
                <a:ext cx="76148" cy="118818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4" name="Прямая соединительная линия 103"/>
            <p:cNvCxnSpPr/>
            <p:nvPr/>
          </p:nvCxnSpPr>
          <p:spPr>
            <a:xfrm flipH="1" flipV="1">
              <a:off x="7977330" y="3886762"/>
              <a:ext cx="76148" cy="118818"/>
            </a:xfrm>
            <a:prstGeom prst="line">
              <a:avLst/>
            </a:prstGeom>
            <a:ln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Группа 104"/>
          <p:cNvGrpSpPr/>
          <p:nvPr/>
        </p:nvGrpSpPr>
        <p:grpSpPr>
          <a:xfrm rot="3723061">
            <a:off x="7936753" y="4078465"/>
            <a:ext cx="134524" cy="142350"/>
            <a:chOff x="7977330" y="3863230"/>
            <a:chExt cx="134524" cy="142350"/>
          </a:xfrm>
        </p:grpSpPr>
        <p:grpSp>
          <p:nvGrpSpPr>
            <p:cNvPr id="106" name="Группа 105"/>
            <p:cNvGrpSpPr/>
            <p:nvPr/>
          </p:nvGrpSpPr>
          <p:grpSpPr>
            <a:xfrm>
              <a:off x="8004626" y="3863230"/>
              <a:ext cx="107228" cy="129100"/>
              <a:chOff x="6815668" y="4172940"/>
              <a:chExt cx="107228" cy="129100"/>
            </a:xfrm>
          </p:grpSpPr>
          <p:cxnSp>
            <p:nvCxnSpPr>
              <p:cNvPr id="108" name="Прямая соединительная линия 107"/>
              <p:cNvCxnSpPr/>
              <p:nvPr/>
            </p:nvCxnSpPr>
            <p:spPr>
              <a:xfrm flipH="1" flipV="1">
                <a:off x="6815668" y="4183222"/>
                <a:ext cx="76148" cy="118818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Прямая соединительная линия 108"/>
              <p:cNvCxnSpPr/>
              <p:nvPr/>
            </p:nvCxnSpPr>
            <p:spPr>
              <a:xfrm flipH="1" flipV="1">
                <a:off x="6846748" y="4172940"/>
                <a:ext cx="76148" cy="118818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7" name="Прямая соединительная линия 106"/>
            <p:cNvCxnSpPr/>
            <p:nvPr/>
          </p:nvCxnSpPr>
          <p:spPr>
            <a:xfrm flipH="1" flipV="1">
              <a:off x="7977330" y="3886762"/>
              <a:ext cx="76148" cy="118818"/>
            </a:xfrm>
            <a:prstGeom prst="line">
              <a:avLst/>
            </a:prstGeom>
            <a:ln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06131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animBg="1"/>
      <p:bldP spid="25" grpId="0"/>
      <p:bldP spid="32" grpId="0"/>
      <p:bldP spid="89" grpId="0" animBg="1"/>
      <p:bldP spid="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Прямоугольник 53"/>
          <p:cNvSpPr/>
          <p:nvPr/>
        </p:nvSpPr>
        <p:spPr>
          <a:xfrm rot="3235771">
            <a:off x="6753915" y="1264339"/>
            <a:ext cx="90000" cy="90000"/>
          </a:xfrm>
          <a:prstGeom prst="rect">
            <a:avLst/>
          </a:prstGeom>
          <a:noFill/>
          <a:ln w="9525"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cxnSp>
        <p:nvCxnSpPr>
          <p:cNvPr id="20" name="Прямая соединительная линия 19"/>
          <p:cNvCxnSpPr>
            <a:stCxn id="2" idx="4"/>
          </p:cNvCxnSpPr>
          <p:nvPr/>
        </p:nvCxnSpPr>
        <p:spPr>
          <a:xfrm flipH="1" flipV="1">
            <a:off x="6804248" y="1236372"/>
            <a:ext cx="504056" cy="733473"/>
          </a:xfrm>
          <a:prstGeom prst="line">
            <a:avLst/>
          </a:prstGeom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6973076" y="1881780"/>
            <a:ext cx="90445" cy="90445"/>
          </a:xfrm>
          <a:prstGeom prst="rect">
            <a:avLst/>
          </a:prstGeom>
          <a:noFill/>
          <a:ln w="9525"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cxnSp>
        <p:nvCxnSpPr>
          <p:cNvPr id="18" name="Прямая соединительная линия 17"/>
          <p:cNvCxnSpPr>
            <a:stCxn id="2" idx="0"/>
            <a:endCxn id="2" idx="3"/>
          </p:cNvCxnSpPr>
          <p:nvPr/>
        </p:nvCxnSpPr>
        <p:spPr>
          <a:xfrm>
            <a:off x="6970574" y="1131590"/>
            <a:ext cx="0" cy="838255"/>
          </a:xfrm>
          <a:prstGeom prst="line">
            <a:avLst/>
          </a:prstGeom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5721747" y="1422004"/>
            <a:ext cx="1379217" cy="550222"/>
          </a:xfrm>
          <a:prstGeom prst="line">
            <a:avLst/>
          </a:prstGeom>
          <a:ln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 rot="4007863">
            <a:off x="7016646" y="1439905"/>
            <a:ext cx="90000" cy="90000"/>
          </a:xfrm>
          <a:prstGeom prst="rect">
            <a:avLst/>
          </a:prstGeom>
          <a:noFill/>
          <a:ln w="9525"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43" name="Прямоугольник 42"/>
          <p:cNvSpPr/>
          <p:nvPr/>
        </p:nvSpPr>
        <p:spPr>
          <a:xfrm>
            <a:off x="395536" y="267494"/>
            <a:ext cx="75233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/>
                <a:ea typeface="Calibri"/>
              </a:rPr>
              <a:t>Теорема.</a:t>
            </a:r>
            <a:r>
              <a:rPr lang="ru-RU" sz="1600" dirty="0" smtClean="0">
                <a:latin typeface="Times New Roman"/>
                <a:ea typeface="Calibri"/>
              </a:rPr>
              <a:t> </a:t>
            </a:r>
            <a:r>
              <a:rPr lang="ru-RU" sz="1600" dirty="0">
                <a:latin typeface="Times New Roman"/>
                <a:ea typeface="Calibri"/>
              </a:rPr>
              <a:t>Высоты треугольника (или их продолжения) пересекаются в одной точке.</a:t>
            </a:r>
            <a:endParaRPr lang="ru-RU" sz="1600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395535" y="555526"/>
            <a:ext cx="16977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  <a:latin typeface="Times New Roman"/>
                <a:ea typeface="Calibri"/>
              </a:rPr>
              <a:t>Доказательство.</a:t>
            </a:r>
            <a:endParaRPr lang="ru-RU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TextBox 129"/>
              <p:cNvSpPr txBox="1"/>
              <p:nvPr/>
            </p:nvSpPr>
            <p:spPr>
              <a:xfrm>
                <a:off x="395534" y="855822"/>
                <a:ext cx="386317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16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16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16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∥</m:t>
                      </m:r>
                      <m:r>
                        <a:rPr lang="en-US" sz="1600" b="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𝐴𝐵</m:t>
                      </m:r>
                      <m:r>
                        <a:rPr lang="en-US" sz="1600" b="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,  </m:t>
                      </m:r>
                      <m:sSub>
                        <m:sSubPr>
                          <m:ctrlPr>
                            <a:rPr lang="en-US" sz="16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16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i="1" dirty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∥</m:t>
                      </m:r>
                      <m:r>
                        <a:rPr lang="en-US" sz="1600" i="1" dirty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𝐵</m:t>
                      </m:r>
                      <m:r>
                        <a:rPr lang="en-US" sz="1600" b="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𝐶</m:t>
                      </m:r>
                      <m:r>
                        <a:rPr lang="en-US" sz="1600" b="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,  </m:t>
                      </m:r>
                      <m:sSub>
                        <m:sSubPr>
                          <m:ctrlPr>
                            <a:rPr lang="en-US" sz="16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16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i="1" dirty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∥</m:t>
                      </m:r>
                      <m:r>
                        <a:rPr lang="en-US" sz="1600" i="1" dirty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𝐴</m:t>
                      </m:r>
                      <m:r>
                        <a:rPr lang="en-US" sz="1600" b="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𝐶</m:t>
                      </m:r>
                    </m:oMath>
                  </m:oMathPara>
                </a14:m>
                <a:endParaRPr lang="ru-RU" sz="16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0" name="TextBox 1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4" y="855822"/>
                <a:ext cx="3863172" cy="338554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t="-5357" r="-789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Прямоугольник 131"/>
              <p:cNvSpPr/>
              <p:nvPr/>
            </p:nvSpPr>
            <p:spPr>
              <a:xfrm>
                <a:off x="395535" y="1170238"/>
                <a:ext cx="21126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Рассмотрим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∆</m:t>
                    </m:r>
                    <m:sSub>
                      <m:sSubPr>
                        <m:ctrlPr>
                          <a:rPr lang="en-US" sz="1600" i="1" dirty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i="1" dirty="0">
                            <a:latin typeface="Cambria Math"/>
                            <a:cs typeface="Times New Roman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600" i="1" dirty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1600" i="1" dirty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i="1" dirty="0">
                            <a:latin typeface="Cambria Math"/>
                            <a:cs typeface="Times New Roman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1600" i="1" dirty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1600" i="1" dirty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i="1" dirty="0">
                            <a:latin typeface="Cambria Math"/>
                            <a:cs typeface="Times New Roman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1600" i="1" dirty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1600" dirty="0"/>
              </a:p>
            </p:txBody>
          </p:sp>
        </mc:Choice>
        <mc:Fallback xmlns="">
          <p:sp>
            <p:nvSpPr>
              <p:cNvPr id="132" name="Прямоугольник 1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5" y="1170238"/>
                <a:ext cx="2112630" cy="338554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l="-1734" t="-7143" r="-2312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TextBox 136"/>
              <p:cNvSpPr txBox="1"/>
              <p:nvPr/>
            </p:nvSpPr>
            <p:spPr>
              <a:xfrm>
                <a:off x="395535" y="2034334"/>
                <a:ext cx="459504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Значит, четырехугольник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𝐴𝐵</m:t>
                    </m:r>
                    <m:sSub>
                      <m:sSub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𝐶</m:t>
                    </m:r>
                  </m:oMath>
                </a14:m>
                <a:r>
                  <a:rPr lang="en-US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параллелограмм.</a:t>
                </a:r>
                <a:endParaRPr lang="ru-RU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7" name="TextBox 1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5" y="2034334"/>
                <a:ext cx="4595040" cy="338554"/>
              </a:xfrm>
              <a:prstGeom prst="rect">
                <a:avLst/>
              </a:prstGeom>
              <a:blipFill rotWithShape="1">
                <a:blip r:embed="rId6" cstate="print"/>
                <a:stretch>
                  <a:fillRect l="-796" t="-5455" r="-133" b="-2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TextBox 137"/>
              <p:cNvSpPr txBox="1"/>
              <p:nvPr/>
            </p:nvSpPr>
            <p:spPr>
              <a:xfrm>
                <a:off x="395535" y="3762526"/>
                <a:ext cx="383149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b="0" dirty="0" smtClean="0">
                    <a:latin typeface="Times New Roman" pitchFamily="18" charset="0"/>
                    <a:ea typeface="Cambria Math"/>
                    <a:cs typeface="Times New Roman" pitchFamily="18" charset="0"/>
                  </a:rPr>
                  <a:t>Точка</a:t>
                </a:r>
                <a:r>
                  <a:rPr lang="ru-RU" sz="1600" b="0" dirty="0" smtClean="0">
                    <a:ea typeface="Cambria Math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𝐵</m:t>
                    </m:r>
                  </m:oMath>
                </a14:m>
                <a:r>
                  <a:rPr lang="en-US" sz="16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является серединой отрезка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16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ru-RU" sz="16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8" name="TextBox 1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5" y="3762526"/>
                <a:ext cx="3831498" cy="338554"/>
              </a:xfrm>
              <a:prstGeom prst="rect">
                <a:avLst/>
              </a:prstGeom>
              <a:blipFill rotWithShape="1">
                <a:blip r:embed="rId7" cstate="print"/>
                <a:stretch>
                  <a:fillRect l="-955" t="-7143" r="-1274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4150417" y="3762526"/>
                <a:ext cx="385765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0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⟹</m:t>
                    </m:r>
                    <m:r>
                      <a:rPr lang="en-US" sz="1600" b="0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𝐵</m:t>
                    </m:r>
                    <m:sSub>
                      <m:sSubPr>
                        <m:ctrlPr>
                          <a:rPr lang="en-US" sz="16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b="0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1600" b="0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6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1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серединный перпендикуляр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16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16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16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0417" y="3762526"/>
                <a:ext cx="3857659" cy="338554"/>
              </a:xfrm>
              <a:prstGeom prst="rect">
                <a:avLst/>
              </a:prstGeom>
              <a:blipFill rotWithShape="1">
                <a:blip r:embed="rId8" cstate="print"/>
                <a:stretch>
                  <a:fillRect t="-5357" r="-948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376432" y="4587974"/>
                <a:ext cx="5543414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dirty="0" smtClean="0">
                    <a:latin typeface="Times New Roman"/>
                    <a:ea typeface="Calibri"/>
                  </a:rPr>
                  <a:t>Значит, высоты </a:t>
                </a:r>
                <a14:m>
                  <m:oMath xmlns:m="http://schemas.openxmlformats.org/officeDocument/2006/math">
                    <m:r>
                      <a:rPr lang="ru-RU" sz="1600" i="1" dirty="0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1600" b="0" i="1" dirty="0" smtClean="0">
                        <a:latin typeface="Cambria Math"/>
                        <a:ea typeface="Cambria Math"/>
                      </a:rPr>
                      <m:t>𝐴𝐵𝐶</m:t>
                    </m:r>
                  </m:oMath>
                </a14:m>
                <a:r>
                  <a:rPr lang="ru-RU" sz="1600" dirty="0">
                    <a:latin typeface="Times New Roman"/>
                    <a:ea typeface="Calibri"/>
                  </a:rPr>
                  <a:t> пересекаются в одной точке, в точке </a:t>
                </a:r>
                <a14:m>
                  <m:oMath xmlns:m="http://schemas.openxmlformats.org/officeDocument/2006/math">
                    <m:r>
                      <a:rPr lang="en-US" sz="1600" b="0" i="1" dirty="0" smtClean="0">
                        <a:latin typeface="Cambria Math"/>
                        <a:ea typeface="Calibri"/>
                      </a:rPr>
                      <m:t>𝑂</m:t>
                    </m:r>
                  </m:oMath>
                </a14:m>
                <a:r>
                  <a:rPr lang="ru-RU" sz="1600" dirty="0">
                    <a:latin typeface="Times New Roman"/>
                    <a:ea typeface="Calibri"/>
                  </a:rPr>
                  <a:t>.</a:t>
                </a:r>
                <a:endParaRPr lang="ru-RU" sz="16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432" y="4587974"/>
                <a:ext cx="5543414" cy="338554"/>
              </a:xfrm>
              <a:prstGeom prst="rect">
                <a:avLst/>
              </a:prstGeom>
              <a:blipFill rotWithShape="1">
                <a:blip r:embed="rId9" cstate="print"/>
                <a:stretch>
                  <a:fillRect l="-660" t="-7273" r="-660" b="-2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Равнобедренный треугольник 1"/>
          <p:cNvSpPr/>
          <p:nvPr/>
        </p:nvSpPr>
        <p:spPr>
          <a:xfrm>
            <a:off x="5724128" y="1131590"/>
            <a:ext cx="1584176" cy="838255"/>
          </a:xfrm>
          <a:prstGeom prst="triangle">
            <a:avLst>
              <a:gd name="adj" fmla="val 78681"/>
            </a:avLst>
          </a:prstGeom>
          <a:noFill/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367857" y="1805184"/>
                <a:ext cx="3946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/>
                          <a:cs typeface="Times New Roman" pitchFamily="18" charset="0"/>
                        </a:rPr>
                        <m:t>𝑨</m:t>
                      </m:r>
                    </m:oMath>
                  </m:oMathPara>
                </a14:m>
                <a:endParaRPr lang="ru-RU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7857" y="1805184"/>
                <a:ext cx="394660" cy="369332"/>
              </a:xfrm>
              <a:prstGeom prst="rect">
                <a:avLst/>
              </a:prstGeom>
              <a:blipFill rotWithShape="1">
                <a:blip r:embed="rId10"/>
                <a:stretch>
                  <a:fillRect t="-8197" r="-21875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804248" y="778896"/>
                <a:ext cx="4090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/>
                          <a:cs typeface="Times New Roman" pitchFamily="18" charset="0"/>
                        </a:rPr>
                        <m:t>𝑩</m:t>
                      </m:r>
                    </m:oMath>
                  </m:oMathPara>
                </a14:m>
                <a:endParaRPr lang="ru-RU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778896"/>
                <a:ext cx="409086" cy="369332"/>
              </a:xfrm>
              <a:prstGeom prst="rect">
                <a:avLst/>
              </a:prstGeom>
              <a:blipFill rotWithShape="1">
                <a:blip r:embed="rId11" cstate="print"/>
                <a:stretch>
                  <a:fillRect t="-8333" r="-20896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255367" y="1821853"/>
                <a:ext cx="3866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/>
                          <a:cs typeface="Times New Roman" pitchFamily="18" charset="0"/>
                        </a:rPr>
                        <m:t>𝑪</m:t>
                      </m:r>
                    </m:oMath>
                  </m:oMathPara>
                </a14:m>
                <a:endParaRPr lang="ru-RU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5367" y="1821853"/>
                <a:ext cx="386644" cy="369332"/>
              </a:xfrm>
              <a:prstGeom prst="rect">
                <a:avLst/>
              </a:prstGeom>
              <a:blipFill rotWithShape="1">
                <a:blip r:embed="rId12"/>
                <a:stretch>
                  <a:fillRect t="-8333" r="-20313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7075675" y="1190834"/>
                <a:ext cx="43415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1" i="1" dirty="0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400" b="1" i="1" dirty="0">
                              <a:solidFill>
                                <a:srgbClr val="003366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1400" b="1" i="1" dirty="0" smtClean="0">
                              <a:solidFill>
                                <a:srgbClr val="003366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1400" b="1" i="1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5675" y="1190834"/>
                <a:ext cx="434157" cy="307777"/>
              </a:xfrm>
              <a:prstGeom prst="rect">
                <a:avLst/>
              </a:prstGeom>
              <a:blipFill rotWithShape="1">
                <a:blip r:embed="rId13"/>
                <a:stretch>
                  <a:fillRect t="-1961" r="-8451" b="-176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722715" y="1896373"/>
                <a:ext cx="4453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1" i="1" dirty="0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400" b="1" i="1" dirty="0" smtClean="0">
                              <a:solidFill>
                                <a:srgbClr val="003366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1400" b="1" i="1" dirty="0" smtClean="0">
                              <a:solidFill>
                                <a:srgbClr val="003366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1400" b="1" i="1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2715" y="1896373"/>
                <a:ext cx="445378" cy="307777"/>
              </a:xfrm>
              <a:prstGeom prst="rect">
                <a:avLst/>
              </a:prstGeom>
              <a:blipFill rotWithShape="1">
                <a:blip r:embed="rId14"/>
                <a:stretch>
                  <a:fillRect t="-1961" r="-8219" b="-176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6453187" y="855822"/>
                <a:ext cx="42774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1" i="1" dirty="0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400" b="1" i="1" dirty="0" smtClean="0">
                              <a:solidFill>
                                <a:srgbClr val="003366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1400" b="1" i="1" dirty="0" smtClean="0">
                              <a:solidFill>
                                <a:srgbClr val="003366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sz="1400" b="1" i="1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3187" y="855822"/>
                <a:ext cx="427746" cy="307777"/>
              </a:xfrm>
              <a:prstGeom prst="rect">
                <a:avLst/>
              </a:prstGeom>
              <a:blipFill rotWithShape="1">
                <a:blip r:embed="rId15"/>
                <a:stretch>
                  <a:fillRect t="-1961" r="-8571" b="-176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Овал 55"/>
          <p:cNvSpPr/>
          <p:nvPr/>
        </p:nvSpPr>
        <p:spPr>
          <a:xfrm>
            <a:off x="6948427" y="1457048"/>
            <a:ext cx="41563" cy="41563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H="1" flipV="1">
            <a:off x="5332161" y="1021828"/>
            <a:ext cx="779171" cy="1900793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220072" y="1129176"/>
            <a:ext cx="3435009" cy="0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5940152" y="1023578"/>
            <a:ext cx="2765445" cy="1872208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8623000" y="867040"/>
                <a:ext cx="5052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b="1" i="1" dirty="0">
                              <a:solidFill>
                                <a:srgbClr val="7030A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b="1" i="1" dirty="0" smtClean="0">
                              <a:solidFill>
                                <a:srgbClr val="7030A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b="1" i="1" dirty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3000" y="867040"/>
                <a:ext cx="505203" cy="369332"/>
              </a:xfrm>
              <a:prstGeom prst="rect">
                <a:avLst/>
              </a:prstGeom>
              <a:blipFill rotWithShape="1">
                <a:blip r:embed="rId16" cstate="print"/>
                <a:stretch>
                  <a:fillRect t="-8197" r="-17073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788893" y="2831648"/>
                <a:ext cx="5196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b="1" i="1" dirty="0" smtClean="0">
                              <a:solidFill>
                                <a:srgbClr val="7030A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b="1" i="1" dirty="0" smtClean="0">
                              <a:solidFill>
                                <a:srgbClr val="7030A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b="1" i="1" dirty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8893" y="2831648"/>
                <a:ext cx="519629" cy="369332"/>
              </a:xfrm>
              <a:prstGeom prst="rect">
                <a:avLst/>
              </a:prstGeom>
              <a:blipFill rotWithShape="1">
                <a:blip r:embed="rId17" cstate="print"/>
                <a:stretch>
                  <a:fillRect t="-8333" r="-15294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4914718" y="752513"/>
                <a:ext cx="5052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b="1" i="1" dirty="0" smtClean="0">
                              <a:solidFill>
                                <a:srgbClr val="7030A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b="1" i="1" dirty="0" smtClean="0">
                              <a:solidFill>
                                <a:srgbClr val="7030A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b="1" i="1" dirty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4718" y="752513"/>
                <a:ext cx="505203" cy="369332"/>
              </a:xfrm>
              <a:prstGeom prst="rect">
                <a:avLst/>
              </a:prstGeom>
              <a:blipFill rotWithShape="1">
                <a:blip r:embed="rId18" cstate="print"/>
                <a:stretch>
                  <a:fillRect t="-8197" r="-15663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1561345" y="1458270"/>
                <a:ext cx="154414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⟹</m:t>
                      </m:r>
                      <m:r>
                        <a:rPr lang="en-US" sz="1600" b="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    </m:t>
                      </m:r>
                      <m:r>
                        <a:rPr lang="en-US" sz="1600" b="0" i="1" dirty="0" smtClean="0">
                          <a:solidFill>
                            <a:srgbClr val="003366"/>
                          </a:solidFill>
                          <a:latin typeface="Cambria Math"/>
                          <a:cs typeface="Times New Roman" pitchFamily="18" charset="0"/>
                        </a:rPr>
                        <m:t>𝐵</m:t>
                      </m:r>
                      <m:sSub>
                        <m:sSubPr>
                          <m:ctrlPr>
                            <a:rPr lang="en-US" sz="1600" i="1" dirty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i="1" dirty="0">
                              <a:solidFill>
                                <a:srgbClr val="003366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srgbClr val="003366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i="1" dirty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∥</m:t>
                      </m:r>
                      <m:r>
                        <a:rPr lang="en-US" sz="1600" i="1" dirty="0">
                          <a:solidFill>
                            <a:srgbClr val="003366"/>
                          </a:solidFill>
                          <a:latin typeface="Cambria Math"/>
                          <a:cs typeface="Times New Roman" pitchFamily="18" charset="0"/>
                        </a:rPr>
                        <m:t>𝐴</m:t>
                      </m:r>
                      <m:r>
                        <a:rPr lang="en-US" sz="1600" b="0" i="1" dirty="0" smtClean="0">
                          <a:solidFill>
                            <a:srgbClr val="003366"/>
                          </a:solidFill>
                          <a:latin typeface="Cambria Math"/>
                          <a:cs typeface="Times New Roman" pitchFamily="18" charset="0"/>
                        </a:rPr>
                        <m:t>𝐶</m:t>
                      </m:r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1345" y="1458270"/>
                <a:ext cx="1544141" cy="338554"/>
              </a:xfrm>
              <a:prstGeom prst="rect">
                <a:avLst/>
              </a:prstGeom>
              <a:blipFill rotWithShape="1">
                <a:blip r:embed="rId19"/>
                <a:stretch>
                  <a:fillRect t="-5357" r="-3162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Прямоугольник 75"/>
              <p:cNvSpPr/>
              <p:nvPr/>
            </p:nvSpPr>
            <p:spPr>
              <a:xfrm>
                <a:off x="1553475" y="1746302"/>
                <a:ext cx="154414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⟹</m:t>
                      </m:r>
                      <m:r>
                        <a:rPr lang="en-US" sz="1600" b="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    </m:t>
                      </m:r>
                      <m:r>
                        <a:rPr lang="en-US" sz="1600" b="0" i="1" dirty="0" smtClean="0">
                          <a:solidFill>
                            <a:srgbClr val="003366"/>
                          </a:solidFill>
                          <a:latin typeface="Cambria Math"/>
                          <a:cs typeface="Times New Roman" pitchFamily="18" charset="0"/>
                        </a:rPr>
                        <m:t>𝐶</m:t>
                      </m:r>
                      <m:sSub>
                        <m:sSubPr>
                          <m:ctrlPr>
                            <a:rPr lang="en-US" sz="1600" i="1" dirty="0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i="1" dirty="0">
                              <a:solidFill>
                                <a:srgbClr val="003366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srgbClr val="003366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i="1" dirty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∥</m:t>
                      </m:r>
                      <m:r>
                        <a:rPr lang="en-US" sz="1600" i="1" dirty="0">
                          <a:solidFill>
                            <a:srgbClr val="003366"/>
                          </a:solidFill>
                          <a:latin typeface="Cambria Math"/>
                          <a:cs typeface="Times New Roman" pitchFamily="18" charset="0"/>
                        </a:rPr>
                        <m:t>𝐴</m:t>
                      </m:r>
                      <m:r>
                        <a:rPr lang="en-US" sz="1600" b="0" i="1" dirty="0" smtClean="0">
                          <a:solidFill>
                            <a:srgbClr val="003366"/>
                          </a:solidFill>
                          <a:latin typeface="Cambria Math"/>
                          <a:cs typeface="Times New Roman" pitchFamily="18" charset="0"/>
                        </a:rPr>
                        <m:t>𝐵</m:t>
                      </m:r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76" name="Прямоугольник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3475" y="1746302"/>
                <a:ext cx="1544141" cy="338554"/>
              </a:xfrm>
              <a:prstGeom prst="rect">
                <a:avLst/>
              </a:prstGeom>
              <a:blipFill rotWithShape="1">
                <a:blip r:embed="rId20"/>
                <a:stretch>
                  <a:fillRect t="-5357" r="-2767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395535" y="1458270"/>
                <a:ext cx="113030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∥</m:t>
                      </m:r>
                      <m:r>
                        <a:rPr lang="en-US" sz="1600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𝐴𝐶</m:t>
                      </m:r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5" y="1458270"/>
                <a:ext cx="1130309" cy="338554"/>
              </a:xfrm>
              <a:prstGeom prst="rect">
                <a:avLst/>
              </a:prstGeom>
              <a:blipFill rotWithShape="1">
                <a:blip r:embed="rId21" cstate="print"/>
                <a:stretch>
                  <a:fillRect t="-5357" r="-4324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395534" y="1746302"/>
                <a:ext cx="115538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∥</m:t>
                      </m:r>
                      <m:r>
                        <a:rPr lang="en-US" sz="1600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𝐴𝐵</m:t>
                      </m:r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4" y="1746302"/>
                <a:ext cx="1155381" cy="338554"/>
              </a:xfrm>
              <a:prstGeom prst="rect">
                <a:avLst/>
              </a:prstGeom>
              <a:blipFill rotWithShape="1">
                <a:blip r:embed="rId22" cstate="print"/>
                <a:stretch>
                  <a:fillRect t="-5357" r="-4233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Прямоугольник 40"/>
          <p:cNvSpPr/>
          <p:nvPr/>
        </p:nvSpPr>
        <p:spPr>
          <a:xfrm>
            <a:off x="5183988" y="3363838"/>
            <a:ext cx="36686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 smtClean="0">
                <a:solidFill>
                  <a:srgbClr val="003366"/>
                </a:solidFill>
                <a:latin typeface="Times New Roman"/>
                <a:ea typeface="Calibri"/>
              </a:rPr>
              <a:t>Противоположные </a:t>
            </a:r>
            <a:r>
              <a:rPr lang="ru-RU" i="1" dirty="0">
                <a:solidFill>
                  <a:srgbClr val="003366"/>
                </a:solidFill>
                <a:latin typeface="Times New Roman"/>
                <a:ea typeface="Calibri"/>
              </a:rPr>
              <a:t>стороны параллелограмма попарно равны. </a:t>
            </a:r>
            <a:endParaRPr lang="ru-RU" i="1" dirty="0">
              <a:solidFill>
                <a:srgbClr val="00336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Прямоугольник 76"/>
              <p:cNvSpPr/>
              <p:nvPr/>
            </p:nvSpPr>
            <p:spPr>
              <a:xfrm>
                <a:off x="395534" y="2322366"/>
                <a:ext cx="251549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𝐴</m:t>
                      </m:r>
                      <m:r>
                        <a:rPr lang="en-US" sz="1600" b="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𝐶</m:t>
                      </m:r>
                      <m:r>
                        <a:rPr lang="ru-RU" sz="16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1600" b="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𝐵</m:t>
                      </m:r>
                      <m:sSub>
                        <m:sSubPr>
                          <m:ctrlPr>
                            <a:rPr lang="en-US" sz="1600" i="1" dirty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i="1" dirty="0"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1600" i="1" dirty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ru-RU" sz="1600" b="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,</m:t>
                      </m:r>
                      <m:r>
                        <a:rPr lang="en-US" sz="160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a:rPr lang="ru-RU" sz="1600" b="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a:rPr lang="en-US" sz="1600" i="1" dirty="0">
                          <a:latin typeface="Cambria Math"/>
                          <a:cs typeface="Times New Roman" pitchFamily="18" charset="0"/>
                        </a:rPr>
                        <m:t>𝐴𝐵</m:t>
                      </m:r>
                      <m:r>
                        <a:rPr lang="ru-RU" sz="16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1600" i="1" dirty="0">
                          <a:latin typeface="Cambria Math"/>
                          <a:cs typeface="Times New Roman" pitchFamily="18" charset="0"/>
                        </a:rPr>
                        <m:t>𝐶</m:t>
                      </m:r>
                      <m:sSub>
                        <m:sSubPr>
                          <m:ctrlPr>
                            <a:rPr lang="en-US" sz="1600" i="1" dirty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i="1" dirty="0"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1600" i="1" dirty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7" name="Прямоугольник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4" y="2322366"/>
                <a:ext cx="2515496" cy="338554"/>
              </a:xfrm>
              <a:prstGeom prst="rect">
                <a:avLst/>
              </a:prstGeom>
              <a:blipFill rotWithShape="1">
                <a:blip r:embed="rId23" cstate="print"/>
                <a:stretch>
                  <a:fillRect t="-5357" r="-1453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Прямоугольник 78"/>
              <p:cNvSpPr/>
              <p:nvPr/>
            </p:nvSpPr>
            <p:spPr>
              <a:xfrm>
                <a:off x="1544869" y="2601106"/>
                <a:ext cx="152413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⟹</m:t>
                      </m:r>
                      <m:r>
                        <a:rPr lang="en-US" sz="1600" b="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   </m:t>
                      </m:r>
                      <m:r>
                        <a:rPr lang="en-US" sz="1600" b="0" i="1" dirty="0" smtClean="0">
                          <a:solidFill>
                            <a:srgbClr val="003366"/>
                          </a:solidFill>
                          <a:latin typeface="Cambria Math"/>
                          <a:cs typeface="Times New Roman" pitchFamily="18" charset="0"/>
                        </a:rPr>
                        <m:t>𝐵</m:t>
                      </m:r>
                      <m:sSub>
                        <m:sSubPr>
                          <m:ctrlPr>
                            <a:rPr lang="en-US" sz="1600" i="1" dirty="0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i="1" dirty="0">
                              <a:solidFill>
                                <a:srgbClr val="003366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srgbClr val="003366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i="1" dirty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∥</m:t>
                      </m:r>
                      <m:r>
                        <a:rPr lang="en-US" sz="1600" i="1" dirty="0">
                          <a:solidFill>
                            <a:srgbClr val="003366"/>
                          </a:solidFill>
                          <a:latin typeface="Cambria Math"/>
                          <a:cs typeface="Times New Roman" pitchFamily="18" charset="0"/>
                        </a:rPr>
                        <m:t>𝐴</m:t>
                      </m:r>
                      <m:r>
                        <a:rPr lang="en-US" sz="1600" b="0" i="1" dirty="0" smtClean="0">
                          <a:solidFill>
                            <a:srgbClr val="003366"/>
                          </a:solidFill>
                          <a:latin typeface="Cambria Math"/>
                          <a:cs typeface="Times New Roman" pitchFamily="18" charset="0"/>
                        </a:rPr>
                        <m:t>𝐶</m:t>
                      </m:r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79" name="Прямоугольник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4869" y="2601106"/>
                <a:ext cx="1524135" cy="338554"/>
              </a:xfrm>
              <a:prstGeom prst="rect">
                <a:avLst/>
              </a:prstGeom>
              <a:blipFill rotWithShape="1">
                <a:blip r:embed="rId24"/>
                <a:stretch>
                  <a:fillRect t="-5455" r="-2000" b="-2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Прямоугольник 79"/>
              <p:cNvSpPr/>
              <p:nvPr/>
            </p:nvSpPr>
            <p:spPr>
              <a:xfrm>
                <a:off x="1553475" y="2898430"/>
                <a:ext cx="152060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⟹</m:t>
                      </m:r>
                      <m:r>
                        <a:rPr lang="en-US" sz="1600" b="0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    </m:t>
                      </m:r>
                      <m:r>
                        <a:rPr lang="en-US" sz="1600" b="0" i="1" dirty="0" smtClean="0">
                          <a:solidFill>
                            <a:srgbClr val="003366"/>
                          </a:solidFill>
                          <a:latin typeface="Cambria Math"/>
                          <a:cs typeface="Times New Roman" pitchFamily="18" charset="0"/>
                        </a:rPr>
                        <m:t>𝐴</m:t>
                      </m:r>
                      <m:sSub>
                        <m:sSubPr>
                          <m:ctrlPr>
                            <a:rPr lang="en-US" sz="1600" i="1" dirty="0" smtClean="0">
                              <a:solidFill>
                                <a:srgbClr val="003366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b="0" i="1" dirty="0" smtClean="0">
                              <a:solidFill>
                                <a:srgbClr val="003366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srgbClr val="003366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i="1" dirty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∥</m:t>
                      </m:r>
                      <m:r>
                        <a:rPr lang="en-US" sz="1600" b="0" i="1" dirty="0" smtClean="0">
                          <a:solidFill>
                            <a:srgbClr val="003366"/>
                          </a:solidFill>
                          <a:latin typeface="Cambria Math"/>
                          <a:cs typeface="Times New Roman" pitchFamily="18" charset="0"/>
                        </a:rPr>
                        <m:t>𝐵𝐶</m:t>
                      </m:r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80" name="Прямоугольник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3475" y="2898430"/>
                <a:ext cx="1520609" cy="338554"/>
              </a:xfrm>
              <a:prstGeom prst="rect">
                <a:avLst/>
              </a:prstGeom>
              <a:blipFill rotWithShape="1">
                <a:blip r:embed="rId25"/>
                <a:stretch>
                  <a:fillRect t="-5357" r="-2811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Прямоугольник 80"/>
              <p:cNvSpPr/>
              <p:nvPr/>
            </p:nvSpPr>
            <p:spPr>
              <a:xfrm>
                <a:off x="395535" y="2601106"/>
                <a:ext cx="113030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∥</m:t>
                      </m:r>
                      <m:r>
                        <a:rPr lang="en-US" sz="1600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𝐴𝐶</m:t>
                      </m:r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81" name="Прямоугольник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5" y="2601106"/>
                <a:ext cx="1130309" cy="338554"/>
              </a:xfrm>
              <a:prstGeom prst="rect">
                <a:avLst/>
              </a:prstGeom>
              <a:blipFill rotWithShape="1">
                <a:blip r:embed="rId26" cstate="print"/>
                <a:stretch>
                  <a:fillRect t="-5455" r="-4324" b="-2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Прямоугольник 81"/>
              <p:cNvSpPr/>
              <p:nvPr/>
            </p:nvSpPr>
            <p:spPr>
              <a:xfrm>
                <a:off x="395534" y="2898430"/>
                <a:ext cx="113088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b="0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b="0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∥</m:t>
                      </m:r>
                      <m:r>
                        <a:rPr lang="en-US" sz="1600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𝐵</m:t>
                      </m:r>
                      <m:r>
                        <a:rPr lang="en-US" sz="1600" b="0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𝐶</m:t>
                      </m:r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82" name="Прямоугольник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4" y="2898430"/>
                <a:ext cx="1130886" cy="338554"/>
              </a:xfrm>
              <a:prstGeom prst="rect">
                <a:avLst/>
              </a:prstGeom>
              <a:blipFill rotWithShape="1">
                <a:blip r:embed="rId27" cstate="print"/>
                <a:stretch>
                  <a:fillRect t="-5357" r="-4324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395534" y="3186462"/>
                <a:ext cx="457150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Значит, четырехугольник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𝐴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/>
                            <a:cs typeface="Times New Roman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1600" i="1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r>
                      <a:rPr lang="en-US" sz="1600" b="0" i="1" smtClean="0">
                        <a:latin typeface="Cambria Math"/>
                        <a:cs typeface="Times New Roman" pitchFamily="18" charset="0"/>
                      </a:rPr>
                      <m:t>𝐵𝐶</m:t>
                    </m:r>
                  </m:oMath>
                </a14:m>
                <a:r>
                  <a:rPr lang="en-US" sz="1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параллелограмм.</a:t>
                </a:r>
                <a:endParaRPr lang="ru-RU" sz="1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4" y="3186462"/>
                <a:ext cx="4571508" cy="338554"/>
              </a:xfrm>
              <a:prstGeom prst="rect">
                <a:avLst/>
              </a:prstGeom>
              <a:blipFill rotWithShape="1">
                <a:blip r:embed="rId28" cstate="print"/>
                <a:stretch>
                  <a:fillRect l="-800" t="-5455" r="-133" b="-2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Прямоугольник 84"/>
              <p:cNvSpPr/>
              <p:nvPr/>
            </p:nvSpPr>
            <p:spPr>
              <a:xfrm>
                <a:off x="395535" y="3504111"/>
                <a:ext cx="247195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𝐴</m:t>
                      </m:r>
                      <m:r>
                        <a:rPr lang="en-US" sz="1600" b="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𝐶</m:t>
                      </m:r>
                      <m:r>
                        <a:rPr lang="ru-RU" sz="16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1600" b="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𝐵</m:t>
                      </m:r>
                      <m:sSub>
                        <m:sSubPr>
                          <m:ctrlPr>
                            <a:rPr lang="en-US" sz="1600" i="1" dirty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b="0" i="1" dirty="0" smtClean="0">
                              <a:latin typeface="Cambria Math"/>
                              <a:cs typeface="Times New Roman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i="1" dirty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  <m:r>
                        <a:rPr lang="ru-RU" sz="1600" b="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,</m:t>
                      </m:r>
                      <m:r>
                        <a:rPr lang="en-US" sz="160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a:rPr lang="ru-RU" sz="1600" b="0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a:rPr lang="en-US" sz="1600" i="1" dirty="0">
                          <a:latin typeface="Cambria Math"/>
                          <a:cs typeface="Times New Roman" pitchFamily="18" charset="0"/>
                        </a:rPr>
                        <m:t>𝐵</m:t>
                      </m:r>
                      <m:r>
                        <a:rPr lang="en-US" sz="1600" b="0" i="1" dirty="0" smtClean="0">
                          <a:latin typeface="Cambria Math"/>
                          <a:cs typeface="Times New Roman" pitchFamily="18" charset="0"/>
                        </a:rPr>
                        <m:t>𝐶</m:t>
                      </m:r>
                      <m:r>
                        <a:rPr lang="ru-RU" sz="16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1600" b="0" i="1" dirty="0" smtClean="0">
                          <a:latin typeface="Cambria Math"/>
                          <a:cs typeface="Times New Roman" pitchFamily="18" charset="0"/>
                        </a:rPr>
                        <m:t>𝐴</m:t>
                      </m:r>
                      <m:sSub>
                        <m:sSubPr>
                          <m:ctrlPr>
                            <a:rPr lang="en-US" sz="1600" i="1" dirty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sz="1600" b="0" i="1" dirty="0" smtClean="0">
                              <a:latin typeface="Cambria Math"/>
                              <a:cs typeface="Times New Roman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1600" i="1" dirty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5" name="Прямоугольник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5" y="3504111"/>
                <a:ext cx="2471959" cy="338554"/>
              </a:xfrm>
              <a:prstGeom prst="rect">
                <a:avLst/>
              </a:prstGeom>
              <a:blipFill rotWithShape="1">
                <a:blip r:embed="rId29" cstate="print"/>
                <a:stretch>
                  <a:fillRect t="-5455" r="-1728" b="-2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395534" y="4050558"/>
                <a:ext cx="38189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b="0" dirty="0" smtClean="0">
                    <a:latin typeface="Times New Roman" pitchFamily="18" charset="0"/>
                    <a:ea typeface="Cambria Math"/>
                    <a:cs typeface="Times New Roman" pitchFamily="18" charset="0"/>
                  </a:rPr>
                  <a:t>Точка</a:t>
                </a:r>
                <a:r>
                  <a:rPr lang="ru-RU" sz="1600" b="0" dirty="0" smtClean="0">
                    <a:ea typeface="Cambria Math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𝐴</m:t>
                    </m:r>
                  </m:oMath>
                </a14:m>
                <a:r>
                  <a:rPr lang="en-US" sz="16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является серединой отрезка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16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ru-RU" sz="16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4" y="4050558"/>
                <a:ext cx="3818931" cy="338554"/>
              </a:xfrm>
              <a:prstGeom prst="rect">
                <a:avLst/>
              </a:prstGeom>
              <a:blipFill rotWithShape="1">
                <a:blip r:embed="rId30" cstate="print"/>
                <a:stretch>
                  <a:fillRect l="-958" t="-7143" r="-1118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/>
              <p:cNvSpPr txBox="1"/>
              <p:nvPr/>
            </p:nvSpPr>
            <p:spPr>
              <a:xfrm>
                <a:off x="4150416" y="4050558"/>
                <a:ext cx="384932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0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⟹</m:t>
                    </m:r>
                    <m:r>
                      <a:rPr lang="en-US" sz="1600" b="0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𝐴</m:t>
                    </m:r>
                    <m:sSub>
                      <m:sSubPr>
                        <m:ctrlPr>
                          <a:rPr lang="en-US" sz="16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b="0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600" b="0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6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1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серединный перпендикуляр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16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16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16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1" name="TextBox 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0416" y="4050558"/>
                <a:ext cx="3849324" cy="338554"/>
              </a:xfrm>
              <a:prstGeom prst="rect">
                <a:avLst/>
              </a:prstGeom>
              <a:blipFill rotWithShape="1">
                <a:blip r:embed="rId31" cstate="print"/>
                <a:stretch>
                  <a:fillRect t="-5357" r="-1109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/>
              <p:cNvSpPr txBox="1"/>
              <p:nvPr/>
            </p:nvSpPr>
            <p:spPr>
              <a:xfrm>
                <a:off x="395536" y="4335110"/>
                <a:ext cx="381893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b="0" dirty="0" smtClean="0">
                    <a:latin typeface="Times New Roman" pitchFamily="18" charset="0"/>
                    <a:ea typeface="Cambria Math"/>
                    <a:cs typeface="Times New Roman" pitchFamily="18" charset="0"/>
                  </a:rPr>
                  <a:t>Точка</a:t>
                </a:r>
                <a:r>
                  <a:rPr lang="ru-RU" sz="1600" b="0" dirty="0" smtClean="0">
                    <a:ea typeface="Cambria Math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dirty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𝐶</m:t>
                    </m:r>
                  </m:oMath>
                </a14:m>
                <a:r>
                  <a:rPr lang="en-US" sz="16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1600" dirty="0" smtClean="0">
                    <a:latin typeface="Times New Roman" pitchFamily="18" charset="0"/>
                    <a:cs typeface="Times New Roman" pitchFamily="18" charset="0"/>
                  </a:rPr>
                  <a:t>является серединой отрезка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16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ru-RU" sz="16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4335110"/>
                <a:ext cx="3818931" cy="338554"/>
              </a:xfrm>
              <a:prstGeom prst="rect">
                <a:avLst/>
              </a:prstGeom>
              <a:blipFill rotWithShape="1">
                <a:blip r:embed="rId32" cstate="print"/>
                <a:stretch>
                  <a:fillRect l="-958" t="-7143" r="-1597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4142220" y="4329564"/>
                <a:ext cx="384932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0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⟹</m:t>
                    </m:r>
                    <m:r>
                      <a:rPr lang="en-US" sz="1600" b="0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𝐶</m:t>
                    </m:r>
                    <m:sSub>
                      <m:sSubPr>
                        <m:ctrlPr>
                          <a:rPr lang="en-US" sz="16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b="0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1600" b="0" i="1" dirty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6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1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серединный перпендикуляр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16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1600" b="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16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16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2220" y="4329564"/>
                <a:ext cx="3849324" cy="338554"/>
              </a:xfrm>
              <a:prstGeom prst="rect">
                <a:avLst/>
              </a:prstGeom>
              <a:blipFill rotWithShape="1">
                <a:blip r:embed="rId33" cstate="print"/>
                <a:stretch>
                  <a:fillRect t="-5357" r="-949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Прямоугольник 41"/>
          <p:cNvSpPr/>
          <p:nvPr/>
        </p:nvSpPr>
        <p:spPr>
          <a:xfrm>
            <a:off x="4832497" y="3196334"/>
            <a:ext cx="42957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 smtClean="0">
                <a:solidFill>
                  <a:srgbClr val="003366"/>
                </a:solidFill>
                <a:latin typeface="Times New Roman"/>
                <a:ea typeface="Calibri"/>
              </a:rPr>
              <a:t>Серединные </a:t>
            </a:r>
            <a:r>
              <a:rPr lang="ru-RU" sz="1600" i="1" dirty="0">
                <a:solidFill>
                  <a:srgbClr val="003366"/>
                </a:solidFill>
                <a:latin typeface="Times New Roman"/>
                <a:ea typeface="Calibri"/>
              </a:rPr>
              <a:t>перпендикуляры к сторонам треугольника пересекаются в одной точке.</a:t>
            </a:r>
            <a:endParaRPr lang="ru-RU" sz="1600" i="1" dirty="0">
              <a:solidFill>
                <a:srgbClr val="00336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6658238" y="1498611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/>
                          <a:cs typeface="Times New Roman" pitchFamily="18" charset="0"/>
                        </a:rPr>
                        <m:t>𝑶</m:t>
                      </m:r>
                    </m:oMath>
                  </m:oMathPara>
                </a14:m>
                <a:endParaRPr lang="ru-RU" b="1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8238" y="1498611"/>
                <a:ext cx="410690" cy="369332"/>
              </a:xfrm>
              <a:prstGeom prst="rect">
                <a:avLst/>
              </a:prstGeom>
              <a:blipFill rotWithShape="1">
                <a:blip r:embed="rId34" cstate="print"/>
                <a:stretch>
                  <a:fillRect t="-8333" r="-19118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579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47" grpId="0" animBg="1"/>
      <p:bldP spid="6" grpId="0" animBg="1"/>
      <p:bldP spid="43" grpId="0"/>
      <p:bldP spid="59" grpId="0"/>
      <p:bldP spid="130" grpId="0" animBg="1"/>
      <p:bldP spid="132" grpId="0" animBg="1"/>
      <p:bldP spid="137" grpId="0" animBg="1"/>
      <p:bldP spid="138" grpId="0" animBg="1"/>
      <p:bldP spid="90" grpId="0" animBg="1"/>
      <p:bldP spid="24" grpId="0" animBg="1"/>
      <p:bldP spid="2" grpId="0" animBg="1"/>
      <p:bldP spid="38" grpId="0" animBg="1"/>
      <p:bldP spid="39" grpId="0" animBg="1"/>
      <p:bldP spid="40" grpId="0" animBg="1"/>
      <p:bldP spid="46" grpId="0" animBg="1"/>
      <p:bldP spid="50" grpId="0" animBg="1"/>
      <p:bldP spid="55" grpId="0" animBg="1"/>
      <p:bldP spid="56" grpId="0" animBg="1"/>
      <p:bldP spid="69" grpId="0" animBg="1"/>
      <p:bldP spid="71" grpId="0" animBg="1"/>
      <p:bldP spid="72" grpId="0" animBg="1"/>
      <p:bldP spid="35" grpId="0" animBg="1"/>
      <p:bldP spid="76" grpId="0" animBg="1"/>
      <p:bldP spid="36" grpId="0" animBg="1"/>
      <p:bldP spid="37" grpId="0" animBg="1"/>
      <p:bldP spid="41" grpId="0"/>
      <p:bldP spid="41" grpId="1"/>
      <p:bldP spid="77" grpId="0" animBg="1"/>
      <p:bldP spid="79" grpId="0" animBg="1"/>
      <p:bldP spid="80" grpId="0" animBg="1"/>
      <p:bldP spid="81" grpId="0" animBg="1"/>
      <p:bldP spid="82" grpId="0" animBg="1"/>
      <p:bldP spid="84" grpId="0" animBg="1"/>
      <p:bldP spid="85" grpId="0" animBg="1"/>
      <p:bldP spid="88" grpId="0" animBg="1"/>
      <p:bldP spid="91" grpId="0" animBg="1"/>
      <p:bldP spid="92" grpId="0" animBg="1"/>
      <p:bldP spid="93" grpId="0" animBg="1"/>
      <p:bldP spid="42" grpId="0"/>
      <p:bldP spid="9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Равнобедренный треугольник 30"/>
          <p:cNvSpPr/>
          <p:nvPr/>
        </p:nvSpPr>
        <p:spPr>
          <a:xfrm rot="12402720">
            <a:off x="6053749" y="3606087"/>
            <a:ext cx="2578470" cy="847948"/>
          </a:xfrm>
          <a:prstGeom prst="triangl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22" name="Группа 221"/>
          <p:cNvGrpSpPr/>
          <p:nvPr/>
        </p:nvGrpSpPr>
        <p:grpSpPr>
          <a:xfrm>
            <a:off x="4002236" y="1956518"/>
            <a:ext cx="1712772" cy="1148984"/>
            <a:chOff x="4002236" y="1956518"/>
            <a:chExt cx="1712772" cy="1148984"/>
          </a:xfrm>
        </p:grpSpPr>
        <p:sp>
          <p:nvSpPr>
            <p:cNvPr id="100" name="Прямоугольник 99"/>
            <p:cNvSpPr/>
            <p:nvPr/>
          </p:nvSpPr>
          <p:spPr>
            <a:xfrm>
              <a:off x="4071934" y="2933790"/>
              <a:ext cx="142876" cy="142876"/>
            </a:xfrm>
            <a:prstGeom prst="rect">
              <a:avLst/>
            </a:prstGeom>
            <a:noFill/>
            <a:ln w="127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ый треугольник 24"/>
            <p:cNvSpPr/>
            <p:nvPr/>
          </p:nvSpPr>
          <p:spPr>
            <a:xfrm>
              <a:off x="4059090" y="1956518"/>
              <a:ext cx="1655918" cy="1121904"/>
            </a:xfrm>
            <a:prstGeom prst="rtTriangl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6" name="Прямая соединительная линия 45"/>
            <p:cNvCxnSpPr>
              <a:stCxn id="25" idx="0"/>
            </p:cNvCxnSpPr>
            <p:nvPr/>
          </p:nvCxnSpPr>
          <p:spPr>
            <a:xfrm rot="16200000" flipH="1">
              <a:off x="3815479" y="2200129"/>
              <a:ext cx="1143008" cy="655786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>
              <a:stCxn id="25" idx="4"/>
              <a:endCxn id="25" idx="1"/>
            </p:cNvCxnSpPr>
            <p:nvPr/>
          </p:nvCxnSpPr>
          <p:spPr>
            <a:xfrm rot="5400000" flipH="1">
              <a:off x="4606573" y="1969987"/>
              <a:ext cx="560952" cy="1655918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>
              <a:stCxn id="25" idx="2"/>
            </p:cNvCxnSpPr>
            <p:nvPr/>
          </p:nvCxnSpPr>
          <p:spPr>
            <a:xfrm rot="5400000" flipH="1" flipV="1">
              <a:off x="4040345" y="2403891"/>
              <a:ext cx="693276" cy="655786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9" name="Группа 88"/>
            <p:cNvGrpSpPr/>
            <p:nvPr/>
          </p:nvGrpSpPr>
          <p:grpSpPr>
            <a:xfrm>
              <a:off x="4088601" y="1961280"/>
              <a:ext cx="256584" cy="289481"/>
              <a:chOff x="6730067" y="469426"/>
              <a:chExt cx="256584" cy="289481"/>
            </a:xfrm>
          </p:grpSpPr>
          <p:sp>
            <p:nvSpPr>
              <p:cNvPr id="84" name="Дуга 83"/>
              <p:cNvSpPr/>
              <p:nvPr/>
            </p:nvSpPr>
            <p:spPr>
              <a:xfrm rot="5305138">
                <a:off x="6715419" y="485366"/>
                <a:ext cx="247275" cy="215396"/>
              </a:xfrm>
              <a:prstGeom prst="arc">
                <a:avLst>
                  <a:gd name="adj1" fmla="val 17423820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5" name="Дуга 84"/>
              <p:cNvSpPr/>
              <p:nvPr/>
            </p:nvSpPr>
            <p:spPr>
              <a:xfrm rot="5305138">
                <a:off x="6730418" y="502675"/>
                <a:ext cx="255881" cy="256584"/>
              </a:xfrm>
              <a:prstGeom prst="arc">
                <a:avLst>
                  <a:gd name="adj1" fmla="val 17075712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88" name="Группа 87"/>
            <p:cNvGrpSpPr/>
            <p:nvPr/>
          </p:nvGrpSpPr>
          <p:grpSpPr>
            <a:xfrm>
              <a:off x="4002236" y="1987140"/>
              <a:ext cx="279304" cy="272314"/>
              <a:chOff x="6630408" y="448071"/>
              <a:chExt cx="279304" cy="272314"/>
            </a:xfrm>
          </p:grpSpPr>
          <p:sp>
            <p:nvSpPr>
              <p:cNvPr id="86" name="Дуга 85"/>
              <p:cNvSpPr/>
              <p:nvPr/>
            </p:nvSpPr>
            <p:spPr>
              <a:xfrm rot="7922719">
                <a:off x="6665102" y="444417"/>
                <a:ext cx="227161" cy="234470"/>
              </a:xfrm>
              <a:prstGeom prst="arc">
                <a:avLst>
                  <a:gd name="adj1" fmla="val 17423820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7" name="Дуга 86"/>
              <p:cNvSpPr/>
              <p:nvPr/>
            </p:nvSpPr>
            <p:spPr>
              <a:xfrm rot="7922719">
                <a:off x="6652526" y="463200"/>
                <a:ext cx="235067" cy="279304"/>
              </a:xfrm>
              <a:prstGeom prst="arc">
                <a:avLst>
                  <a:gd name="adj1" fmla="val 17075712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97" name="Группа 96"/>
            <p:cNvGrpSpPr/>
            <p:nvPr/>
          </p:nvGrpSpPr>
          <p:grpSpPr>
            <a:xfrm>
              <a:off x="5176846" y="2918554"/>
              <a:ext cx="296907" cy="186948"/>
              <a:chOff x="5213273" y="2735353"/>
              <a:chExt cx="296907" cy="186948"/>
            </a:xfrm>
          </p:grpSpPr>
          <p:sp>
            <p:nvSpPr>
              <p:cNvPr id="90" name="Дуга 89"/>
              <p:cNvSpPr/>
              <p:nvPr/>
            </p:nvSpPr>
            <p:spPr>
              <a:xfrm rot="14094667">
                <a:off x="5329881" y="2742002"/>
                <a:ext cx="167331" cy="193267"/>
              </a:xfrm>
              <a:prstGeom prst="arc">
                <a:avLst/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1" name="Дуга 90"/>
              <p:cNvSpPr/>
              <p:nvPr/>
            </p:nvSpPr>
            <p:spPr>
              <a:xfrm rot="14094667">
                <a:off x="5283299" y="2726102"/>
                <a:ext cx="167331" cy="193267"/>
              </a:xfrm>
              <a:prstGeom prst="arc">
                <a:avLst>
                  <a:gd name="adj1" fmla="val 15988387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2" name="Дуга 91"/>
              <p:cNvSpPr/>
              <p:nvPr/>
            </p:nvSpPr>
            <p:spPr>
              <a:xfrm rot="14094667">
                <a:off x="5226241" y="2722385"/>
                <a:ext cx="167331" cy="193267"/>
              </a:xfrm>
              <a:prstGeom prst="arc">
                <a:avLst>
                  <a:gd name="adj1" fmla="val 15789964"/>
                  <a:gd name="adj2" fmla="val 110868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96" name="Группа 95"/>
            <p:cNvGrpSpPr/>
            <p:nvPr/>
          </p:nvGrpSpPr>
          <p:grpSpPr>
            <a:xfrm>
              <a:off x="5214942" y="2813774"/>
              <a:ext cx="287209" cy="215300"/>
              <a:chOff x="5237957" y="2596465"/>
              <a:chExt cx="287209" cy="215300"/>
            </a:xfrm>
          </p:grpSpPr>
          <p:sp>
            <p:nvSpPr>
              <p:cNvPr id="93" name="Дуга 92"/>
              <p:cNvSpPr/>
              <p:nvPr/>
            </p:nvSpPr>
            <p:spPr>
              <a:xfrm rot="15074546">
                <a:off x="5344867" y="2631466"/>
                <a:ext cx="167331" cy="193267"/>
              </a:xfrm>
              <a:prstGeom prst="arc">
                <a:avLst>
                  <a:gd name="adj1" fmla="val 17483432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4" name="Дуга 93"/>
              <p:cNvSpPr/>
              <p:nvPr/>
            </p:nvSpPr>
            <p:spPr>
              <a:xfrm rot="15074546">
                <a:off x="5304636" y="2603109"/>
                <a:ext cx="167331" cy="193267"/>
              </a:xfrm>
              <a:prstGeom prst="arc">
                <a:avLst>
                  <a:gd name="adj1" fmla="val 16973619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5" name="Дуга 94"/>
              <p:cNvSpPr/>
              <p:nvPr/>
            </p:nvSpPr>
            <p:spPr>
              <a:xfrm rot="15074546">
                <a:off x="5250925" y="2583497"/>
                <a:ext cx="167331" cy="193267"/>
              </a:xfrm>
              <a:prstGeom prst="arc">
                <a:avLst>
                  <a:gd name="adj1" fmla="val 16759442"/>
                  <a:gd name="adj2" fmla="val 110868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221" name="Группа 220"/>
          <p:cNvGrpSpPr/>
          <p:nvPr/>
        </p:nvGrpSpPr>
        <p:grpSpPr>
          <a:xfrm>
            <a:off x="741790" y="1839666"/>
            <a:ext cx="2071784" cy="1596258"/>
            <a:chOff x="741790" y="1839666"/>
            <a:chExt cx="2071784" cy="1596258"/>
          </a:xfrm>
        </p:grpSpPr>
        <p:sp>
          <p:nvSpPr>
            <p:cNvPr id="20" name="Равнобедренный треугольник 19"/>
            <p:cNvSpPr/>
            <p:nvPr/>
          </p:nvSpPr>
          <p:spPr>
            <a:xfrm rot="1419705">
              <a:off x="877113" y="2004108"/>
              <a:ext cx="1936461" cy="1080000"/>
            </a:xfrm>
            <a:prstGeom prst="triangle">
              <a:avLst>
                <a:gd name="adj" fmla="val 27913"/>
              </a:avLst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0" name="Прямая соединительная линия 39"/>
            <p:cNvCxnSpPr/>
            <p:nvPr/>
          </p:nvCxnSpPr>
          <p:spPr>
            <a:xfrm rot="16200000" flipH="1" flipV="1">
              <a:off x="1014435" y="2300769"/>
              <a:ext cx="1070173" cy="241588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rot="5400000" flipH="1" flipV="1">
              <a:off x="1269928" y="1928446"/>
              <a:ext cx="202166" cy="1258442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rot="5400000" flipH="1">
              <a:off x="1279099" y="2199569"/>
              <a:ext cx="1163309" cy="1309401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Дуга 79"/>
            <p:cNvSpPr/>
            <p:nvPr/>
          </p:nvSpPr>
          <p:spPr>
            <a:xfrm>
              <a:off x="885796" y="2489926"/>
              <a:ext cx="142876" cy="250057"/>
            </a:xfrm>
            <a:prstGeom prst="arc">
              <a:avLst>
                <a:gd name="adj1" fmla="val 16294828"/>
                <a:gd name="adj2" fmla="val 344320"/>
              </a:avLst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Дуга 80"/>
            <p:cNvSpPr/>
            <p:nvPr/>
          </p:nvSpPr>
          <p:spPr>
            <a:xfrm rot="2159183">
              <a:off x="833786" y="2599088"/>
              <a:ext cx="211926" cy="232209"/>
            </a:xfrm>
            <a:prstGeom prst="arc">
              <a:avLst>
                <a:gd name="adj1" fmla="val 16294828"/>
                <a:gd name="adj2" fmla="val 344320"/>
              </a:avLst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01" name="Группа 100"/>
            <p:cNvGrpSpPr/>
            <p:nvPr/>
          </p:nvGrpSpPr>
          <p:grpSpPr>
            <a:xfrm rot="1219503">
              <a:off x="1537689" y="1839666"/>
              <a:ext cx="256584" cy="289481"/>
              <a:chOff x="6730067" y="469426"/>
              <a:chExt cx="256584" cy="289481"/>
            </a:xfrm>
          </p:grpSpPr>
          <p:sp>
            <p:nvSpPr>
              <p:cNvPr id="102" name="Дуга 101"/>
              <p:cNvSpPr/>
              <p:nvPr/>
            </p:nvSpPr>
            <p:spPr>
              <a:xfrm rot="5305138">
                <a:off x="6715419" y="485366"/>
                <a:ext cx="247275" cy="215396"/>
              </a:xfrm>
              <a:prstGeom prst="arc">
                <a:avLst>
                  <a:gd name="adj1" fmla="val 17423820"/>
                  <a:gd name="adj2" fmla="val 21277465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3" name="Дуга 102"/>
              <p:cNvSpPr/>
              <p:nvPr/>
            </p:nvSpPr>
            <p:spPr>
              <a:xfrm rot="5305138">
                <a:off x="6730418" y="502675"/>
                <a:ext cx="255881" cy="256584"/>
              </a:xfrm>
              <a:prstGeom prst="arc">
                <a:avLst>
                  <a:gd name="adj1" fmla="val 17075712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04" name="Группа 103"/>
            <p:cNvGrpSpPr/>
            <p:nvPr/>
          </p:nvGrpSpPr>
          <p:grpSpPr>
            <a:xfrm rot="1219503">
              <a:off x="1451324" y="1865526"/>
              <a:ext cx="279304" cy="272314"/>
              <a:chOff x="6630408" y="448071"/>
              <a:chExt cx="279304" cy="272314"/>
            </a:xfrm>
          </p:grpSpPr>
          <p:sp>
            <p:nvSpPr>
              <p:cNvPr id="105" name="Дуга 104"/>
              <p:cNvSpPr/>
              <p:nvPr/>
            </p:nvSpPr>
            <p:spPr>
              <a:xfrm rot="7922719">
                <a:off x="6665102" y="444417"/>
                <a:ext cx="227161" cy="234470"/>
              </a:xfrm>
              <a:prstGeom prst="arc">
                <a:avLst>
                  <a:gd name="adj1" fmla="val 17423820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6" name="Дуга 105"/>
              <p:cNvSpPr/>
              <p:nvPr/>
            </p:nvSpPr>
            <p:spPr>
              <a:xfrm rot="7922719">
                <a:off x="6652526" y="463200"/>
                <a:ext cx="235067" cy="279304"/>
              </a:xfrm>
              <a:prstGeom prst="arc">
                <a:avLst>
                  <a:gd name="adj1" fmla="val 17075712"/>
                  <a:gd name="adj2" fmla="val 574164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07" name="Группа 106"/>
            <p:cNvGrpSpPr/>
            <p:nvPr/>
          </p:nvGrpSpPr>
          <p:grpSpPr>
            <a:xfrm rot="1364093">
              <a:off x="2074832" y="3152017"/>
              <a:ext cx="296907" cy="186948"/>
              <a:chOff x="5213273" y="2735353"/>
              <a:chExt cx="296907" cy="186948"/>
            </a:xfrm>
          </p:grpSpPr>
          <p:sp>
            <p:nvSpPr>
              <p:cNvPr id="108" name="Дуга 107"/>
              <p:cNvSpPr/>
              <p:nvPr/>
            </p:nvSpPr>
            <p:spPr>
              <a:xfrm rot="14094667">
                <a:off x="5329881" y="2742002"/>
                <a:ext cx="167331" cy="193267"/>
              </a:xfrm>
              <a:prstGeom prst="arc">
                <a:avLst>
                  <a:gd name="adj1" fmla="val 16200000"/>
                  <a:gd name="adj2" fmla="val 21319033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9" name="Дуга 108"/>
              <p:cNvSpPr/>
              <p:nvPr/>
            </p:nvSpPr>
            <p:spPr>
              <a:xfrm rot="14094667">
                <a:off x="5283299" y="2726102"/>
                <a:ext cx="167331" cy="193267"/>
              </a:xfrm>
              <a:prstGeom prst="arc">
                <a:avLst>
                  <a:gd name="adj1" fmla="val 15988387"/>
                  <a:gd name="adj2" fmla="val 20965616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0" name="Дуга 109"/>
              <p:cNvSpPr/>
              <p:nvPr/>
            </p:nvSpPr>
            <p:spPr>
              <a:xfrm rot="14094667">
                <a:off x="5226241" y="2722385"/>
                <a:ext cx="167331" cy="193267"/>
              </a:xfrm>
              <a:prstGeom prst="arc">
                <a:avLst>
                  <a:gd name="adj1" fmla="val 15789964"/>
                  <a:gd name="adj2" fmla="val 334691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11" name="Группа 110"/>
            <p:cNvGrpSpPr/>
            <p:nvPr/>
          </p:nvGrpSpPr>
          <p:grpSpPr>
            <a:xfrm rot="1419379">
              <a:off x="2174236" y="3105235"/>
              <a:ext cx="287209" cy="215300"/>
              <a:chOff x="5237957" y="2596465"/>
              <a:chExt cx="287209" cy="215300"/>
            </a:xfrm>
          </p:grpSpPr>
          <p:sp>
            <p:nvSpPr>
              <p:cNvPr id="112" name="Дуга 111"/>
              <p:cNvSpPr/>
              <p:nvPr/>
            </p:nvSpPr>
            <p:spPr>
              <a:xfrm rot="15074546">
                <a:off x="5344867" y="2631466"/>
                <a:ext cx="167331" cy="193267"/>
              </a:xfrm>
              <a:prstGeom prst="arc">
                <a:avLst>
                  <a:gd name="adj1" fmla="val 17483432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3" name="Дуга 112"/>
              <p:cNvSpPr/>
              <p:nvPr/>
            </p:nvSpPr>
            <p:spPr>
              <a:xfrm rot="15074546">
                <a:off x="5304636" y="2603109"/>
                <a:ext cx="167331" cy="193267"/>
              </a:xfrm>
              <a:prstGeom prst="arc">
                <a:avLst>
                  <a:gd name="adj1" fmla="val 16973619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4" name="Дуга 113"/>
              <p:cNvSpPr/>
              <p:nvPr/>
            </p:nvSpPr>
            <p:spPr>
              <a:xfrm rot="15074546">
                <a:off x="5250925" y="2583497"/>
                <a:ext cx="167331" cy="193267"/>
              </a:xfrm>
              <a:prstGeom prst="arc">
                <a:avLst>
                  <a:gd name="adj1" fmla="val 16759442"/>
                  <a:gd name="adj2" fmla="val 110868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223" name="Группа 222"/>
          <p:cNvGrpSpPr/>
          <p:nvPr/>
        </p:nvGrpSpPr>
        <p:grpSpPr>
          <a:xfrm rot="9769485">
            <a:off x="5869787" y="1446059"/>
            <a:ext cx="2832452" cy="1959879"/>
            <a:chOff x="6335533" y="1660107"/>
            <a:chExt cx="2832452" cy="1959879"/>
          </a:xfrm>
        </p:grpSpPr>
        <p:sp>
          <p:nvSpPr>
            <p:cNvPr id="28" name="Равнобедренный треугольник 27"/>
            <p:cNvSpPr/>
            <p:nvPr/>
          </p:nvSpPr>
          <p:spPr>
            <a:xfrm rot="2627018">
              <a:off x="6335533" y="1857390"/>
              <a:ext cx="2832452" cy="909031"/>
            </a:xfrm>
            <a:prstGeom prst="triangl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2" name="Прямая соединительная линия 61"/>
            <p:cNvCxnSpPr>
              <a:stCxn id="28" idx="2"/>
            </p:cNvCxnSpPr>
            <p:nvPr/>
          </p:nvCxnSpPr>
          <p:spPr>
            <a:xfrm rot="16200000" flipH="1">
              <a:off x="6864531" y="1210383"/>
              <a:ext cx="901082" cy="1800530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>
              <a:stCxn id="28" idx="4"/>
            </p:cNvCxnSpPr>
            <p:nvPr/>
          </p:nvCxnSpPr>
          <p:spPr>
            <a:xfrm rot="5400000" flipH="1">
              <a:off x="7058035" y="2218303"/>
              <a:ext cx="1773170" cy="1030196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>
              <a:stCxn id="28" idx="0"/>
            </p:cNvCxnSpPr>
            <p:nvPr/>
          </p:nvCxnSpPr>
          <p:spPr>
            <a:xfrm rot="16200000" flipH="1" flipV="1">
              <a:off x="7423457" y="1918392"/>
              <a:ext cx="577426" cy="708170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Дуга 97"/>
            <p:cNvSpPr/>
            <p:nvPr/>
          </p:nvSpPr>
          <p:spPr>
            <a:xfrm rot="3431901">
              <a:off x="6565268" y="1654329"/>
              <a:ext cx="192880" cy="258490"/>
            </a:xfrm>
            <a:prstGeom prst="arc">
              <a:avLst>
                <a:gd name="adj1" fmla="val 16294828"/>
                <a:gd name="adj2" fmla="val 19864104"/>
              </a:avLst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9" name="Дуга 98"/>
            <p:cNvSpPr/>
            <p:nvPr/>
          </p:nvSpPr>
          <p:spPr>
            <a:xfrm rot="4837574">
              <a:off x="6510001" y="1725574"/>
              <a:ext cx="211926" cy="232209"/>
            </a:xfrm>
            <a:prstGeom prst="arc">
              <a:avLst>
                <a:gd name="adj1" fmla="val 16294828"/>
                <a:gd name="adj2" fmla="val 19735237"/>
              </a:avLst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15" name="Группа 114"/>
            <p:cNvGrpSpPr/>
            <p:nvPr/>
          </p:nvGrpSpPr>
          <p:grpSpPr>
            <a:xfrm rot="2249715">
              <a:off x="8061342" y="3211757"/>
              <a:ext cx="296907" cy="186948"/>
              <a:chOff x="5213273" y="2735353"/>
              <a:chExt cx="296907" cy="186948"/>
            </a:xfrm>
          </p:grpSpPr>
          <p:sp>
            <p:nvSpPr>
              <p:cNvPr id="116" name="Дуга 115"/>
              <p:cNvSpPr/>
              <p:nvPr/>
            </p:nvSpPr>
            <p:spPr>
              <a:xfrm rot="14094667">
                <a:off x="5329881" y="2742002"/>
                <a:ext cx="167331" cy="193267"/>
              </a:xfrm>
              <a:prstGeom prst="arc">
                <a:avLst>
                  <a:gd name="adj1" fmla="val 16701173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7" name="Дуга 116"/>
              <p:cNvSpPr/>
              <p:nvPr/>
            </p:nvSpPr>
            <p:spPr>
              <a:xfrm rot="14094667">
                <a:off x="5283299" y="2726102"/>
                <a:ext cx="167331" cy="193267"/>
              </a:xfrm>
              <a:prstGeom prst="arc">
                <a:avLst>
                  <a:gd name="adj1" fmla="val 15988387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8" name="Дуга 117"/>
              <p:cNvSpPr/>
              <p:nvPr/>
            </p:nvSpPr>
            <p:spPr>
              <a:xfrm rot="14094667">
                <a:off x="5226241" y="2722385"/>
                <a:ext cx="167331" cy="193267"/>
              </a:xfrm>
              <a:prstGeom prst="arc">
                <a:avLst>
                  <a:gd name="adj1" fmla="val 16326812"/>
                  <a:gd name="adj2" fmla="val 110868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19" name="Группа 118"/>
            <p:cNvGrpSpPr/>
            <p:nvPr/>
          </p:nvGrpSpPr>
          <p:grpSpPr>
            <a:xfrm rot="2104001">
              <a:off x="8179682" y="3195659"/>
              <a:ext cx="287209" cy="215300"/>
              <a:chOff x="5237957" y="2596465"/>
              <a:chExt cx="287209" cy="215300"/>
            </a:xfrm>
          </p:grpSpPr>
          <p:sp>
            <p:nvSpPr>
              <p:cNvPr id="120" name="Дуга 119"/>
              <p:cNvSpPr/>
              <p:nvPr/>
            </p:nvSpPr>
            <p:spPr>
              <a:xfrm rot="15074546">
                <a:off x="5344867" y="2631466"/>
                <a:ext cx="167331" cy="193267"/>
              </a:xfrm>
              <a:prstGeom prst="arc">
                <a:avLst>
                  <a:gd name="adj1" fmla="val 17483432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1" name="Дуга 120"/>
              <p:cNvSpPr/>
              <p:nvPr/>
            </p:nvSpPr>
            <p:spPr>
              <a:xfrm rot="15074546">
                <a:off x="5304636" y="2603109"/>
                <a:ext cx="167331" cy="193267"/>
              </a:xfrm>
              <a:prstGeom prst="arc">
                <a:avLst>
                  <a:gd name="adj1" fmla="val 16973619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2" name="Дуга 121"/>
              <p:cNvSpPr/>
              <p:nvPr/>
            </p:nvSpPr>
            <p:spPr>
              <a:xfrm rot="15074546">
                <a:off x="5250925" y="2583497"/>
                <a:ext cx="167331" cy="193267"/>
              </a:xfrm>
              <a:prstGeom prst="arc">
                <a:avLst>
                  <a:gd name="adj1" fmla="val 16759442"/>
                  <a:gd name="adj2" fmla="val 110868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23" name="Группа 122"/>
            <p:cNvGrpSpPr/>
            <p:nvPr/>
          </p:nvGrpSpPr>
          <p:grpSpPr>
            <a:xfrm rot="4657811">
              <a:off x="7960632" y="1910774"/>
              <a:ext cx="256584" cy="289481"/>
              <a:chOff x="6730067" y="469426"/>
              <a:chExt cx="256584" cy="289481"/>
            </a:xfrm>
          </p:grpSpPr>
          <p:sp>
            <p:nvSpPr>
              <p:cNvPr id="124" name="Дуга 123"/>
              <p:cNvSpPr/>
              <p:nvPr/>
            </p:nvSpPr>
            <p:spPr>
              <a:xfrm rot="5305138">
                <a:off x="6715419" y="485366"/>
                <a:ext cx="247275" cy="215396"/>
              </a:xfrm>
              <a:prstGeom prst="arc">
                <a:avLst>
                  <a:gd name="adj1" fmla="val 17423820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5" name="Дуга 124"/>
              <p:cNvSpPr/>
              <p:nvPr/>
            </p:nvSpPr>
            <p:spPr>
              <a:xfrm rot="5305138">
                <a:off x="6730418" y="502675"/>
                <a:ext cx="255881" cy="256584"/>
              </a:xfrm>
              <a:prstGeom prst="arc">
                <a:avLst>
                  <a:gd name="adj1" fmla="val 16199155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26" name="Группа 125"/>
            <p:cNvGrpSpPr/>
            <p:nvPr/>
          </p:nvGrpSpPr>
          <p:grpSpPr>
            <a:xfrm rot="2565886">
              <a:off x="7846795" y="1814944"/>
              <a:ext cx="279304" cy="272313"/>
              <a:chOff x="6630408" y="448071"/>
              <a:chExt cx="279304" cy="272313"/>
            </a:xfrm>
          </p:grpSpPr>
          <p:sp>
            <p:nvSpPr>
              <p:cNvPr id="127" name="Дуга 126"/>
              <p:cNvSpPr/>
              <p:nvPr/>
            </p:nvSpPr>
            <p:spPr>
              <a:xfrm rot="7922719">
                <a:off x="6665102" y="444417"/>
                <a:ext cx="227161" cy="234470"/>
              </a:xfrm>
              <a:prstGeom prst="arc">
                <a:avLst>
                  <a:gd name="adj1" fmla="val 17423820"/>
                  <a:gd name="adj2" fmla="val 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8" name="Дуга 127"/>
              <p:cNvSpPr/>
              <p:nvPr/>
            </p:nvSpPr>
            <p:spPr>
              <a:xfrm rot="7922719">
                <a:off x="6652526" y="463199"/>
                <a:ext cx="235067" cy="279304"/>
              </a:xfrm>
              <a:prstGeom prst="arc">
                <a:avLst>
                  <a:gd name="adj1" fmla="val 17420224"/>
                  <a:gd name="adj2" fmla="val 1168510"/>
                </a:avLst>
              </a:prstGeom>
              <a:ln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215" name="Группа 214"/>
          <p:cNvGrpSpPr/>
          <p:nvPr/>
        </p:nvGrpSpPr>
        <p:grpSpPr>
          <a:xfrm>
            <a:off x="751910" y="607306"/>
            <a:ext cx="2071785" cy="1549448"/>
            <a:chOff x="751910" y="607306"/>
            <a:chExt cx="2071785" cy="1549448"/>
          </a:xfrm>
        </p:grpSpPr>
        <p:cxnSp>
          <p:nvCxnSpPr>
            <p:cNvPr id="15" name="Прямая соединительная линия 14"/>
            <p:cNvCxnSpPr>
              <a:stCxn id="5" idx="4"/>
              <a:endCxn id="5" idx="1"/>
            </p:cNvCxnSpPr>
            <p:nvPr/>
          </p:nvCxnSpPr>
          <p:spPr>
            <a:xfrm rot="5400000" flipH="1">
              <a:off x="1289220" y="920399"/>
              <a:ext cx="1163309" cy="1309401"/>
            </a:xfrm>
            <a:prstGeom prst="line">
              <a:avLst/>
            </a:prstGeom>
            <a:ln w="12700"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Равнобедренный треугольник 4"/>
            <p:cNvSpPr/>
            <p:nvPr/>
          </p:nvSpPr>
          <p:spPr>
            <a:xfrm rot="1419705">
              <a:off x="887234" y="733564"/>
              <a:ext cx="1936461" cy="1080000"/>
            </a:xfrm>
            <a:prstGeom prst="triangle">
              <a:avLst>
                <a:gd name="adj" fmla="val 27913"/>
              </a:avLst>
            </a:prstGeom>
            <a:noFill/>
            <a:ln>
              <a:solidFill>
                <a:srgbClr val="0033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7" name="Прямая соединительная линия 16"/>
            <p:cNvCxnSpPr>
              <a:stCxn id="5" idx="2"/>
              <a:endCxn id="5" idx="5"/>
            </p:cNvCxnSpPr>
            <p:nvPr/>
          </p:nvCxnSpPr>
          <p:spPr>
            <a:xfrm rot="16200000" flipH="1">
              <a:off x="1426233" y="705257"/>
              <a:ext cx="2450" cy="1351095"/>
            </a:xfrm>
            <a:prstGeom prst="line">
              <a:avLst/>
            </a:prstGeom>
            <a:ln w="12700"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stCxn id="5" idx="0"/>
            </p:cNvCxnSpPr>
            <p:nvPr/>
          </p:nvCxnSpPr>
          <p:spPr>
            <a:xfrm rot="16200000" flipH="1" flipV="1">
              <a:off x="1091193" y="1159155"/>
              <a:ext cx="1141093" cy="37395"/>
            </a:xfrm>
            <a:prstGeom prst="line">
              <a:avLst/>
            </a:prstGeom>
            <a:ln w="12700"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Прямая соединительная линия 129"/>
            <p:cNvCxnSpPr/>
            <p:nvPr/>
          </p:nvCxnSpPr>
          <p:spPr>
            <a:xfrm rot="5400000" flipH="1" flipV="1">
              <a:off x="928662" y="1176896"/>
              <a:ext cx="142876" cy="0"/>
            </a:xfrm>
            <a:prstGeom prst="line">
              <a:avLst/>
            </a:prstGeom>
            <a:ln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Прямая соединительная линия 130"/>
            <p:cNvCxnSpPr/>
            <p:nvPr/>
          </p:nvCxnSpPr>
          <p:spPr>
            <a:xfrm rot="5400000" flipH="1" flipV="1">
              <a:off x="1357290" y="819706"/>
              <a:ext cx="142876" cy="0"/>
            </a:xfrm>
            <a:prstGeom prst="line">
              <a:avLst/>
            </a:prstGeom>
            <a:ln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0" name="Группа 149"/>
            <p:cNvGrpSpPr/>
            <p:nvPr/>
          </p:nvGrpSpPr>
          <p:grpSpPr>
            <a:xfrm>
              <a:off x="1890690" y="995923"/>
              <a:ext cx="119067" cy="180967"/>
              <a:chOff x="1890690" y="676265"/>
              <a:chExt cx="119067" cy="180967"/>
            </a:xfrm>
          </p:grpSpPr>
          <p:cxnSp>
            <p:nvCxnSpPr>
              <p:cNvPr id="132" name="Прямая соединительная линия 131"/>
              <p:cNvCxnSpPr/>
              <p:nvPr/>
            </p:nvCxnSpPr>
            <p:spPr>
              <a:xfrm rot="5400000" flipH="1" flipV="1">
                <a:off x="1854971" y="711984"/>
                <a:ext cx="142876" cy="71438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Прямая соединительная линия 132"/>
              <p:cNvCxnSpPr/>
              <p:nvPr/>
            </p:nvCxnSpPr>
            <p:spPr>
              <a:xfrm rot="5400000" flipH="1" flipV="1">
                <a:off x="1897840" y="745316"/>
                <a:ext cx="142871" cy="80962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9" name="Группа 148"/>
            <p:cNvGrpSpPr/>
            <p:nvPr/>
          </p:nvGrpSpPr>
          <p:grpSpPr>
            <a:xfrm>
              <a:off x="2176442" y="1538856"/>
              <a:ext cx="119067" cy="180967"/>
              <a:chOff x="2176442" y="1219198"/>
              <a:chExt cx="119067" cy="180967"/>
            </a:xfrm>
          </p:grpSpPr>
          <p:cxnSp>
            <p:nvCxnSpPr>
              <p:cNvPr id="139" name="Прямая соединительная линия 138"/>
              <p:cNvCxnSpPr/>
              <p:nvPr/>
            </p:nvCxnSpPr>
            <p:spPr>
              <a:xfrm rot="5400000" flipH="1" flipV="1">
                <a:off x="2140723" y="1254917"/>
                <a:ext cx="142876" cy="71438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Прямая соединительная линия 139"/>
              <p:cNvCxnSpPr/>
              <p:nvPr/>
            </p:nvCxnSpPr>
            <p:spPr>
              <a:xfrm rot="5400000" flipH="1" flipV="1">
                <a:off x="2183592" y="1288249"/>
                <a:ext cx="142871" cy="80962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8" name="Группа 147"/>
            <p:cNvGrpSpPr/>
            <p:nvPr/>
          </p:nvGrpSpPr>
          <p:grpSpPr>
            <a:xfrm>
              <a:off x="1214414" y="1510271"/>
              <a:ext cx="85727" cy="185743"/>
              <a:chOff x="1214414" y="1190613"/>
              <a:chExt cx="85727" cy="185743"/>
            </a:xfrm>
          </p:grpSpPr>
          <p:cxnSp>
            <p:nvCxnSpPr>
              <p:cNvPr id="141" name="Прямая соединительная линия 140"/>
              <p:cNvCxnSpPr/>
              <p:nvPr/>
            </p:nvCxnSpPr>
            <p:spPr>
              <a:xfrm rot="5400000" flipH="1" flipV="1">
                <a:off x="1142976" y="1262051"/>
                <a:ext cx="142876" cy="0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Прямая соединительная линия 141"/>
              <p:cNvCxnSpPr/>
              <p:nvPr/>
            </p:nvCxnSpPr>
            <p:spPr>
              <a:xfrm rot="5400000" flipH="1" flipV="1">
                <a:off x="1181073" y="1281103"/>
                <a:ext cx="142876" cy="0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Прямая соединительная линия 142"/>
              <p:cNvCxnSpPr/>
              <p:nvPr/>
            </p:nvCxnSpPr>
            <p:spPr>
              <a:xfrm rot="5400000" flipH="1" flipV="1">
                <a:off x="1228703" y="1304918"/>
                <a:ext cx="142876" cy="0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7" name="Группа 146"/>
            <p:cNvGrpSpPr/>
            <p:nvPr/>
          </p:nvGrpSpPr>
          <p:grpSpPr>
            <a:xfrm>
              <a:off x="1914505" y="1824601"/>
              <a:ext cx="85727" cy="185743"/>
              <a:chOff x="1914505" y="1504943"/>
              <a:chExt cx="85727" cy="185743"/>
            </a:xfrm>
          </p:grpSpPr>
          <p:cxnSp>
            <p:nvCxnSpPr>
              <p:cNvPr id="144" name="Прямая соединительная линия 143"/>
              <p:cNvCxnSpPr/>
              <p:nvPr/>
            </p:nvCxnSpPr>
            <p:spPr>
              <a:xfrm rot="5400000" flipH="1" flipV="1">
                <a:off x="1843067" y="1576381"/>
                <a:ext cx="142876" cy="0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Прямая соединительная линия 144"/>
              <p:cNvCxnSpPr/>
              <p:nvPr/>
            </p:nvCxnSpPr>
            <p:spPr>
              <a:xfrm rot="5400000" flipH="1" flipV="1">
                <a:off x="1881164" y="1595433"/>
                <a:ext cx="142876" cy="0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Прямая соединительная линия 145"/>
              <p:cNvCxnSpPr/>
              <p:nvPr/>
            </p:nvCxnSpPr>
            <p:spPr>
              <a:xfrm rot="5400000" flipH="1" flipV="1">
                <a:off x="1928794" y="1619248"/>
                <a:ext cx="142876" cy="0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7" name="Группа 216"/>
          <p:cNvGrpSpPr/>
          <p:nvPr/>
        </p:nvGrpSpPr>
        <p:grpSpPr>
          <a:xfrm rot="9222018">
            <a:off x="6119680" y="335983"/>
            <a:ext cx="2578470" cy="1784140"/>
            <a:chOff x="6480999" y="409966"/>
            <a:chExt cx="2578470" cy="1784140"/>
          </a:xfrm>
        </p:grpSpPr>
        <p:sp>
          <p:nvSpPr>
            <p:cNvPr id="9" name="Равнобедренный треугольник 8"/>
            <p:cNvSpPr/>
            <p:nvPr/>
          </p:nvSpPr>
          <p:spPr>
            <a:xfrm rot="2627018">
              <a:off x="6480999" y="578468"/>
              <a:ext cx="2578470" cy="847948"/>
            </a:xfrm>
            <a:prstGeom prst="triangle">
              <a:avLst/>
            </a:prstGeom>
            <a:noFill/>
            <a:ln>
              <a:solidFill>
                <a:srgbClr val="0033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4" name="Прямая соединительная линия 33"/>
            <p:cNvCxnSpPr/>
            <p:nvPr/>
          </p:nvCxnSpPr>
          <p:spPr>
            <a:xfrm rot="16200000" flipH="1">
              <a:off x="6874853" y="81211"/>
              <a:ext cx="1032013" cy="1689524"/>
            </a:xfrm>
            <a:prstGeom prst="line">
              <a:avLst/>
            </a:prstGeom>
            <a:ln w="12700"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rot="5400000" flipH="1">
              <a:off x="7034148" y="820611"/>
              <a:ext cx="1644195" cy="1102796"/>
            </a:xfrm>
            <a:prstGeom prst="line">
              <a:avLst/>
            </a:prstGeom>
            <a:ln w="12700"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16200000" flipH="1" flipV="1">
              <a:off x="7464143" y="702582"/>
              <a:ext cx="612182" cy="586726"/>
            </a:xfrm>
            <a:prstGeom prst="line">
              <a:avLst/>
            </a:prstGeom>
            <a:ln w="12700"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Прямая соединительная линия 174"/>
            <p:cNvCxnSpPr/>
            <p:nvPr/>
          </p:nvCxnSpPr>
          <p:spPr>
            <a:xfrm rot="5400000" flipH="1" flipV="1">
              <a:off x="6929454" y="489488"/>
              <a:ext cx="142876" cy="0"/>
            </a:xfrm>
            <a:prstGeom prst="line">
              <a:avLst/>
            </a:prstGeom>
            <a:ln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Прямая соединительная линия 175"/>
            <p:cNvCxnSpPr/>
            <p:nvPr/>
          </p:nvCxnSpPr>
          <p:spPr>
            <a:xfrm rot="5400000" flipH="1" flipV="1">
              <a:off x="7643834" y="632364"/>
              <a:ext cx="142876" cy="0"/>
            </a:xfrm>
            <a:prstGeom prst="line">
              <a:avLst/>
            </a:prstGeom>
            <a:ln>
              <a:solidFill>
                <a:srgbClr val="0033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7" name="Группа 176"/>
            <p:cNvGrpSpPr/>
            <p:nvPr/>
          </p:nvGrpSpPr>
          <p:grpSpPr>
            <a:xfrm>
              <a:off x="8086751" y="922879"/>
              <a:ext cx="119067" cy="180967"/>
              <a:chOff x="1890690" y="676265"/>
              <a:chExt cx="119067" cy="180967"/>
            </a:xfrm>
          </p:grpSpPr>
          <p:cxnSp>
            <p:nvCxnSpPr>
              <p:cNvPr id="178" name="Прямая соединительная линия 177"/>
              <p:cNvCxnSpPr/>
              <p:nvPr/>
            </p:nvCxnSpPr>
            <p:spPr>
              <a:xfrm rot="5400000" flipH="1" flipV="1">
                <a:off x="1854971" y="711984"/>
                <a:ext cx="142876" cy="71438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Прямая соединительная линия 178"/>
              <p:cNvCxnSpPr/>
              <p:nvPr/>
            </p:nvCxnSpPr>
            <p:spPr>
              <a:xfrm rot="5400000" flipH="1" flipV="1">
                <a:off x="1897840" y="745316"/>
                <a:ext cx="142871" cy="80962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0" name="Группа 179"/>
            <p:cNvGrpSpPr/>
            <p:nvPr/>
          </p:nvGrpSpPr>
          <p:grpSpPr>
            <a:xfrm>
              <a:off x="8234390" y="1570584"/>
              <a:ext cx="119067" cy="180967"/>
              <a:chOff x="2176442" y="1219198"/>
              <a:chExt cx="119067" cy="180967"/>
            </a:xfrm>
          </p:grpSpPr>
          <p:cxnSp>
            <p:nvCxnSpPr>
              <p:cNvPr id="181" name="Прямая соединительная линия 180"/>
              <p:cNvCxnSpPr/>
              <p:nvPr/>
            </p:nvCxnSpPr>
            <p:spPr>
              <a:xfrm rot="5400000" flipH="1" flipV="1">
                <a:off x="2140723" y="1254917"/>
                <a:ext cx="142876" cy="71438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Прямая соединительная линия 181"/>
              <p:cNvCxnSpPr/>
              <p:nvPr/>
            </p:nvCxnSpPr>
            <p:spPr>
              <a:xfrm rot="5400000" flipH="1" flipV="1">
                <a:off x="2183592" y="1288249"/>
                <a:ext cx="142871" cy="80962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3" name="Группа 182"/>
            <p:cNvGrpSpPr/>
            <p:nvPr/>
          </p:nvGrpSpPr>
          <p:grpSpPr>
            <a:xfrm>
              <a:off x="7000892" y="794292"/>
              <a:ext cx="85727" cy="185743"/>
              <a:chOff x="1214414" y="1190613"/>
              <a:chExt cx="85727" cy="185743"/>
            </a:xfrm>
          </p:grpSpPr>
          <p:cxnSp>
            <p:nvCxnSpPr>
              <p:cNvPr id="184" name="Прямая соединительная линия 183"/>
              <p:cNvCxnSpPr/>
              <p:nvPr/>
            </p:nvCxnSpPr>
            <p:spPr>
              <a:xfrm rot="5400000" flipH="1" flipV="1">
                <a:off x="1142976" y="1262051"/>
                <a:ext cx="142876" cy="0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Прямая соединительная линия 184"/>
              <p:cNvCxnSpPr/>
              <p:nvPr/>
            </p:nvCxnSpPr>
            <p:spPr>
              <a:xfrm rot="5400000" flipH="1" flipV="1">
                <a:off x="1181073" y="1281103"/>
                <a:ext cx="142876" cy="0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Прямая соединительная линия 185"/>
              <p:cNvCxnSpPr/>
              <p:nvPr/>
            </p:nvCxnSpPr>
            <p:spPr>
              <a:xfrm rot="5400000" flipH="1" flipV="1">
                <a:off x="1228703" y="1304918"/>
                <a:ext cx="142876" cy="0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7" name="Группа 186"/>
            <p:cNvGrpSpPr/>
            <p:nvPr/>
          </p:nvGrpSpPr>
          <p:grpSpPr>
            <a:xfrm>
              <a:off x="7715272" y="1475331"/>
              <a:ext cx="85727" cy="185743"/>
              <a:chOff x="1914505" y="1504943"/>
              <a:chExt cx="85727" cy="185743"/>
            </a:xfrm>
          </p:grpSpPr>
          <p:cxnSp>
            <p:nvCxnSpPr>
              <p:cNvPr id="188" name="Прямая соединительная линия 187"/>
              <p:cNvCxnSpPr/>
              <p:nvPr/>
            </p:nvCxnSpPr>
            <p:spPr>
              <a:xfrm rot="5400000" flipH="1" flipV="1">
                <a:off x="1843067" y="1576381"/>
                <a:ext cx="142876" cy="0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Прямая соединительная линия 188"/>
              <p:cNvCxnSpPr/>
              <p:nvPr/>
            </p:nvCxnSpPr>
            <p:spPr>
              <a:xfrm rot="5400000" flipH="1" flipV="1">
                <a:off x="1881164" y="1595433"/>
                <a:ext cx="142876" cy="0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Прямая соединительная линия 189"/>
              <p:cNvCxnSpPr/>
              <p:nvPr/>
            </p:nvCxnSpPr>
            <p:spPr>
              <a:xfrm rot="5400000" flipH="1" flipV="1">
                <a:off x="1928794" y="1619248"/>
                <a:ext cx="142876" cy="0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4" name="Группа 223"/>
          <p:cNvGrpSpPr/>
          <p:nvPr/>
        </p:nvGrpSpPr>
        <p:grpSpPr>
          <a:xfrm>
            <a:off x="750334" y="3160697"/>
            <a:ext cx="2071785" cy="1549447"/>
            <a:chOff x="750334" y="3160697"/>
            <a:chExt cx="2071785" cy="1549447"/>
          </a:xfrm>
        </p:grpSpPr>
        <p:sp>
          <p:nvSpPr>
            <p:cNvPr id="29" name="Равнобедренный треугольник 28"/>
            <p:cNvSpPr/>
            <p:nvPr/>
          </p:nvSpPr>
          <p:spPr>
            <a:xfrm rot="1419705">
              <a:off x="885658" y="3286955"/>
              <a:ext cx="1936461" cy="1080000"/>
            </a:xfrm>
            <a:prstGeom prst="triangle">
              <a:avLst>
                <a:gd name="adj" fmla="val 27913"/>
              </a:avLst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1" name="Прямоугольник 190"/>
            <p:cNvSpPr/>
            <p:nvPr/>
          </p:nvSpPr>
          <p:spPr>
            <a:xfrm rot="8169839">
              <a:off x="1241149" y="3490428"/>
              <a:ext cx="142876" cy="142876"/>
            </a:xfrm>
            <a:prstGeom prst="rect">
              <a:avLst/>
            </a:prstGeom>
            <a:noFill/>
            <a:ln w="127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2" name="Прямоугольник 191"/>
            <p:cNvSpPr/>
            <p:nvPr/>
          </p:nvSpPr>
          <p:spPr>
            <a:xfrm rot="14508472">
              <a:off x="1708801" y="3429435"/>
              <a:ext cx="142876" cy="142876"/>
            </a:xfrm>
            <a:prstGeom prst="rect">
              <a:avLst/>
            </a:prstGeom>
            <a:noFill/>
            <a:ln w="127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3" name="Прямоугольник 192"/>
            <p:cNvSpPr/>
            <p:nvPr/>
          </p:nvSpPr>
          <p:spPr>
            <a:xfrm rot="1718386">
              <a:off x="1175718" y="3994119"/>
              <a:ext cx="142876" cy="142876"/>
            </a:xfrm>
            <a:prstGeom prst="rect">
              <a:avLst/>
            </a:prstGeom>
            <a:noFill/>
            <a:ln w="127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95" name="Прямая соединительная линия 194"/>
            <p:cNvCxnSpPr>
              <a:stCxn id="29" idx="4"/>
              <a:endCxn id="191" idx="1"/>
            </p:cNvCxnSpPr>
            <p:nvPr/>
          </p:nvCxnSpPr>
          <p:spPr>
            <a:xfrm rot="5400000" flipH="1">
              <a:off x="1345180" y="3531325"/>
              <a:ext cx="1197756" cy="1159882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Прямая соединительная линия 200"/>
            <p:cNvCxnSpPr>
              <a:stCxn id="29" idx="2"/>
            </p:cNvCxnSpPr>
            <p:nvPr/>
          </p:nvCxnSpPr>
          <p:spPr>
            <a:xfrm rot="5400000" flipH="1" flipV="1">
              <a:off x="1010863" y="3157917"/>
              <a:ext cx="514525" cy="1035583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Прямая соединительная линия 202"/>
            <p:cNvCxnSpPr>
              <a:stCxn id="29" idx="0"/>
            </p:cNvCxnSpPr>
            <p:nvPr/>
          </p:nvCxnSpPr>
          <p:spPr>
            <a:xfrm rot="16200000" flipH="1" flipV="1">
              <a:off x="942567" y="3361106"/>
              <a:ext cx="936703" cy="535885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5" name="Группа 224"/>
          <p:cNvGrpSpPr/>
          <p:nvPr/>
        </p:nvGrpSpPr>
        <p:grpSpPr>
          <a:xfrm>
            <a:off x="4059089" y="3352708"/>
            <a:ext cx="1656184" cy="1080000"/>
            <a:chOff x="4059089" y="3352708"/>
            <a:chExt cx="1656184" cy="1080000"/>
          </a:xfrm>
        </p:grpSpPr>
        <p:sp>
          <p:nvSpPr>
            <p:cNvPr id="30" name="Прямоугольный треугольник 29"/>
            <p:cNvSpPr/>
            <p:nvPr/>
          </p:nvSpPr>
          <p:spPr>
            <a:xfrm>
              <a:off x="4059089" y="3352708"/>
              <a:ext cx="1656184" cy="1080000"/>
            </a:xfrm>
            <a:prstGeom prst="rtTriangle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7" name="Прямоугольник 206"/>
            <p:cNvSpPr/>
            <p:nvPr/>
          </p:nvSpPr>
          <p:spPr>
            <a:xfrm rot="12824716">
              <a:off x="4406763" y="3643741"/>
              <a:ext cx="142876" cy="142876"/>
            </a:xfrm>
            <a:prstGeom prst="rect">
              <a:avLst/>
            </a:prstGeom>
            <a:noFill/>
            <a:ln w="127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8" name="Прямоугольник 207"/>
            <p:cNvSpPr/>
            <p:nvPr/>
          </p:nvSpPr>
          <p:spPr>
            <a:xfrm>
              <a:off x="4062410" y="4285226"/>
              <a:ext cx="142876" cy="142876"/>
            </a:xfrm>
            <a:prstGeom prst="rect">
              <a:avLst/>
            </a:prstGeom>
            <a:noFill/>
            <a:ln w="127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11" name="Прямая соединительная линия 210"/>
            <p:cNvCxnSpPr/>
            <p:nvPr/>
          </p:nvCxnSpPr>
          <p:spPr>
            <a:xfrm rot="5400000">
              <a:off x="3960774" y="3815360"/>
              <a:ext cx="722389" cy="500065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8" name="TextBox 217"/>
          <p:cNvSpPr txBox="1"/>
          <p:nvPr/>
        </p:nvSpPr>
        <p:spPr>
          <a:xfrm>
            <a:off x="857224" y="142858"/>
            <a:ext cx="1720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Остроугольный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3357554" y="142858"/>
            <a:ext cx="1765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Прямоугольный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6858016" y="142858"/>
            <a:ext cx="1599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Тупоугольный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6" name="Овал 225"/>
          <p:cNvSpPr/>
          <p:nvPr/>
        </p:nvSpPr>
        <p:spPr>
          <a:xfrm>
            <a:off x="1616054" y="1338254"/>
            <a:ext cx="80994" cy="80994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8" name="Овал 227"/>
          <p:cNvSpPr/>
          <p:nvPr/>
        </p:nvSpPr>
        <p:spPr>
          <a:xfrm>
            <a:off x="7551759" y="1328698"/>
            <a:ext cx="80994" cy="80994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9" name="Овал 228"/>
          <p:cNvSpPr/>
          <p:nvPr/>
        </p:nvSpPr>
        <p:spPr>
          <a:xfrm>
            <a:off x="1480164" y="2498376"/>
            <a:ext cx="80994" cy="80994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0" name="Овал 229"/>
          <p:cNvSpPr/>
          <p:nvPr/>
        </p:nvSpPr>
        <p:spPr>
          <a:xfrm>
            <a:off x="4427220" y="2615534"/>
            <a:ext cx="80994" cy="80994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1" name="Овал 230"/>
          <p:cNvSpPr/>
          <p:nvPr/>
        </p:nvSpPr>
        <p:spPr>
          <a:xfrm>
            <a:off x="7422219" y="2693319"/>
            <a:ext cx="80994" cy="80994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2" name="Овал 231"/>
          <p:cNvSpPr/>
          <p:nvPr/>
        </p:nvSpPr>
        <p:spPr>
          <a:xfrm>
            <a:off x="1413488" y="3556642"/>
            <a:ext cx="80994" cy="80994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3" name="Овал 232"/>
          <p:cNvSpPr/>
          <p:nvPr/>
        </p:nvSpPr>
        <p:spPr>
          <a:xfrm>
            <a:off x="4030976" y="4397672"/>
            <a:ext cx="80994" cy="80994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4" name="Овал 233"/>
          <p:cNvSpPr/>
          <p:nvPr/>
        </p:nvSpPr>
        <p:spPr>
          <a:xfrm>
            <a:off x="6500826" y="4071948"/>
            <a:ext cx="80994" cy="80994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36" name="Группа 235"/>
          <p:cNvGrpSpPr/>
          <p:nvPr/>
        </p:nvGrpSpPr>
        <p:grpSpPr>
          <a:xfrm>
            <a:off x="3981444" y="654904"/>
            <a:ext cx="1725592" cy="1150652"/>
            <a:chOff x="3981444" y="654904"/>
            <a:chExt cx="1725592" cy="1150652"/>
          </a:xfrm>
        </p:grpSpPr>
        <p:sp>
          <p:nvSpPr>
            <p:cNvPr id="235" name="Прямоугольник 234"/>
            <p:cNvSpPr/>
            <p:nvPr/>
          </p:nvSpPr>
          <p:spPr>
            <a:xfrm>
              <a:off x="4054789" y="1594478"/>
              <a:ext cx="142876" cy="142876"/>
            </a:xfrm>
            <a:prstGeom prst="rect">
              <a:avLst/>
            </a:prstGeom>
            <a:noFill/>
            <a:ln w="12700">
              <a:solidFill>
                <a:srgbClr val="0033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16" name="Группа 215"/>
            <p:cNvGrpSpPr/>
            <p:nvPr/>
          </p:nvGrpSpPr>
          <p:grpSpPr>
            <a:xfrm>
              <a:off x="3981444" y="654904"/>
              <a:ext cx="1725592" cy="1150652"/>
              <a:chOff x="3981444" y="654904"/>
              <a:chExt cx="1725592" cy="1150652"/>
            </a:xfrm>
          </p:grpSpPr>
          <p:sp>
            <p:nvSpPr>
              <p:cNvPr id="6" name="Прямоугольный треугольник 5"/>
              <p:cNvSpPr/>
              <p:nvPr/>
            </p:nvSpPr>
            <p:spPr>
              <a:xfrm>
                <a:off x="4050852" y="654904"/>
                <a:ext cx="1656184" cy="1080000"/>
              </a:xfrm>
              <a:prstGeom prst="rtTriangle">
                <a:avLst/>
              </a:prstGeom>
              <a:noFill/>
              <a:ln>
                <a:solidFill>
                  <a:srgbClr val="0033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32" name="Прямая соединительная линия 31"/>
              <p:cNvCxnSpPr>
                <a:stCxn id="6" idx="2"/>
                <a:endCxn id="6" idx="5"/>
              </p:cNvCxnSpPr>
              <p:nvPr/>
            </p:nvCxnSpPr>
            <p:spPr>
              <a:xfrm rot="5400000" flipH="1" flipV="1">
                <a:off x="4194898" y="1050858"/>
                <a:ext cx="540000" cy="828092"/>
              </a:xfrm>
              <a:prstGeom prst="line">
                <a:avLst/>
              </a:prstGeom>
              <a:ln w="12700"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>
                <a:stCxn id="6" idx="0"/>
                <a:endCxn id="6" idx="3"/>
              </p:cNvCxnSpPr>
              <p:nvPr/>
            </p:nvCxnSpPr>
            <p:spPr>
              <a:xfrm rot="16200000" flipH="1">
                <a:off x="3924898" y="780858"/>
                <a:ext cx="1080000" cy="828092"/>
              </a:xfrm>
              <a:prstGeom prst="line">
                <a:avLst/>
              </a:prstGeom>
              <a:ln w="12700"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>
                <a:stCxn id="6" idx="4"/>
                <a:endCxn id="6" idx="1"/>
              </p:cNvCxnSpPr>
              <p:nvPr/>
            </p:nvCxnSpPr>
            <p:spPr>
              <a:xfrm rot="5400000" flipH="1">
                <a:off x="4608944" y="636812"/>
                <a:ext cx="540000" cy="1656184"/>
              </a:xfrm>
              <a:prstGeom prst="line">
                <a:avLst/>
              </a:prstGeom>
              <a:ln w="12700"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Прямая соединительная линия 150"/>
              <p:cNvCxnSpPr/>
              <p:nvPr/>
            </p:nvCxnSpPr>
            <p:spPr>
              <a:xfrm rot="10800000">
                <a:off x="3981444" y="1462648"/>
                <a:ext cx="142876" cy="0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Прямая соединительная линия 151"/>
              <p:cNvCxnSpPr/>
              <p:nvPr/>
            </p:nvCxnSpPr>
            <p:spPr>
              <a:xfrm rot="10800000">
                <a:off x="3981444" y="962582"/>
                <a:ext cx="142876" cy="0"/>
              </a:xfrm>
              <a:prstGeom prst="line">
                <a:avLst/>
              </a:prstGeom>
              <a:ln>
                <a:solidFill>
                  <a:srgbClr val="00336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7" name="Группа 156"/>
              <p:cNvGrpSpPr/>
              <p:nvPr/>
            </p:nvGrpSpPr>
            <p:grpSpPr>
              <a:xfrm>
                <a:off x="4500562" y="891144"/>
                <a:ext cx="119067" cy="180967"/>
                <a:chOff x="1890690" y="676265"/>
                <a:chExt cx="119067" cy="180967"/>
              </a:xfrm>
            </p:grpSpPr>
            <p:cxnSp>
              <p:nvCxnSpPr>
                <p:cNvPr id="158" name="Прямая соединительная линия 157"/>
                <p:cNvCxnSpPr/>
                <p:nvPr/>
              </p:nvCxnSpPr>
              <p:spPr>
                <a:xfrm rot="5400000" flipH="1" flipV="1">
                  <a:off x="1854971" y="711984"/>
                  <a:ext cx="142876" cy="71438"/>
                </a:xfrm>
                <a:prstGeom prst="line">
                  <a:avLst/>
                </a:prstGeom>
                <a:ln>
                  <a:solidFill>
                    <a:srgbClr val="00336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Прямая соединительная линия 158"/>
                <p:cNvCxnSpPr/>
                <p:nvPr/>
              </p:nvCxnSpPr>
              <p:spPr>
                <a:xfrm rot="5400000" flipH="1" flipV="1">
                  <a:off x="1897840" y="745316"/>
                  <a:ext cx="142871" cy="80962"/>
                </a:xfrm>
                <a:prstGeom prst="line">
                  <a:avLst/>
                </a:prstGeom>
                <a:ln>
                  <a:solidFill>
                    <a:srgbClr val="00336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Группа 159"/>
              <p:cNvGrpSpPr/>
              <p:nvPr/>
            </p:nvGrpSpPr>
            <p:grpSpPr>
              <a:xfrm>
                <a:off x="5143504" y="1319772"/>
                <a:ext cx="119067" cy="180967"/>
                <a:chOff x="2176442" y="1219198"/>
                <a:chExt cx="119067" cy="180967"/>
              </a:xfrm>
            </p:grpSpPr>
            <p:cxnSp>
              <p:nvCxnSpPr>
                <p:cNvPr id="161" name="Прямая соединительная линия 160"/>
                <p:cNvCxnSpPr/>
                <p:nvPr/>
              </p:nvCxnSpPr>
              <p:spPr>
                <a:xfrm rot="5400000" flipH="1" flipV="1">
                  <a:off x="2140723" y="1254917"/>
                  <a:ext cx="142876" cy="71438"/>
                </a:xfrm>
                <a:prstGeom prst="line">
                  <a:avLst/>
                </a:prstGeom>
                <a:ln>
                  <a:solidFill>
                    <a:srgbClr val="00336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Прямая соединительная линия 161"/>
                <p:cNvCxnSpPr/>
                <p:nvPr/>
              </p:nvCxnSpPr>
              <p:spPr>
                <a:xfrm rot="5400000" flipH="1" flipV="1">
                  <a:off x="2183592" y="1288249"/>
                  <a:ext cx="142871" cy="80962"/>
                </a:xfrm>
                <a:prstGeom prst="line">
                  <a:avLst/>
                </a:prstGeom>
                <a:ln>
                  <a:solidFill>
                    <a:srgbClr val="00336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3" name="Группа 162"/>
              <p:cNvGrpSpPr/>
              <p:nvPr/>
            </p:nvGrpSpPr>
            <p:grpSpPr>
              <a:xfrm>
                <a:off x="4429124" y="1662680"/>
                <a:ext cx="85727" cy="142876"/>
                <a:chOff x="1214414" y="1190613"/>
                <a:chExt cx="85727" cy="142876"/>
              </a:xfrm>
            </p:grpSpPr>
            <p:cxnSp>
              <p:nvCxnSpPr>
                <p:cNvPr id="164" name="Прямая соединительная линия 163"/>
                <p:cNvCxnSpPr/>
                <p:nvPr/>
              </p:nvCxnSpPr>
              <p:spPr>
                <a:xfrm rot="5400000" flipH="1" flipV="1">
                  <a:off x="1142976" y="1262051"/>
                  <a:ext cx="142876" cy="0"/>
                </a:xfrm>
                <a:prstGeom prst="line">
                  <a:avLst/>
                </a:prstGeom>
                <a:ln>
                  <a:solidFill>
                    <a:srgbClr val="00336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Прямая соединительная линия 164"/>
                <p:cNvCxnSpPr/>
                <p:nvPr/>
              </p:nvCxnSpPr>
              <p:spPr>
                <a:xfrm rot="5400000" flipH="1" flipV="1">
                  <a:off x="1181073" y="1262051"/>
                  <a:ext cx="142876" cy="0"/>
                </a:xfrm>
                <a:prstGeom prst="line">
                  <a:avLst/>
                </a:prstGeom>
                <a:ln>
                  <a:solidFill>
                    <a:srgbClr val="00336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Прямая соединительная линия 165"/>
                <p:cNvCxnSpPr/>
                <p:nvPr/>
              </p:nvCxnSpPr>
              <p:spPr>
                <a:xfrm rot="5400000" flipH="1" flipV="1">
                  <a:off x="1228703" y="1262051"/>
                  <a:ext cx="142876" cy="0"/>
                </a:xfrm>
                <a:prstGeom prst="line">
                  <a:avLst/>
                </a:prstGeom>
                <a:ln>
                  <a:solidFill>
                    <a:srgbClr val="00336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1" name="Группа 170"/>
              <p:cNvGrpSpPr/>
              <p:nvPr/>
            </p:nvGrpSpPr>
            <p:grpSpPr>
              <a:xfrm>
                <a:off x="5143504" y="1657910"/>
                <a:ext cx="85727" cy="142876"/>
                <a:chOff x="1214414" y="1190613"/>
                <a:chExt cx="85727" cy="142876"/>
              </a:xfrm>
            </p:grpSpPr>
            <p:cxnSp>
              <p:nvCxnSpPr>
                <p:cNvPr id="172" name="Прямая соединительная линия 171"/>
                <p:cNvCxnSpPr/>
                <p:nvPr/>
              </p:nvCxnSpPr>
              <p:spPr>
                <a:xfrm rot="5400000" flipH="1" flipV="1">
                  <a:off x="1142976" y="1262051"/>
                  <a:ext cx="142876" cy="0"/>
                </a:xfrm>
                <a:prstGeom prst="line">
                  <a:avLst/>
                </a:prstGeom>
                <a:ln>
                  <a:solidFill>
                    <a:srgbClr val="00336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Прямая соединительная линия 172"/>
                <p:cNvCxnSpPr/>
                <p:nvPr/>
              </p:nvCxnSpPr>
              <p:spPr>
                <a:xfrm rot="5400000" flipH="1" flipV="1">
                  <a:off x="1181073" y="1262051"/>
                  <a:ext cx="142876" cy="0"/>
                </a:xfrm>
                <a:prstGeom prst="line">
                  <a:avLst/>
                </a:prstGeom>
                <a:ln>
                  <a:solidFill>
                    <a:srgbClr val="00336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Прямая соединительная линия 173"/>
                <p:cNvCxnSpPr/>
                <p:nvPr/>
              </p:nvCxnSpPr>
              <p:spPr>
                <a:xfrm rot="5400000" flipH="1" flipV="1">
                  <a:off x="1228703" y="1262051"/>
                  <a:ext cx="142876" cy="0"/>
                </a:xfrm>
                <a:prstGeom prst="line">
                  <a:avLst/>
                </a:prstGeom>
                <a:ln>
                  <a:solidFill>
                    <a:srgbClr val="00336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227" name="Овал 226"/>
          <p:cNvSpPr/>
          <p:nvPr/>
        </p:nvSpPr>
        <p:spPr>
          <a:xfrm>
            <a:off x="4565650" y="1338254"/>
            <a:ext cx="80994" cy="80994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33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18" grpId="0"/>
      <p:bldP spid="219" grpId="0"/>
      <p:bldP spid="220" grpId="0"/>
      <p:bldP spid="226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79912" y="2787774"/>
            <a:ext cx="2710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solidFill>
                  <a:srgbClr val="003366"/>
                </a:solidFill>
                <a:latin typeface="Times New Roman"/>
                <a:ea typeface="Calibri"/>
              </a:rPr>
              <a:t>Замечательная </a:t>
            </a:r>
            <a:r>
              <a:rPr lang="ru-RU" i="1" dirty="0">
                <a:solidFill>
                  <a:srgbClr val="003366"/>
                </a:solidFill>
                <a:latin typeface="Times New Roman"/>
                <a:ea typeface="Calibri"/>
              </a:rPr>
              <a:t>точка треугольника</a:t>
            </a:r>
            <a:endParaRPr lang="ru-RU" i="1" dirty="0">
              <a:solidFill>
                <a:srgbClr val="003366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0625" y="1148228"/>
            <a:ext cx="453856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/>
                <a:ea typeface="Calibri"/>
              </a:rPr>
              <a:t>Теорема.</a:t>
            </a:r>
            <a:r>
              <a:rPr lang="ru-RU" sz="2000" dirty="0" smtClean="0">
                <a:latin typeface="Times New Roman"/>
                <a:ea typeface="Calibri"/>
              </a:rPr>
              <a:t> </a:t>
            </a:r>
            <a:r>
              <a:rPr lang="ru-RU" sz="2000" dirty="0">
                <a:latin typeface="Times New Roman"/>
                <a:ea typeface="Calibri"/>
              </a:rPr>
              <a:t>Высоты треугольника (или их продолжения) пересекаются в одной точке.</a:t>
            </a:r>
            <a:endParaRPr lang="ru-RU" sz="2000" dirty="0"/>
          </a:p>
        </p:txBody>
      </p:sp>
      <p:sp>
        <p:nvSpPr>
          <p:cNvPr id="14" name="Прямоугольник 13"/>
          <p:cNvSpPr/>
          <p:nvPr/>
        </p:nvSpPr>
        <p:spPr>
          <a:xfrm rot="3114045">
            <a:off x="7144350" y="1393887"/>
            <a:ext cx="144000" cy="144000"/>
          </a:xfrm>
          <a:prstGeom prst="rect">
            <a:avLst/>
          </a:prstGeom>
          <a:noFill/>
          <a:ln w="9525"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cxnSp>
        <p:nvCxnSpPr>
          <p:cNvPr id="15" name="Прямая соединительная линия 14"/>
          <p:cNvCxnSpPr>
            <a:stCxn id="20" idx="4"/>
          </p:cNvCxnSpPr>
          <p:nvPr/>
        </p:nvCxnSpPr>
        <p:spPr>
          <a:xfrm flipH="1" flipV="1">
            <a:off x="7226831" y="1364801"/>
            <a:ext cx="805141" cy="990925"/>
          </a:xfrm>
          <a:prstGeom prst="line">
            <a:avLst/>
          </a:prstGeom>
          <a:ln w="19050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7387638" y="2211726"/>
            <a:ext cx="144000" cy="144000"/>
          </a:xfrm>
          <a:prstGeom prst="rect">
            <a:avLst/>
          </a:prstGeom>
          <a:noFill/>
          <a:ln w="9525"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7533420" y="1149830"/>
            <a:ext cx="0" cy="1205896"/>
          </a:xfrm>
          <a:prstGeom prst="line">
            <a:avLst/>
          </a:prstGeom>
          <a:ln w="19050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5763274" y="1656059"/>
            <a:ext cx="1977078" cy="699667"/>
          </a:xfrm>
          <a:prstGeom prst="line">
            <a:avLst/>
          </a:prstGeom>
          <a:ln w="19050">
            <a:solidFill>
              <a:srgbClr val="00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 rot="4207045">
            <a:off x="7633167" y="1673839"/>
            <a:ext cx="144000" cy="144000"/>
          </a:xfrm>
          <a:prstGeom prst="rect">
            <a:avLst/>
          </a:prstGeom>
          <a:noFill/>
          <a:ln w="9525"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5753010" y="1149830"/>
            <a:ext cx="2278962" cy="1205896"/>
          </a:xfrm>
          <a:prstGeom prst="triangle">
            <a:avLst>
              <a:gd name="adj" fmla="val 78681"/>
            </a:avLst>
          </a:prstGeom>
          <a:noFill/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7487063" y="1691739"/>
            <a:ext cx="82800" cy="82800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6" name="Стрелка вправо с вырезом 5"/>
          <p:cNvSpPr/>
          <p:nvPr/>
        </p:nvSpPr>
        <p:spPr>
          <a:xfrm rot="19715329">
            <a:off x="5777707" y="2241318"/>
            <a:ext cx="1775740" cy="193673"/>
          </a:xfrm>
          <a:prstGeom prst="notchedRightArrow">
            <a:avLst>
              <a:gd name="adj1" fmla="val 50000"/>
              <a:gd name="adj2" fmla="val 9199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94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4" grpId="0" animBg="1"/>
      <p:bldP spid="16" grpId="0" animBg="1"/>
      <p:bldP spid="19" grpId="0" animBg="1"/>
      <p:bldP spid="20" grpId="0" animBg="1"/>
      <p:bldP spid="2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9947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Решить задачи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7" y="1063229"/>
            <a:ext cx="3424094" cy="57241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232" y="1779662"/>
            <a:ext cx="1738536" cy="203356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5936" y="1143139"/>
            <a:ext cx="1440160" cy="53297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5916" y="1795733"/>
            <a:ext cx="1800200" cy="18722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44208" y="1077975"/>
            <a:ext cx="2088232" cy="59813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12024" y="1858229"/>
            <a:ext cx="1752600" cy="1876425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3635896" y="987574"/>
            <a:ext cx="0" cy="2825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228184" y="987574"/>
            <a:ext cx="0" cy="2825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83355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1911</TotalTime>
  <Words>153</Words>
  <Application>Microsoft Office PowerPoint</Application>
  <PresentationFormat>Экран (16:9)</PresentationFormat>
  <Paragraphs>53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Решить задачи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Букина Елена Геннадьевна</cp:lastModifiedBy>
  <cp:revision>276</cp:revision>
  <dcterms:created xsi:type="dcterms:W3CDTF">2014-09-25T07:06:52Z</dcterms:created>
  <dcterms:modified xsi:type="dcterms:W3CDTF">2020-04-20T03:59:56Z</dcterms:modified>
</cp:coreProperties>
</file>