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102150"/>
    <a:srgbClr val="C09200"/>
    <a:srgbClr val="8EB4E3"/>
    <a:srgbClr val="00133A"/>
    <a:srgbClr val="009AD0"/>
    <a:srgbClr val="CDACE6"/>
    <a:srgbClr val="9E5ECE"/>
    <a:srgbClr val="2F70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2" autoAdjust="0"/>
    <p:restoredTop sz="95072" autoAdjust="0"/>
  </p:normalViewPr>
  <p:slideViewPr>
    <p:cSldViewPr>
      <p:cViewPr>
        <p:scale>
          <a:sx n="66" d="100"/>
          <a:sy n="66" d="100"/>
        </p:scale>
        <p:origin x="-214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089A-C815-43A2-B819-89DC7C092D9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9835-99D3-4E91-AD8C-3F5B96BE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101.jpeg" Type="http://schemas.openxmlformats.org/officeDocument/2006/relationships/image"/><Relationship Id="rId2" Target="../media/image10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03.jpeg" Type="http://schemas.openxmlformats.org/officeDocument/2006/relationships/image"/><Relationship Id="rId4" Target="../media/image102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5" Type="http://schemas.openxmlformats.org/officeDocument/2006/relationships/image" Target="../media/image11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2.xml.rels><?xml version="1.0" encoding="UTF-8" standalone="yes" ?><Relationships xmlns="http://schemas.openxmlformats.org/package/2006/relationships"><Relationship Id="rId8" Target="../media/image140.png" Type="http://schemas.openxmlformats.org/officeDocument/2006/relationships/image"/><Relationship Id="rId13" Target="../media/image145.png" Type="http://schemas.openxmlformats.org/officeDocument/2006/relationships/image"/><Relationship Id="rId3" Target="../media/image135.png" Type="http://schemas.openxmlformats.org/officeDocument/2006/relationships/image"/><Relationship Id="rId7" Target="../media/image139.jpeg" Type="http://schemas.openxmlformats.org/officeDocument/2006/relationships/image"/><Relationship Id="rId12" Target="../media/image144.jpeg" Type="http://schemas.openxmlformats.org/officeDocument/2006/relationships/image"/><Relationship Id="rId2" Target="../media/image134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38.png" Type="http://schemas.openxmlformats.org/officeDocument/2006/relationships/image"/><Relationship Id="rId11" Target="../media/image143.png" Type="http://schemas.openxmlformats.org/officeDocument/2006/relationships/image"/><Relationship Id="rId5" Target="../media/image137.png" Type="http://schemas.openxmlformats.org/officeDocument/2006/relationships/image"/><Relationship Id="rId10" Target="../media/image142.png" Type="http://schemas.openxmlformats.org/officeDocument/2006/relationships/image"/><Relationship Id="rId4" Target="../media/image136.jpeg" Type="http://schemas.openxmlformats.org/officeDocument/2006/relationships/image"/><Relationship Id="rId9" Target="../media/image141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jpeg"/><Relationship Id="rId18" Type="http://schemas.openxmlformats.org/officeDocument/2006/relationships/image" Target="../media/image184.jpeg"/><Relationship Id="rId26" Type="http://schemas.openxmlformats.org/officeDocument/2006/relationships/image" Target="../media/image192.jpeg"/><Relationship Id="rId3" Type="http://schemas.openxmlformats.org/officeDocument/2006/relationships/image" Target="../media/image169.png"/><Relationship Id="rId21" Type="http://schemas.openxmlformats.org/officeDocument/2006/relationships/image" Target="../media/image187.jpe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jpeg"/><Relationship Id="rId25" Type="http://schemas.openxmlformats.org/officeDocument/2006/relationships/image" Target="../media/image191.jpeg"/><Relationship Id="rId2" Type="http://schemas.openxmlformats.org/officeDocument/2006/relationships/image" Target="../media/image168.png"/><Relationship Id="rId16" Type="http://schemas.openxmlformats.org/officeDocument/2006/relationships/image" Target="../media/image182.jpeg"/><Relationship Id="rId20" Type="http://schemas.openxmlformats.org/officeDocument/2006/relationships/image" Target="../media/image1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24" Type="http://schemas.openxmlformats.org/officeDocument/2006/relationships/image" Target="../media/image190.jpeg"/><Relationship Id="rId5" Type="http://schemas.openxmlformats.org/officeDocument/2006/relationships/image" Target="../media/image171.png"/><Relationship Id="rId15" Type="http://schemas.openxmlformats.org/officeDocument/2006/relationships/image" Target="../media/image181.jpeg"/><Relationship Id="rId23" Type="http://schemas.openxmlformats.org/officeDocument/2006/relationships/image" Target="../media/image189.jpeg"/><Relationship Id="rId10" Type="http://schemas.openxmlformats.org/officeDocument/2006/relationships/image" Target="../media/image176.png"/><Relationship Id="rId19" Type="http://schemas.openxmlformats.org/officeDocument/2006/relationships/image" Target="../media/image185.jpe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jpeg"/><Relationship Id="rId22" Type="http://schemas.openxmlformats.org/officeDocument/2006/relationships/image" Target="../media/image18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jpeg"/><Relationship Id="rId3" Type="http://schemas.openxmlformats.org/officeDocument/2006/relationships/image" Target="../media/image194.jpeg"/><Relationship Id="rId7" Type="http://schemas.openxmlformats.org/officeDocument/2006/relationships/image" Target="../media/image198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jpeg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Relationship Id="rId9" Type="http://schemas.openxmlformats.org/officeDocument/2006/relationships/image" Target="../media/image20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484784"/>
            <a:ext cx="9144000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780928"/>
            <a:ext cx="1440160" cy="1800200"/>
          </a:xfrm>
          <a:prstGeom prst="roundRect">
            <a:avLst>
              <a:gd name="adj" fmla="val 564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2780928"/>
            <a:ext cx="1440160" cy="1800200"/>
          </a:xfrm>
          <a:prstGeom prst="roundRect">
            <a:avLst>
              <a:gd name="adj" fmla="val 564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780928"/>
            <a:ext cx="1440160" cy="1800200"/>
          </a:xfrm>
          <a:prstGeom prst="roundRect">
            <a:avLst>
              <a:gd name="adj" fmla="val 564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2780928"/>
            <a:ext cx="1440160" cy="1800200"/>
          </a:xfrm>
          <a:prstGeom prst="roundRect">
            <a:avLst>
              <a:gd name="adj" fmla="val 5644"/>
            </a:avLst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780928"/>
            <a:ext cx="1440160" cy="1800200"/>
          </a:xfrm>
          <a:prstGeom prst="roundRect">
            <a:avLst>
              <a:gd name="adj" fmla="val 5644"/>
            </a:avLst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&amp;D\Desktop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64" y="3212976"/>
            <a:ext cx="1270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S&amp;D\Desktop\гро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832" y="3212976"/>
            <a:ext cx="1270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S&amp;D\Desktop\сне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0" y="3212976"/>
            <a:ext cx="1270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S&amp;D\Desktop\раду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168" y="3212976"/>
            <a:ext cx="12700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S&amp;D\Desktop\гра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0936" y="3212976"/>
            <a:ext cx="1270800" cy="127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1882924"/>
            <a:ext cx="7776864" cy="1224136"/>
          </a:xfrm>
          <a:prstGeom prst="roundRect">
            <a:avLst>
              <a:gd name="adj" fmla="val 112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700808"/>
            <a:ext cx="48965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Атмосфера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21654" y="1484784"/>
            <a:ext cx="91656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11112" y="5085184"/>
            <a:ext cx="915511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854" y="908720"/>
            <a:ext cx="9140146" cy="5949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99592" y="1052736"/>
            <a:ext cx="7560840" cy="51125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4266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Тепловые пояса Земли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Picture 10" descr="C:\Users\S&amp;D\Desktop\тепл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00" y="1239167"/>
            <a:ext cx="6972300" cy="4705350"/>
          </a:xfrm>
          <a:prstGeom prst="rect">
            <a:avLst/>
          </a:prstGeom>
          <a:noFill/>
        </p:spPr>
      </p:pic>
      <p:pic>
        <p:nvPicPr>
          <p:cNvPr id="1035" name="Picture 11" descr="C:\Users\S&amp;D\Desktop\умеренн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00" y="1234405"/>
            <a:ext cx="6972300" cy="4714875"/>
          </a:xfrm>
          <a:prstGeom prst="rect">
            <a:avLst/>
          </a:prstGeom>
          <a:noFill/>
        </p:spPr>
      </p:pic>
      <p:pic>
        <p:nvPicPr>
          <p:cNvPr id="23" name="Picture 12" descr="C:\Users\S&amp;D\Desktop\хол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863" y="1234405"/>
            <a:ext cx="6962775" cy="4714875"/>
          </a:xfrm>
          <a:prstGeom prst="rect">
            <a:avLst/>
          </a:prstGeom>
          <a:noFill/>
        </p:spPr>
      </p:pic>
      <p:pic>
        <p:nvPicPr>
          <p:cNvPr id="1037" name="Picture 13" descr="C:\Users\S&amp;D\Desktop\жарк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0100" y="1234405"/>
            <a:ext cx="6972300" cy="4714875"/>
          </a:xfrm>
          <a:prstGeom prst="rect">
            <a:avLst/>
          </a:prstGeom>
          <a:noFill/>
        </p:spPr>
      </p:pic>
      <p:pic>
        <p:nvPicPr>
          <p:cNvPr id="18" name="Picture 5" descr="C:\Users\S&amp;D\Desktop\контур_температур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0100" y="1234405"/>
            <a:ext cx="6972300" cy="4714875"/>
          </a:xfrm>
          <a:prstGeom prst="rect">
            <a:avLst/>
          </a:prstGeom>
          <a:noFill/>
        </p:spPr>
      </p:pic>
      <p:pic>
        <p:nvPicPr>
          <p:cNvPr id="19" name="Picture 6" descr="C:\Users\S&amp;D\Desktop\контур_температура_закраше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0100" y="1234405"/>
            <a:ext cx="6972300" cy="4714875"/>
          </a:xfrm>
          <a:prstGeom prst="rect">
            <a:avLst/>
          </a:prstGeom>
          <a:noFill/>
        </p:spPr>
      </p:pic>
      <p:pic>
        <p:nvPicPr>
          <p:cNvPr id="1031" name="Picture 7" descr="C:\Users\S&amp;D\Desktop\меридианы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0100" y="1234405"/>
            <a:ext cx="6972300" cy="4714875"/>
          </a:xfrm>
          <a:prstGeom prst="rect">
            <a:avLst/>
          </a:prstGeom>
          <a:noFill/>
        </p:spPr>
      </p:pic>
      <p:pic>
        <p:nvPicPr>
          <p:cNvPr id="21" name="Picture 9" descr="C:\Users\S&amp;D\Desktop\параллел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0100" y="1234405"/>
            <a:ext cx="6972300" cy="4714875"/>
          </a:xfrm>
          <a:prstGeom prst="rect">
            <a:avLst/>
          </a:prstGeom>
          <a:noFill/>
        </p:spPr>
      </p:pic>
      <p:pic>
        <p:nvPicPr>
          <p:cNvPr id="25" name="Picture 14" descr="C:\Users\S&amp;D\Desktop\верх_линии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00100" y="1234405"/>
            <a:ext cx="6972300" cy="4714875"/>
          </a:xfrm>
          <a:prstGeom prst="rect">
            <a:avLst/>
          </a:prstGeom>
          <a:noFill/>
        </p:spPr>
      </p:pic>
      <p:grpSp>
        <p:nvGrpSpPr>
          <p:cNvPr id="85" name="Группа 84"/>
          <p:cNvGrpSpPr/>
          <p:nvPr/>
        </p:nvGrpSpPr>
        <p:grpSpPr>
          <a:xfrm>
            <a:off x="2483768" y="1014919"/>
            <a:ext cx="4103112" cy="246221"/>
            <a:chOff x="2483768" y="1014919"/>
            <a:chExt cx="4103112" cy="246221"/>
          </a:xfrm>
        </p:grpSpPr>
        <p:sp>
          <p:nvSpPr>
            <p:cNvPr id="57" name="TextBox 56"/>
            <p:cNvSpPr txBox="1"/>
            <p:nvPr/>
          </p:nvSpPr>
          <p:spPr>
            <a:xfrm>
              <a:off x="4268716" y="1014919"/>
              <a:ext cx="296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31054" y="1014919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048" y="1014919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80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68850" y="1014919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33652" y="1014919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160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58557" y="1014919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160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51920" y="1014919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19872" y="1014919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80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59832" y="1014919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83768" y="1014919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160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865684" y="2114188"/>
            <a:ext cx="362600" cy="3319705"/>
            <a:chOff x="865684" y="2114188"/>
            <a:chExt cx="362600" cy="3319705"/>
          </a:xfrm>
        </p:grpSpPr>
        <p:sp>
          <p:nvSpPr>
            <p:cNvPr id="68" name="TextBox 67"/>
            <p:cNvSpPr txBox="1"/>
            <p:nvPr/>
          </p:nvSpPr>
          <p:spPr>
            <a:xfrm>
              <a:off x="931408" y="3645024"/>
              <a:ext cx="296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65684" y="2852936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65684" y="2114188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65684" y="4467592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65684" y="5187672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8122164" y="2111084"/>
            <a:ext cx="362600" cy="3319705"/>
            <a:chOff x="8122164" y="2111084"/>
            <a:chExt cx="362600" cy="3319705"/>
          </a:xfrm>
        </p:grpSpPr>
        <p:sp>
          <p:nvSpPr>
            <p:cNvPr id="73" name="TextBox 72"/>
            <p:cNvSpPr txBox="1"/>
            <p:nvPr/>
          </p:nvSpPr>
          <p:spPr>
            <a:xfrm>
              <a:off x="8187888" y="3641920"/>
              <a:ext cx="296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22164" y="2849832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22164" y="2111084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22164" y="4464488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22164" y="5184568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229794" y="5919083"/>
            <a:ext cx="5241576" cy="246221"/>
            <a:chOff x="2229794" y="5919083"/>
            <a:chExt cx="5241576" cy="246221"/>
          </a:xfrm>
        </p:grpSpPr>
        <p:sp>
          <p:nvSpPr>
            <p:cNvPr id="78" name="TextBox 77"/>
            <p:cNvSpPr txBox="1"/>
            <p:nvPr/>
          </p:nvSpPr>
          <p:spPr>
            <a:xfrm>
              <a:off x="4181628" y="5919083"/>
              <a:ext cx="29687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51916" y="5919083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84230" y="5919083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80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13240" y="5919083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95082" y="5919083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160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43047" y="5919083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160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99732" y="5919083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40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02584" y="5919083"/>
              <a:ext cx="3626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80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29794" y="5919083"/>
              <a:ext cx="4283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000" b="1" dirty="0" smtClean="0"/>
                <a:t>120</a:t>
              </a:r>
              <a:r>
                <a:rPr lang="ru-RU" sz="1000" b="1" baseline="30000" dirty="0" smtClean="0"/>
                <a:t>о</a:t>
              </a:r>
              <a:endParaRPr lang="ru-RU" sz="1000" b="1" baseline="30000" dirty="0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3554363" y="1268760"/>
            <a:ext cx="3067769" cy="4341688"/>
            <a:chOff x="3554363" y="1268760"/>
            <a:chExt cx="3067769" cy="4341688"/>
          </a:xfrm>
        </p:grpSpPr>
        <p:sp>
          <p:nvSpPr>
            <p:cNvPr id="92" name="TextBox 91"/>
            <p:cNvSpPr txBox="1"/>
            <p:nvPr/>
          </p:nvSpPr>
          <p:spPr>
            <a:xfrm>
              <a:off x="5436096" y="4365104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20</a:t>
              </a:r>
              <a:endParaRPr lang="ru-RU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52120" y="263691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20</a:t>
              </a:r>
              <a:endParaRPr lang="ru-RU" sz="12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04048" y="162880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ru-RU" sz="12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580112" y="500047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ru-RU" sz="12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2092" y="532241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  <a:endParaRPr lang="ru-RU" sz="12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572000" y="126876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  <a:endParaRPr lang="ru-RU" sz="12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54363" y="1528217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0</a:t>
              </a:r>
              <a:endParaRPr lang="ru-RU" sz="1200" b="1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336978" y="5556582"/>
            <a:ext cx="1181734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 мороза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95936" y="5117842"/>
            <a:ext cx="1387175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Холодный пояс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27902" y="4687821"/>
            <a:ext cx="1499000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Умеренный пояс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35896" y="3573016"/>
            <a:ext cx="1202124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Жаркий пояс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91880" y="2204864"/>
            <a:ext cx="1499000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Умеренный пояс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15762" y="1290532"/>
            <a:ext cx="1387175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Холодный пояс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20072" y="1196752"/>
            <a:ext cx="1181734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 мороза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17" grpId="0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08520" y="1340768"/>
            <a:ext cx="9361040" cy="475252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3412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Вода в атмосфере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C:\Users\S&amp;D\Desktop\Water_molecule_3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950" y="2213865"/>
            <a:ext cx="1006856" cy="865896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755576" y="3356992"/>
            <a:ext cx="1872208" cy="1872208"/>
          </a:xfrm>
          <a:prstGeom prst="roundRect">
            <a:avLst>
              <a:gd name="adj" fmla="val 10853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S&amp;D\Desktop\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680" y="3483096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743908" y="3356992"/>
            <a:ext cx="1872208" cy="1872208"/>
          </a:xfrm>
          <a:prstGeom prst="roundRect">
            <a:avLst>
              <a:gd name="adj" fmla="val 10853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&amp;D\Desktop\flu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0012" y="3483096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6732240" y="3356992"/>
            <a:ext cx="1872208" cy="1872208"/>
          </a:xfrm>
          <a:prstGeom prst="roundRect">
            <a:avLst>
              <a:gd name="adj" fmla="val 1085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S&amp;D\Desktop\ste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344" y="3483096"/>
            <a:ext cx="162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4057084" y="1448780"/>
            <a:ext cx="109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25" grpId="0" animBg="1"/>
      <p:bldP spid="27" grpId="0" animBg="1"/>
      <p:bldP spid="2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кругленный прямоугольник 85"/>
          <p:cNvSpPr/>
          <p:nvPr/>
        </p:nvSpPr>
        <p:spPr>
          <a:xfrm>
            <a:off x="4944853" y="5013176"/>
            <a:ext cx="3899318" cy="108012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0070C0"/>
              </a:gs>
              <a:gs pos="100000">
                <a:srgbClr val="00206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05780" y="5013176"/>
            <a:ext cx="3816424" cy="108012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0070C0"/>
              </a:gs>
              <a:gs pos="100000">
                <a:srgbClr val="002060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1916832"/>
            <a:ext cx="9144000" cy="338437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362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Влажность воздуха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 descr="C:\Users\S&amp;D\Desktop\шкала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696" y="2350887"/>
            <a:ext cx="3125240" cy="2482514"/>
          </a:xfrm>
          <a:prstGeom prst="rect">
            <a:avLst/>
          </a:prstGeom>
          <a:noFill/>
        </p:spPr>
      </p:pic>
      <p:pic>
        <p:nvPicPr>
          <p:cNvPr id="7" name="Picture 4" descr="C:\Users\S&amp;D\Desktop\шкала_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131" y="2660239"/>
            <a:ext cx="2777130" cy="2160764"/>
          </a:xfrm>
          <a:prstGeom prst="rect">
            <a:avLst/>
          </a:prstGeom>
          <a:noFill/>
        </p:spPr>
      </p:pic>
      <p:pic>
        <p:nvPicPr>
          <p:cNvPr id="19" name="Picture 6" descr="C:\Users\S&amp;D\Desktop\шкала_2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741" y="3306756"/>
            <a:ext cx="3081206" cy="1512636"/>
          </a:xfrm>
          <a:prstGeom prst="rect">
            <a:avLst/>
          </a:prstGeom>
          <a:noFill/>
        </p:spPr>
      </p:pic>
      <p:pic>
        <p:nvPicPr>
          <p:cNvPr id="18" name="Picture 5" descr="C:\Users\S&amp;D\Desktop\шкала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092" y="2249963"/>
            <a:ext cx="3277380" cy="2585912"/>
          </a:xfrm>
          <a:prstGeom prst="rect">
            <a:avLst/>
          </a:prstGeom>
          <a:noFill/>
        </p:spPr>
      </p:pic>
      <p:grpSp>
        <p:nvGrpSpPr>
          <p:cNvPr id="79" name="Группа 78"/>
          <p:cNvGrpSpPr/>
          <p:nvPr/>
        </p:nvGrpSpPr>
        <p:grpSpPr>
          <a:xfrm>
            <a:off x="611560" y="2479179"/>
            <a:ext cx="341760" cy="2450956"/>
            <a:chOff x="611560" y="2479179"/>
            <a:chExt cx="341760" cy="2450956"/>
          </a:xfrm>
        </p:grpSpPr>
        <p:sp>
          <p:nvSpPr>
            <p:cNvPr id="49" name="TextBox 48"/>
            <p:cNvSpPr txBox="1"/>
            <p:nvPr/>
          </p:nvSpPr>
          <p:spPr>
            <a:xfrm>
              <a:off x="690106" y="436510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4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0106" y="40770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8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1560" y="37170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12</a:t>
              </a:r>
              <a:endParaRPr lang="ru-RU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1560" y="34290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16</a:t>
              </a:r>
              <a:endParaRPr lang="ru-RU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1560" y="312191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20</a:t>
              </a:r>
              <a:endParaRPr lang="ru-RU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1560" y="27926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24</a:t>
              </a:r>
              <a:endParaRPr lang="ru-RU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1560" y="24791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28</a:t>
              </a:r>
              <a:endParaRPr lang="ru-RU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0106" y="46531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0</a:t>
              </a:r>
              <a:endParaRPr lang="ru-RU" sz="1200" dirty="0"/>
            </a:p>
          </p:txBody>
        </p:sp>
      </p:grpSp>
      <p:sp>
        <p:nvSpPr>
          <p:cNvPr id="57" name="TextBox 56"/>
          <p:cNvSpPr txBox="1"/>
          <p:nvPr/>
        </p:nvSpPr>
        <p:spPr>
          <a:xfrm rot="16200000">
            <a:off x="-492577" y="3531773"/>
            <a:ext cx="1961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Абсолютная влажность </a:t>
            </a:r>
            <a:r>
              <a:rPr lang="ru-RU" sz="1200" b="1" dirty="0" err="1" smtClean="0"/>
              <a:t>мб</a:t>
            </a:r>
            <a:endParaRPr lang="ru-RU" sz="1200" b="1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3948896" y="3479290"/>
            <a:ext cx="2079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Относительная влажность %</a:t>
            </a:r>
            <a:endParaRPr lang="ru-RU" sz="1200" b="1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984654" y="4822553"/>
            <a:ext cx="2940230" cy="246221"/>
            <a:chOff x="984654" y="4822553"/>
            <a:chExt cx="2940230" cy="246221"/>
          </a:xfrm>
        </p:grpSpPr>
        <p:sp>
          <p:nvSpPr>
            <p:cNvPr id="59" name="TextBox 58"/>
            <p:cNvSpPr txBox="1"/>
            <p:nvPr/>
          </p:nvSpPr>
          <p:spPr>
            <a:xfrm>
              <a:off x="984654" y="4822553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60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11404" y="4822553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40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43194" y="4822553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20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10285" y="4822553"/>
              <a:ext cx="2952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02011" y="4822553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20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34059" y="4822553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40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63888" y="4822553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60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138072" y="2996952"/>
            <a:ext cx="341760" cy="1933183"/>
            <a:chOff x="4572000" y="2996952"/>
            <a:chExt cx="341760" cy="1933183"/>
          </a:xfrm>
        </p:grpSpPr>
        <p:sp>
          <p:nvSpPr>
            <p:cNvPr id="66" name="TextBox 65"/>
            <p:cNvSpPr txBox="1"/>
            <p:nvPr/>
          </p:nvSpPr>
          <p:spPr>
            <a:xfrm>
              <a:off x="4572000" y="414908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70</a:t>
              </a:r>
              <a:endParaRPr lang="ru-RU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72000" y="35730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80</a:t>
              </a:r>
              <a:endParaRPr lang="ru-RU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72000" y="29969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90</a:t>
              </a:r>
              <a:endParaRPr lang="ru-RU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72000" y="46531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60</a:t>
              </a:r>
              <a:endParaRPr lang="ru-RU" sz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593935" y="4834200"/>
            <a:ext cx="3106433" cy="246221"/>
            <a:chOff x="5027863" y="4834200"/>
            <a:chExt cx="3106433" cy="246221"/>
          </a:xfrm>
        </p:grpSpPr>
        <p:sp>
          <p:nvSpPr>
            <p:cNvPr id="70" name="TextBox 69"/>
            <p:cNvSpPr txBox="1"/>
            <p:nvPr/>
          </p:nvSpPr>
          <p:spPr>
            <a:xfrm>
              <a:off x="5368288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60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13646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40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59397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20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34682" y="4834200"/>
              <a:ext cx="2952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41766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20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87517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40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32312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60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7863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80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3300" y="4834200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80</a:t>
              </a:r>
              <a:r>
                <a:rPr lang="ru-RU" sz="1000" baseline="30000" dirty="0" smtClean="0"/>
                <a:t>о</a:t>
              </a:r>
              <a:endParaRPr lang="ru-RU" sz="1000" baseline="30000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16024" y="5374957"/>
            <a:ext cx="39959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Изменение абсолютной влажности с географической широтой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96544" y="5373217"/>
            <a:ext cx="39959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Изменение относительной влажности по меридиану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5" grpId="0" animBg="1"/>
      <p:bldP spid="30" grpId="0" animBg="1"/>
      <p:bldP spid="17" grpId="0"/>
      <p:bldP spid="57" grpId="0"/>
      <p:bldP spid="58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1491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Облака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3491880" y="1268760"/>
            <a:ext cx="2232248" cy="22322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&amp;D\Desktop\nimbostra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1448780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8" name="Скругленный прямоугольник 87"/>
          <p:cNvSpPr/>
          <p:nvPr/>
        </p:nvSpPr>
        <p:spPr>
          <a:xfrm>
            <a:off x="6660232" y="1268760"/>
            <a:ext cx="2232248" cy="22322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S&amp;D\Desktop\bfoto_ru_3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252" y="1448780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5148064" y="4041068"/>
            <a:ext cx="2232248" cy="22322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&amp;D\Desktop\Peter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084" y="4221088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0" name="Скругленный прямоугольник 79"/>
          <p:cNvSpPr/>
          <p:nvPr/>
        </p:nvSpPr>
        <p:spPr>
          <a:xfrm>
            <a:off x="323528" y="1268760"/>
            <a:ext cx="2232248" cy="22322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 descr="C:\Users\S&amp;D\Desktop\перист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52" y="1432384"/>
            <a:ext cx="1905000" cy="1905000"/>
          </a:xfrm>
          <a:prstGeom prst="roundRect">
            <a:avLst>
              <a:gd name="adj" fmla="val 8594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" name="Скругленный прямоугольник 81"/>
          <p:cNvSpPr/>
          <p:nvPr/>
        </p:nvSpPr>
        <p:spPr>
          <a:xfrm>
            <a:off x="1763688" y="4041068"/>
            <a:ext cx="2232248" cy="22322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S&amp;D\Desktop\small3748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7312" y="4204692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1" grpId="0" animBg="1"/>
      <p:bldP spid="88" grpId="0" animBg="1"/>
      <p:bldP spid="87" grpId="0" animBg="1"/>
      <p:bldP spid="80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2132856"/>
            <a:ext cx="9144000" cy="25922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Осадки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S&amp;D\Desktop\дож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1655141" cy="165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&amp;D\Desktop\с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455" y="2492896"/>
            <a:ext cx="1655141" cy="165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&amp;D\Desktop\gra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390" y="2492896"/>
            <a:ext cx="1655141" cy="165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S&amp;D\Desktop\3578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325" y="2492896"/>
            <a:ext cx="165618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S&amp;D\Desktop\5be183e10d3a750c17081b8e5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492896"/>
            <a:ext cx="165618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-612576" y="4005064"/>
            <a:ext cx="5904656" cy="2736304"/>
          </a:xfrm>
          <a:prstGeom prst="roundRect">
            <a:avLst>
              <a:gd name="adj" fmla="val 10103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51920" y="1196752"/>
            <a:ext cx="5832648" cy="2736304"/>
          </a:xfrm>
          <a:prstGeom prst="roundRect">
            <a:avLst>
              <a:gd name="adj" fmla="val 10103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4483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Распределение осадков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 descr="C:\Users\S&amp;D\Desktop\beregovaya_liniy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448" y="1294904"/>
            <a:ext cx="508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/>
        </p:spPr>
      </p:pic>
      <p:pic>
        <p:nvPicPr>
          <p:cNvPr id="2053" name="Picture 5" descr="C:\Users\S&amp;D\Desktop\4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66" y="4103216"/>
            <a:ext cx="508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67544" y="1988840"/>
            <a:ext cx="2798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чем дальше от океана, </a:t>
            </a:r>
          </a:p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тем осадков меньше</a:t>
            </a:r>
            <a:endParaRPr lang="ru-RU" sz="2000" b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0769" y="4869160"/>
            <a:ext cx="3355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 наветренные склоны гор </a:t>
            </a:r>
          </a:p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осадков выпадает больше, </a:t>
            </a:r>
          </a:p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чем на подветренные</a:t>
            </a:r>
            <a:endParaRPr lang="ru-RU" sz="2000" b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23528" y="1772816"/>
            <a:ext cx="316835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652120" y="4653136"/>
            <a:ext cx="320384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7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3419872" y="3501008"/>
            <a:ext cx="2304256" cy="2592288"/>
          </a:xfrm>
          <a:prstGeom prst="roundRect">
            <a:avLst>
              <a:gd name="adj" fmla="val 8163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01008"/>
            <a:ext cx="2304256" cy="2592288"/>
          </a:xfrm>
          <a:prstGeom prst="roundRect">
            <a:avLst>
              <a:gd name="adj" fmla="val 8163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5576" y="3501008"/>
            <a:ext cx="2304256" cy="2592288"/>
          </a:xfrm>
          <a:prstGeom prst="roundRect">
            <a:avLst>
              <a:gd name="adj" fmla="val 8163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-378550" y="1711694"/>
            <a:ext cx="9895328" cy="2088232"/>
          </a:xfrm>
          <a:prstGeom prst="roundRect">
            <a:avLst>
              <a:gd name="adj" fmla="val 10933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Снег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 descr="C:\Users\S&amp;D\Desktop\only-winter-snow--hd-desktop-free-nature-beautiful-wall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46" y="1772816"/>
            <a:ext cx="796350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pic>
        <p:nvPicPr>
          <p:cNvPr id="1034" name="Picture 10" descr="C:\Users\S&amp;D\Desktop\1258025228_1257976016_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24" y="3861048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pic>
        <p:nvPicPr>
          <p:cNvPr id="1035" name="Picture 11" descr="C:\Users\S&amp;D\Desktop\pica4u.ru_1202125282snejinki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861048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pic>
        <p:nvPicPr>
          <p:cNvPr id="1033" name="Picture 9" descr="C:\Users\S&amp;D\Desktop\pica4u.ru_12021252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2" grpId="0" animBg="1"/>
      <p:bldP spid="41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980728"/>
            <a:ext cx="9144000" cy="4320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404" y="5373216"/>
            <a:ext cx="1224136" cy="1728192"/>
          </a:xfrm>
          <a:prstGeom prst="roundRect">
            <a:avLst>
              <a:gd name="adj" fmla="val 6206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3886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Необычные явления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S&amp;D\Desktop\ш мол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589240"/>
            <a:ext cx="1153254" cy="115325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27" name="Picture 3" descr="C:\Users\S&amp;D\Desktop\радуг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168" y="5589803"/>
            <a:ext cx="1152128" cy="115212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28" name="Picture 4" descr="C:\Users\S&amp;D\Desktop\гал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836" y="5589240"/>
            <a:ext cx="1153254" cy="115325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29" name="Picture 5" descr="C:\Users\S&amp;D\Desktop\огни эльма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374" y="5589240"/>
            <a:ext cx="1153254" cy="115325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0" name="Picture 6" descr="C:\Users\S&amp;D\Desktop\мираж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1706" y="5589240"/>
            <a:ext cx="1153254" cy="115325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1" name="Picture 7" descr="C:\Users\S&amp;D\Desktop\молн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038" y="5589240"/>
            <a:ext cx="1153254" cy="115325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2" name="Picture 8" descr="C:\Users\S&amp;D\Desktop\полярное сияние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589803"/>
            <a:ext cx="1152128" cy="115212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3" name="Picture 9" descr="C:\Users\S&amp;D\Desktop\ш молния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0626" y="1819913"/>
            <a:ext cx="2622748" cy="2622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pic>
        <p:nvPicPr>
          <p:cNvPr id="1035" name="Picture 11" descr="C:\Users\S&amp;D\Desktop\гало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9557" y="1182992"/>
            <a:ext cx="5844887" cy="389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pic>
        <p:nvPicPr>
          <p:cNvPr id="1034" name="Picture 10" descr="C:\Users\S&amp;D\Desktop\радуга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1155" y="1177391"/>
            <a:ext cx="5861690" cy="390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pic>
        <p:nvPicPr>
          <p:cNvPr id="6" name="Picture 12" descr="C:\Users\S&amp;D\Desktop\огни эльма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9557" y="1182992"/>
            <a:ext cx="5844887" cy="389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pic>
        <p:nvPicPr>
          <p:cNvPr id="1037" name="Picture 13" descr="C:\Users\S&amp;D\Desktop\мираж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49557" y="1182992"/>
            <a:ext cx="5844887" cy="389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pic>
        <p:nvPicPr>
          <p:cNvPr id="7" name="Picture 14" descr="C:\Users\S&amp;D\Desktop\молния (1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49557" y="1182992"/>
            <a:ext cx="5844887" cy="389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pic>
        <p:nvPicPr>
          <p:cNvPr id="1039" name="Picture 15" descr="C:\Users\S&amp;D\Desktop\полярное сияние (2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55676" y="1187071"/>
            <a:ext cx="583264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4201 -7.40741E-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1 -7.40741E-7 L 0.28385 -7.40741E-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85 -7.40741E-7 L 0.42552 -7.40741E-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2 -7.40741E-7 L 0.56719 -7.40741E-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19 -7.40741E-7 L 0.70903 -7.40741E-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03 -7.40741E-7 L 0.85069 -7.40741E-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Users\S&amp;D\Desktop\10599_Побережье озера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615" y="953725"/>
            <a:ext cx="7143750" cy="4629150"/>
          </a:xfrm>
          <a:prstGeom prst="roundRect">
            <a:avLst>
              <a:gd name="adj" fmla="val 3891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76" name="Прямоугольник 75"/>
          <p:cNvSpPr/>
          <p:nvPr/>
        </p:nvSpPr>
        <p:spPr>
          <a:xfrm>
            <a:off x="1579898" y="1673805"/>
            <a:ext cx="6165685" cy="261029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814265"/>
            <a:ext cx="9144000" cy="54006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1205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Ветер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794637" y="5814265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Дневной бриз дует с озера на сушу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65170" y="5814265"/>
            <a:ext cx="5413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Ночной бриз дует с суши на озеро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462210" y="3001452"/>
            <a:ext cx="990110" cy="99011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43" name="Овал 42"/>
          <p:cNvSpPr/>
          <p:nvPr/>
        </p:nvSpPr>
        <p:spPr>
          <a:xfrm>
            <a:off x="1826695" y="3001452"/>
            <a:ext cx="990110" cy="99011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</a:t>
            </a:r>
            <a:endParaRPr lang="ru-RU" sz="3200" b="1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6574723" y="1853825"/>
            <a:ext cx="765085" cy="1260140"/>
            <a:chOff x="6507215" y="1898830"/>
            <a:chExt cx="765085" cy="1080120"/>
          </a:xfrm>
        </p:grpSpPr>
        <p:cxnSp>
          <p:nvCxnSpPr>
            <p:cNvPr id="45" name="Прямая со стрелкой 44"/>
            <p:cNvCxnSpPr/>
            <p:nvPr/>
          </p:nvCxnSpPr>
          <p:spPr>
            <a:xfrm>
              <a:off x="6912260" y="1898830"/>
              <a:ext cx="0" cy="9001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6507215" y="2078850"/>
              <a:ext cx="0" cy="9001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7272300" y="2078850"/>
              <a:ext cx="0" cy="9001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1916705" y="1853824"/>
            <a:ext cx="810090" cy="1260141"/>
            <a:chOff x="1826695" y="1763815"/>
            <a:chExt cx="810090" cy="1260141"/>
          </a:xfrm>
        </p:grpSpPr>
        <p:cxnSp>
          <p:nvCxnSpPr>
            <p:cNvPr id="49" name="Прямая со стрелкой 48"/>
            <p:cNvCxnSpPr/>
            <p:nvPr/>
          </p:nvCxnSpPr>
          <p:spPr>
            <a:xfrm flipV="1">
              <a:off x="2231740" y="1763815"/>
              <a:ext cx="0" cy="10801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1826695" y="2033845"/>
              <a:ext cx="0" cy="99011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2636785" y="2078850"/>
              <a:ext cx="0" cy="945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2840038" y="3158970"/>
            <a:ext cx="3645404" cy="675075"/>
            <a:chOff x="2771801" y="3158970"/>
            <a:chExt cx="3645404" cy="675075"/>
          </a:xfrm>
          <a:effectLst/>
        </p:grpSpPr>
        <p:cxnSp>
          <p:nvCxnSpPr>
            <p:cNvPr id="66" name="Прямая со стрелкой 65"/>
            <p:cNvCxnSpPr/>
            <p:nvPr/>
          </p:nvCxnSpPr>
          <p:spPr>
            <a:xfrm flipH="1" flipV="1">
              <a:off x="2906815" y="3519010"/>
              <a:ext cx="3420380" cy="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>
              <a:off x="2771801" y="3834045"/>
              <a:ext cx="364540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H="1">
              <a:off x="2771801" y="3158970"/>
              <a:ext cx="364540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Овал 54"/>
          <p:cNvSpPr/>
          <p:nvPr/>
        </p:nvSpPr>
        <p:spPr>
          <a:xfrm>
            <a:off x="1826695" y="3001452"/>
            <a:ext cx="990110" cy="99011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56" name="Овал 55"/>
          <p:cNvSpPr/>
          <p:nvPr/>
        </p:nvSpPr>
        <p:spPr>
          <a:xfrm>
            <a:off x="6462210" y="3001452"/>
            <a:ext cx="990110" cy="99011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</a:t>
            </a:r>
            <a:endParaRPr lang="ru-RU" sz="3200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1939208" y="1763815"/>
            <a:ext cx="765085" cy="1305145"/>
            <a:chOff x="-5644135" y="1853825"/>
            <a:chExt cx="765085" cy="1080120"/>
          </a:xfrm>
        </p:grpSpPr>
        <p:cxnSp>
          <p:nvCxnSpPr>
            <p:cNvPr id="57" name="Прямая со стрелкой 56"/>
            <p:cNvCxnSpPr/>
            <p:nvPr/>
          </p:nvCxnSpPr>
          <p:spPr>
            <a:xfrm>
              <a:off x="-5239090" y="1853825"/>
              <a:ext cx="0" cy="9001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-5644135" y="2033845"/>
              <a:ext cx="0" cy="9001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-4879050" y="2033845"/>
              <a:ext cx="0" cy="9001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6552220" y="1853825"/>
            <a:ext cx="810090" cy="1260141"/>
            <a:chOff x="-1053625" y="1718810"/>
            <a:chExt cx="810090" cy="1260141"/>
          </a:xfrm>
        </p:grpSpPr>
        <p:cxnSp>
          <p:nvCxnSpPr>
            <p:cNvPr id="60" name="Прямая со стрелкой 59"/>
            <p:cNvCxnSpPr/>
            <p:nvPr/>
          </p:nvCxnSpPr>
          <p:spPr>
            <a:xfrm flipV="1">
              <a:off x="-648580" y="1718810"/>
              <a:ext cx="0" cy="10801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-1053625" y="1988840"/>
              <a:ext cx="0" cy="99011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V="1">
              <a:off x="-243535" y="2033845"/>
              <a:ext cx="0" cy="945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2840038" y="3158970"/>
            <a:ext cx="3645404" cy="675075"/>
            <a:chOff x="-4744034" y="3113965"/>
            <a:chExt cx="3645404" cy="675075"/>
          </a:xfrm>
          <a:effectLst/>
        </p:grpSpPr>
        <p:cxnSp>
          <p:nvCxnSpPr>
            <p:cNvPr id="63" name="Прямая со стрелкой 62"/>
            <p:cNvCxnSpPr/>
            <p:nvPr/>
          </p:nvCxnSpPr>
          <p:spPr>
            <a:xfrm rot="10800000" flipH="1" flipV="1">
              <a:off x="-4654024" y="3428998"/>
              <a:ext cx="3420380" cy="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rot="10800000" flipH="1">
              <a:off x="-4744034" y="3113965"/>
              <a:ext cx="364540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rot="10800000" flipH="1">
              <a:off x="-4744034" y="3789040"/>
              <a:ext cx="3645404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9" grpId="0" animBg="1"/>
      <p:bldP spid="17" grpId="0"/>
      <p:bldP spid="38" grpId="0"/>
      <p:bldP spid="38" grpId="1"/>
      <p:bldP spid="41" grpId="0"/>
      <p:bldP spid="42" grpId="0" animBg="1"/>
      <p:bldP spid="42" grpId="1" animBg="1"/>
      <p:bldP spid="43" grpId="0" animBg="1"/>
      <p:bldP spid="43" grpId="1" animBg="1"/>
      <p:bldP spid="55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>
          <a:xfrm>
            <a:off x="611560" y="4599130"/>
            <a:ext cx="7920880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651936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85" y="116632"/>
            <a:ext cx="5787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Общая циркуляция атмосферы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7282" y="1673805"/>
            <a:ext cx="8865985" cy="31503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40734" y="1943835"/>
            <a:ext cx="8865985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9" descr="C:\Users\S&amp;D\Desktop\дожд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718" y="2206720"/>
            <a:ext cx="1045136" cy="1476935"/>
          </a:xfrm>
          <a:prstGeom prst="rect">
            <a:avLst/>
          </a:prstGeom>
          <a:noFill/>
        </p:spPr>
      </p:pic>
      <p:pic>
        <p:nvPicPr>
          <p:cNvPr id="38" name="Picture 9" descr="C:\Users\S&amp;D\Desktop\дожд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028" y="2206720"/>
            <a:ext cx="1045136" cy="1476935"/>
          </a:xfrm>
          <a:prstGeom prst="rect">
            <a:avLst/>
          </a:prstGeom>
          <a:noFill/>
        </p:spPr>
      </p:pic>
      <p:pic>
        <p:nvPicPr>
          <p:cNvPr id="1033" name="Picture 9" descr="C:\Users\S&amp;D\Desktop\дожд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408" y="2206720"/>
            <a:ext cx="1045136" cy="1476935"/>
          </a:xfrm>
          <a:prstGeom prst="rect">
            <a:avLst/>
          </a:prstGeom>
          <a:noFill/>
        </p:spPr>
      </p:pic>
      <p:pic>
        <p:nvPicPr>
          <p:cNvPr id="35" name="Picture 7" descr="C:\Users\S&amp;D\Desktop\круговорот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959" y="2405179"/>
            <a:ext cx="1283474" cy="1578838"/>
          </a:xfrm>
          <a:prstGeom prst="rect">
            <a:avLst/>
          </a:prstGeom>
          <a:noFill/>
        </p:spPr>
      </p:pic>
      <p:pic>
        <p:nvPicPr>
          <p:cNvPr id="36" name="Picture 8" descr="C:\Users\S&amp;D\Desktop\круговорот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731" y="2405179"/>
            <a:ext cx="1283474" cy="1578838"/>
          </a:xfrm>
          <a:prstGeom prst="rect">
            <a:avLst/>
          </a:prstGeom>
          <a:noFill/>
        </p:spPr>
      </p:pic>
      <p:pic>
        <p:nvPicPr>
          <p:cNvPr id="33" name="Picture 7" descr="C:\Users\S&amp;D\Desktop\круговорот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703" y="2405792"/>
            <a:ext cx="1283474" cy="1578838"/>
          </a:xfrm>
          <a:prstGeom prst="rect">
            <a:avLst/>
          </a:prstGeom>
          <a:noFill/>
        </p:spPr>
      </p:pic>
      <p:pic>
        <p:nvPicPr>
          <p:cNvPr id="34" name="Picture 8" descr="C:\Users\S&amp;D\Desktop\круговорот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475" y="2405792"/>
            <a:ext cx="1283474" cy="1578838"/>
          </a:xfrm>
          <a:prstGeom prst="rect">
            <a:avLst/>
          </a:prstGeom>
          <a:noFill/>
        </p:spPr>
      </p:pic>
      <p:pic>
        <p:nvPicPr>
          <p:cNvPr id="1031" name="Picture 7" descr="C:\Users\S&amp;D\Desktop\круговорот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94" y="2406405"/>
            <a:ext cx="1283474" cy="1578838"/>
          </a:xfrm>
          <a:prstGeom prst="rect">
            <a:avLst/>
          </a:prstGeom>
          <a:noFill/>
        </p:spPr>
      </p:pic>
      <p:pic>
        <p:nvPicPr>
          <p:cNvPr id="1032" name="Picture 8" descr="C:\Users\S&amp;D\Desktop\круговорот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166" y="2406405"/>
            <a:ext cx="1283474" cy="1578838"/>
          </a:xfrm>
          <a:prstGeom prst="rect">
            <a:avLst/>
          </a:prstGeom>
          <a:noFill/>
        </p:spPr>
      </p:pic>
      <p:pic>
        <p:nvPicPr>
          <p:cNvPr id="1029" name="Picture 5" descr="C:\Users\S&amp;D\Desktop\высок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04" y="3789613"/>
            <a:ext cx="307316" cy="307317"/>
          </a:xfrm>
          <a:prstGeom prst="rect">
            <a:avLst/>
          </a:prstGeom>
          <a:noFill/>
        </p:spPr>
      </p:pic>
      <p:pic>
        <p:nvPicPr>
          <p:cNvPr id="1030" name="Picture 6" descr="C:\Users\S&amp;D\Desktop\низко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7088" y="3308539"/>
            <a:ext cx="339735" cy="788391"/>
          </a:xfrm>
          <a:prstGeom prst="rect">
            <a:avLst/>
          </a:prstGeom>
          <a:noFill/>
        </p:spPr>
      </p:pic>
      <p:pic>
        <p:nvPicPr>
          <p:cNvPr id="24" name="Picture 5" descr="C:\Users\S&amp;D\Desktop\высок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3672" y="3789613"/>
            <a:ext cx="307316" cy="307317"/>
          </a:xfrm>
          <a:prstGeom prst="rect">
            <a:avLst/>
          </a:prstGeom>
          <a:noFill/>
        </p:spPr>
      </p:pic>
      <p:pic>
        <p:nvPicPr>
          <p:cNvPr id="25" name="Picture 6" descr="C:\Users\S&amp;D\Desktop\низко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6922" y="3308539"/>
            <a:ext cx="339735" cy="788391"/>
          </a:xfrm>
          <a:prstGeom prst="rect">
            <a:avLst/>
          </a:prstGeom>
          <a:noFill/>
        </p:spPr>
      </p:pic>
      <p:pic>
        <p:nvPicPr>
          <p:cNvPr id="26" name="Picture 5" descr="C:\Users\S&amp;D\Desktop\высок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3506" y="3789613"/>
            <a:ext cx="307316" cy="307317"/>
          </a:xfrm>
          <a:prstGeom prst="rect">
            <a:avLst/>
          </a:prstGeom>
          <a:noFill/>
        </p:spPr>
      </p:pic>
      <p:pic>
        <p:nvPicPr>
          <p:cNvPr id="27" name="Picture 6" descr="C:\Users\S&amp;D\Desktop\низко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9137" y="3308539"/>
            <a:ext cx="339735" cy="788391"/>
          </a:xfrm>
          <a:prstGeom prst="rect">
            <a:avLst/>
          </a:prstGeom>
          <a:noFill/>
        </p:spPr>
      </p:pic>
      <p:pic>
        <p:nvPicPr>
          <p:cNvPr id="28" name="Picture 5" descr="C:\Users\S&amp;D\Desktop\высок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3340" y="3789613"/>
            <a:ext cx="307316" cy="307317"/>
          </a:xfrm>
          <a:prstGeom prst="rect">
            <a:avLst/>
          </a:prstGeom>
          <a:noFill/>
        </p:spPr>
      </p:pic>
      <p:pic>
        <p:nvPicPr>
          <p:cNvPr id="1034" name="Picture 10" descr="C:\Users\S&amp;D\Desktop\шкал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189" y="4179320"/>
            <a:ext cx="8415935" cy="10477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95266" y="4276718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90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661983" y="4276952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80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1128700" y="4277186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70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1595417" y="4277420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60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2062134" y="4277654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50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2531232" y="4277888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40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3000330" y="4278122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30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3467047" y="4278356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3933764" y="4278590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4444784" y="4278824"/>
            <a:ext cx="296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4867198" y="4279058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5333915" y="4279292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5800632" y="4279526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30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6269730" y="4279760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40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6736447" y="4279994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50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5" name="TextBox 54"/>
          <p:cNvSpPr txBox="1"/>
          <p:nvPr/>
        </p:nvSpPr>
        <p:spPr>
          <a:xfrm>
            <a:off x="7203164" y="4280228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60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7669881" y="4280462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70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7" name="TextBox 56"/>
          <p:cNvSpPr txBox="1"/>
          <p:nvPr/>
        </p:nvSpPr>
        <p:spPr>
          <a:xfrm>
            <a:off x="8136598" y="4280696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80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8" name="TextBox 57"/>
          <p:cNvSpPr txBox="1"/>
          <p:nvPr/>
        </p:nvSpPr>
        <p:spPr>
          <a:xfrm>
            <a:off x="8603315" y="428093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90</a:t>
            </a:r>
            <a:r>
              <a:rPr lang="en-US" sz="1000" b="1" baseline="30000" dirty="0" smtClean="0"/>
              <a:t>o</a:t>
            </a:r>
            <a:endParaRPr lang="ru-RU" sz="1000" b="1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3004624" y="1763815"/>
            <a:ext cx="317638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Верхняя граница тропосферы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14314" y="4502151"/>
            <a:ext cx="1313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Северный полюс</a:t>
            </a:r>
            <a:endParaRPr lang="ru-RU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764768" y="4502151"/>
            <a:ext cx="1419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Северные широты</a:t>
            </a:r>
            <a:endParaRPr lang="ru-RU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221565" y="4502151"/>
            <a:ext cx="718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Экватор</a:t>
            </a:r>
            <a:endParaRPr lang="ru-RU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044689" y="4502151"/>
            <a:ext cx="128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Южные широты</a:t>
            </a:r>
            <a:endParaRPr lang="ru-RU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730149" y="4502151"/>
            <a:ext cx="1174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Южный полюс</a:t>
            </a:r>
            <a:endParaRPr lang="ru-RU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18225" y="4869160"/>
            <a:ext cx="790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Общая циркуляция атмосферы над земным шаром в разрезе по меридиану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6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6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3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7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/>
      <p:bldP spid="64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S&amp;D\Desktop\hori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59" y="2100238"/>
            <a:ext cx="7620000" cy="3128962"/>
          </a:xfrm>
          <a:prstGeom prst="rect">
            <a:avLst/>
          </a:prstGeom>
          <a:noFill/>
        </p:spPr>
      </p:pic>
      <p:pic>
        <p:nvPicPr>
          <p:cNvPr id="1027" name="Picture 3" descr="C:\Users\S&amp;D\Desktop\ver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77" y="2109762"/>
            <a:ext cx="7631113" cy="311943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731444" y="2060848"/>
            <a:ext cx="0" cy="317311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21032" y="5229200"/>
            <a:ext cx="770485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7450" y="5201276"/>
            <a:ext cx="338427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461" y="4847043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10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461" y="4492810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20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461" y="4138577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30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461" y="3784344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40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461" y="3430111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50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461" y="3075878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60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461" y="2721645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70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461" y="2336635"/>
            <a:ext cx="43941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80</a:t>
            </a:r>
            <a:endParaRPr lang="ru-RU" sz="14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461" y="1982402"/>
            <a:ext cx="43941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90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95" y="1622910"/>
            <a:ext cx="54692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</a:rPr>
              <a:t>100</a:t>
            </a:r>
            <a:endParaRPr lang="ru-RU" sz="1200" b="1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683" y="5333146"/>
            <a:ext cx="79208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Азот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8917" y="5333146"/>
            <a:ext cx="86634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Аргон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0192" y="5333146"/>
            <a:ext cx="252028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Углекислый газ и др.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4773" y="5333146"/>
            <a:ext cx="12601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Кислород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5656" y="2101932"/>
            <a:ext cx="418704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78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347864" y="4088089"/>
            <a:ext cx="418704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21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39417" y="4742067"/>
            <a:ext cx="301686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64288" y="4819186"/>
            <a:ext cx="595035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0,03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31640" y="2558998"/>
            <a:ext cx="720080" cy="26642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203848" y="4505940"/>
            <a:ext cx="72008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5154012"/>
            <a:ext cx="720080" cy="72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460432" y="3501008"/>
            <a:ext cx="360040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%</a:t>
            </a:r>
            <a:endParaRPr lang="ru-RU" b="1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2339752" y="-27384"/>
            <a:ext cx="4464496" cy="654665"/>
            <a:chOff x="2339752" y="-27384"/>
            <a:chExt cx="4464496" cy="654665"/>
          </a:xfrm>
        </p:grpSpPr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2339752" y="-27384"/>
              <a:ext cx="4464496" cy="64807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2339752" y="-27384"/>
              <a:ext cx="4464496" cy="21602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50000">
                  <a:schemeClr val="bg1">
                    <a:alpha val="4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4" name="Заголовок 1"/>
            <p:cNvSpPr txBox="1">
              <a:spLocks/>
            </p:cNvSpPr>
            <p:nvPr/>
          </p:nvSpPr>
          <p:spPr>
            <a:xfrm>
              <a:off x="2339752" y="-27384"/>
              <a:ext cx="4464496" cy="648072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3808" y="-19050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Состав воздуха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3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>
          <a:xfrm>
            <a:off x="2501770" y="5364215"/>
            <a:ext cx="4140460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276745" y="1358771"/>
            <a:ext cx="4590510" cy="4230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651936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85" y="116632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Сила Кориолиса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40400" y="5634245"/>
            <a:ext cx="326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Отклоняющая сила Кориолиса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S&amp;D\Desktop\шар_к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146" y="1624487"/>
            <a:ext cx="3559708" cy="3559708"/>
          </a:xfrm>
          <a:prstGeom prst="rect">
            <a:avLst/>
          </a:prstGeom>
          <a:noFill/>
        </p:spPr>
      </p:pic>
      <p:pic>
        <p:nvPicPr>
          <p:cNvPr id="1027" name="Picture 3" descr="C:\Users\S&amp;D\Desktop\стрелки_кор_ну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731" y="2405345"/>
            <a:ext cx="2660538" cy="1997992"/>
          </a:xfrm>
          <a:prstGeom prst="rect">
            <a:avLst/>
          </a:prstGeom>
          <a:noFill/>
        </p:spPr>
      </p:pic>
      <p:pic>
        <p:nvPicPr>
          <p:cNvPr id="1028" name="Picture 4" descr="C:\Users\S&amp;D\Desktop\стрелки_кор_реа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520" y="2402966"/>
            <a:ext cx="2630960" cy="2196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5" grpId="0" animBg="1"/>
      <p:bldP spid="17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511660" y="1178750"/>
            <a:ext cx="6120680" cy="5130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16632"/>
            <a:ext cx="477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Постоянные ветры Земли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S&amp;D\Desktop\шар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298" y="1908754"/>
            <a:ext cx="3610136" cy="3603454"/>
          </a:xfrm>
          <a:prstGeom prst="rect">
            <a:avLst/>
          </a:prstGeom>
          <a:noFill/>
        </p:spPr>
      </p:pic>
      <p:pic>
        <p:nvPicPr>
          <p:cNvPr id="1027" name="Picture 3" descr="C:\Users\S&amp;D\Desktop\матери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298" y="1908754"/>
            <a:ext cx="3610136" cy="3603454"/>
          </a:xfrm>
          <a:prstGeom prst="rect">
            <a:avLst/>
          </a:prstGeom>
          <a:noFill/>
        </p:spPr>
      </p:pic>
      <p:pic>
        <p:nvPicPr>
          <p:cNvPr id="1028" name="Picture 4" descr="C:\Users\S&amp;D\Desktop\парралелл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2298" y="1908754"/>
            <a:ext cx="3610136" cy="3603454"/>
          </a:xfrm>
          <a:prstGeom prst="rect">
            <a:avLst/>
          </a:prstGeom>
          <a:noFill/>
        </p:spPr>
      </p:pic>
      <p:pic>
        <p:nvPicPr>
          <p:cNvPr id="1029" name="Picture 5" descr="C:\Users\S&amp;D\Desktop\давле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309" y="1975556"/>
            <a:ext cx="3506115" cy="3469850"/>
          </a:xfrm>
          <a:prstGeom prst="rect">
            <a:avLst/>
          </a:prstGeom>
          <a:noFill/>
        </p:spPr>
      </p:pic>
      <p:pic>
        <p:nvPicPr>
          <p:cNvPr id="1030" name="Picture 6" descr="C:\Users\S&amp;D\Desktop\воздушные масс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7457" y="1256579"/>
            <a:ext cx="4939818" cy="4964956"/>
          </a:xfrm>
          <a:prstGeom prst="rect">
            <a:avLst/>
          </a:prstGeom>
          <a:noFill/>
        </p:spPr>
      </p:pic>
      <p:pic>
        <p:nvPicPr>
          <p:cNvPr id="1032" name="Picture 8" descr="C:\Users\S&amp;D\Desktop\вет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1355" y="2004716"/>
            <a:ext cx="3015335" cy="34664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4842030" y="998730"/>
            <a:ext cx="3915435" cy="450050"/>
            <a:chOff x="3923928" y="4581128"/>
            <a:chExt cx="5040560" cy="64807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23928" y="4581128"/>
              <a:ext cx="5040560" cy="64807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23928" y="4581128"/>
              <a:ext cx="5040560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23928" y="4581128"/>
              <a:ext cx="5040560" cy="648072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16632"/>
            <a:ext cx="2979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Местные ветры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S&amp;D\Desktop\rect29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40" y="951105"/>
            <a:ext cx="3734642" cy="2212178"/>
          </a:xfrm>
          <a:prstGeom prst="rect">
            <a:avLst/>
          </a:prstGeom>
          <a:noFill/>
        </p:spPr>
      </p:pic>
      <p:pic>
        <p:nvPicPr>
          <p:cNvPr id="1027" name="Picture 3" descr="C:\Users\S&amp;D\Desktop\g38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42" y="1369039"/>
            <a:ext cx="1740568" cy="1559288"/>
          </a:xfrm>
          <a:prstGeom prst="rect">
            <a:avLst/>
          </a:prstGeom>
          <a:noFill/>
        </p:spPr>
      </p:pic>
      <p:pic>
        <p:nvPicPr>
          <p:cNvPr id="1028" name="Picture 4" descr="C:\Users\S&amp;D\Desktop\000a52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4290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pic>
        <p:nvPicPr>
          <p:cNvPr id="1029" name="Picture 5" descr="C:\Users\S&amp;D\Desktop\ф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53725"/>
            <a:ext cx="3734642" cy="2212178"/>
          </a:xfrm>
          <a:prstGeom prst="rect">
            <a:avLst/>
          </a:prstGeom>
          <a:noFill/>
        </p:spPr>
      </p:pic>
      <p:pic>
        <p:nvPicPr>
          <p:cNvPr id="1030" name="Picture 6" descr="C:\Users\S&amp;D\Desktop\фен стрелк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976" y="1558717"/>
            <a:ext cx="1804298" cy="1368094"/>
          </a:xfrm>
          <a:prstGeom prst="rect">
            <a:avLst/>
          </a:prstGeom>
          <a:noFill/>
        </p:spPr>
      </p:pic>
      <p:pic>
        <p:nvPicPr>
          <p:cNvPr id="1032" name="Picture 8" descr="C:\Users\S&amp;D\Desktop\16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6675" y="3219299"/>
            <a:ext cx="5700001" cy="356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1761505" y="3342753"/>
            <a:ext cx="5470340" cy="2103109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C:\Users\S&amp;D\Desktop\стрелоч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37908">
            <a:off x="1948937" y="3598967"/>
            <a:ext cx="5211373" cy="1532001"/>
          </a:xfrm>
          <a:prstGeom prst="rect">
            <a:avLst/>
          </a:prstGeom>
          <a:noFill/>
        </p:spPr>
      </p:pic>
      <p:pic>
        <p:nvPicPr>
          <p:cNvPr id="1031" name="Picture 7" descr="C:\Users\S&amp;D\Desktop\15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192984"/>
            <a:ext cx="576064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813822" y="2430708"/>
            <a:ext cx="5516356" cy="220116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S&amp;D\Desktop\стрелкт хтолож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7366" y="2553024"/>
            <a:ext cx="5349268" cy="1063140"/>
          </a:xfrm>
          <a:prstGeom prst="rect">
            <a:avLst/>
          </a:prstGeom>
          <a:noFill/>
        </p:spPr>
      </p:pic>
      <p:pic>
        <p:nvPicPr>
          <p:cNvPr id="18" name="Picture 4" descr="C:\Users\S&amp;D\Desktop\стрелки тепло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0124" y="2499399"/>
            <a:ext cx="5043753" cy="1120212"/>
          </a:xfrm>
          <a:prstGeom prst="rect">
            <a:avLst/>
          </a:prstGeom>
          <a:noFill/>
        </p:spPr>
      </p:pic>
      <p:pic>
        <p:nvPicPr>
          <p:cNvPr id="19" name="Picture 12" descr="C:\Users\S&amp;D\Desktop\самум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16705" y="2213865"/>
            <a:ext cx="5310590" cy="355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2175849" y="3789040"/>
            <a:ext cx="4815535" cy="130514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C:\Users\S&amp;D\Desktop\самум стрелки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6775" y="4059070"/>
            <a:ext cx="3839787" cy="7146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842030" y="99873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42030" y="998730"/>
            <a:ext cx="318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Горно-долинный ветер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42030" y="998730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Фён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42030" y="998730"/>
            <a:ext cx="10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Самум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2" grpId="1" animBg="1"/>
      <p:bldP spid="24" grpId="0" animBg="1"/>
      <p:bldP spid="24" grpId="1" animBg="1"/>
      <p:bldP spid="41" grpId="0" animBg="1"/>
      <p:bldP spid="33" grpId="0"/>
      <p:bldP spid="33" grpId="1"/>
      <p:bldP spid="38" grpId="0"/>
      <p:bldP spid="38" grpId="1"/>
      <p:bldP spid="39" grpId="0"/>
      <p:bldP spid="39" grpId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&amp;D\Desktop\Cyclone_Catarina_2004_photo_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650" y="1403775"/>
            <a:ext cx="6300700" cy="416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7" name="Прямоугольник 106"/>
          <p:cNvSpPr/>
          <p:nvPr/>
        </p:nvSpPr>
        <p:spPr>
          <a:xfrm>
            <a:off x="656565" y="1538790"/>
            <a:ext cx="3960440" cy="360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4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6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16632"/>
            <a:ext cx="341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Ураганы и смерчи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1412" y="5184195"/>
            <a:ext cx="4476632" cy="732528"/>
          </a:xfrm>
          <a:prstGeom prst="roundRect">
            <a:avLst>
              <a:gd name="adj" fmla="val 2362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96925" y="1403774"/>
            <a:ext cx="5850650" cy="3915435"/>
          </a:xfrm>
          <a:prstGeom prst="roundRect">
            <a:avLst>
              <a:gd name="adj" fmla="val 784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&amp;D\Desktop\урага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3350" y="1743177"/>
            <a:ext cx="4731296" cy="316770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431422" y="5319210"/>
            <a:ext cx="2376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Схема урагана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5120" y="1605571"/>
            <a:ext cx="273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Нисходящие потоки воздуха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565" y="3810526"/>
            <a:ext cx="3075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Направление движения урагана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2753" y="2333001"/>
            <a:ext cx="2719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Восходящие потоки воздуха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7320" y="3068960"/>
            <a:ext cx="10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Глаз бури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725" y="4515291"/>
            <a:ext cx="296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Ветер в урагане закручивается</a:t>
            </a:r>
          </a:p>
          <a:p>
            <a:pPr algn="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спирали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462210" y="2843935"/>
            <a:ext cx="180020" cy="1035115"/>
            <a:chOff x="6462210" y="2888940"/>
            <a:chExt cx="180020" cy="1035115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6642230" y="2888940"/>
              <a:ext cx="0" cy="4050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6462210" y="3023955"/>
              <a:ext cx="0" cy="4050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6642230" y="3383995"/>
              <a:ext cx="0" cy="4050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6462210" y="3519010"/>
              <a:ext cx="0" cy="4050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C:\Users\S&amp;D\Desktop\g78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055" y="3145301"/>
            <a:ext cx="810090" cy="740654"/>
          </a:xfrm>
          <a:prstGeom prst="rect">
            <a:avLst/>
          </a:prstGeom>
          <a:noFill/>
        </p:spPr>
      </p:pic>
      <p:grpSp>
        <p:nvGrpSpPr>
          <p:cNvPr id="59" name="Группа 58"/>
          <p:cNvGrpSpPr/>
          <p:nvPr/>
        </p:nvGrpSpPr>
        <p:grpSpPr>
          <a:xfrm>
            <a:off x="6252425" y="2657010"/>
            <a:ext cx="652372" cy="652372"/>
            <a:chOff x="5112060" y="2123855"/>
            <a:chExt cx="720080" cy="720080"/>
          </a:xfrm>
          <a:solidFill>
            <a:srgbClr val="FFFFFF">
              <a:alpha val="25098"/>
            </a:srgbClr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252425" y="3573780"/>
            <a:ext cx="652372" cy="652372"/>
            <a:chOff x="5112060" y="2123855"/>
            <a:chExt cx="720080" cy="720080"/>
          </a:xfrm>
          <a:solidFill>
            <a:srgbClr val="FFFFFF">
              <a:alpha val="25098"/>
            </a:srgbClr>
          </a:solidFill>
        </p:grpSpPr>
        <p:sp>
          <p:nvSpPr>
            <p:cNvPr id="61" name="Прямоугольник 60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398434" y="4441813"/>
            <a:ext cx="652372" cy="652372"/>
            <a:chOff x="5112060" y="2123855"/>
            <a:chExt cx="720080" cy="720080"/>
          </a:xfrm>
          <a:solidFill>
            <a:srgbClr val="FFFFFF">
              <a:alpha val="25098"/>
            </a:srgbClr>
          </a:solidFill>
        </p:grpSpPr>
        <p:sp>
          <p:nvSpPr>
            <p:cNvPr id="64" name="Прямоугольник 63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525440" y="4171225"/>
            <a:ext cx="652372" cy="652372"/>
            <a:chOff x="5112060" y="2123855"/>
            <a:chExt cx="720080" cy="720080"/>
          </a:xfrm>
          <a:solidFill>
            <a:srgbClr val="FFFFFF">
              <a:alpha val="25098"/>
            </a:srgbClr>
          </a:solidFill>
        </p:grpSpPr>
        <p:sp>
          <p:nvSpPr>
            <p:cNvPr id="67" name="Прямоугольник 66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382805" y="3023955"/>
            <a:ext cx="652372" cy="652372"/>
            <a:chOff x="5112060" y="2123855"/>
            <a:chExt cx="720080" cy="720080"/>
          </a:xfrm>
          <a:solidFill>
            <a:srgbClr val="FFFFFF">
              <a:alpha val="25098"/>
            </a:srgbClr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112060" y="2123855"/>
              <a:ext cx="720080" cy="720080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716905" y="1763815"/>
            <a:ext cx="2835315" cy="855095"/>
            <a:chOff x="3716905" y="1763815"/>
            <a:chExt cx="2835315" cy="855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3716905" y="1763815"/>
              <a:ext cx="11701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887035" y="1763815"/>
              <a:ext cx="1665185" cy="8550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Группа 102"/>
          <p:cNvGrpSpPr/>
          <p:nvPr/>
        </p:nvGrpSpPr>
        <p:grpSpPr>
          <a:xfrm>
            <a:off x="3716905" y="2528900"/>
            <a:ext cx="2025225" cy="450050"/>
            <a:chOff x="3716905" y="2528900"/>
            <a:chExt cx="2025225" cy="450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3716905" y="2528900"/>
              <a:ext cx="11701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4887035" y="2528900"/>
              <a:ext cx="855095" cy="450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3712143" y="4014065"/>
            <a:ext cx="1786707" cy="495055"/>
            <a:chOff x="3712143" y="4014065"/>
            <a:chExt cx="1786707" cy="495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2" name="Прямая соединительная линия 81"/>
            <p:cNvCxnSpPr/>
            <p:nvPr/>
          </p:nvCxnSpPr>
          <p:spPr>
            <a:xfrm>
              <a:off x="3712143" y="4014065"/>
              <a:ext cx="1215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4913785" y="4014065"/>
              <a:ext cx="585065" cy="495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Группа 105"/>
          <p:cNvGrpSpPr/>
          <p:nvPr/>
        </p:nvGrpSpPr>
        <p:grpSpPr>
          <a:xfrm>
            <a:off x="3716905" y="4734145"/>
            <a:ext cx="2655295" cy="270030"/>
            <a:chOff x="3716905" y="4734145"/>
            <a:chExt cx="2655295" cy="270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7" name="Прямая соединительная линия 86"/>
            <p:cNvCxnSpPr/>
            <p:nvPr/>
          </p:nvCxnSpPr>
          <p:spPr>
            <a:xfrm>
              <a:off x="3716905" y="4734145"/>
              <a:ext cx="15301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5247075" y="4734145"/>
              <a:ext cx="180020" cy="2700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427095" y="5004175"/>
              <a:ext cx="9451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Группа 103"/>
          <p:cNvGrpSpPr/>
          <p:nvPr/>
        </p:nvGrpSpPr>
        <p:grpSpPr>
          <a:xfrm>
            <a:off x="3716905" y="3248980"/>
            <a:ext cx="2520280" cy="720080"/>
            <a:chOff x="3716905" y="3248980"/>
            <a:chExt cx="2520280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3716905" y="3248980"/>
              <a:ext cx="6300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4351737" y="3248980"/>
              <a:ext cx="900100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5247075" y="3969060"/>
              <a:ext cx="9901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7" grpId="0"/>
      <p:bldP spid="21" grpId="0" animBg="1"/>
      <p:bldP spid="20" grpId="0" animBg="1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251520" y="1673805"/>
            <a:ext cx="2070230" cy="10632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434994" y="1673805"/>
            <a:ext cx="2070000" cy="106325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615544" y="1673805"/>
            <a:ext cx="2070000" cy="1063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822251" y="1673805"/>
            <a:ext cx="2070230" cy="106325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-153525" y="2364324"/>
            <a:ext cx="9541060" cy="301533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16632"/>
            <a:ext cx="3492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Воздушные массы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9" name="Picture 2" descr="C:\Users\S&amp;D\Desktop\24118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250" y="2589349"/>
            <a:ext cx="2070230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" descr="C:\Users\S&amp;D\Desktop\znachenie_zheludej_orehov_semechek_v_pitanii_zhivotnyh_shirokolistvennyh_lesov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891" y="2589349"/>
            <a:ext cx="2070230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" descr="C:\Users\S&amp;D\Desktop\1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4993" y="2589349"/>
            <a:ext cx="2070230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S&amp;D\Desktop\752315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89349"/>
            <a:ext cx="2070230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" name="TextBox 83"/>
          <p:cNvSpPr txBox="1"/>
          <p:nvPr/>
        </p:nvSpPr>
        <p:spPr>
          <a:xfrm>
            <a:off x="6926774" y="1673805"/>
            <a:ext cx="1901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Арктические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антарктические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49431" y="1808820"/>
            <a:ext cx="14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Умеренные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94145" y="1808820"/>
            <a:ext cx="157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Тропические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3220" y="1808820"/>
            <a:ext cx="200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Экваториальные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69" grpId="0" animBg="1"/>
      <p:bldP spid="72" grpId="0" animBg="1"/>
      <p:bldP spid="83" grpId="0" animBg="1"/>
      <p:bldP spid="17" grpId="0"/>
      <p:bldP spid="84" grpId="0"/>
      <p:bldP spid="86" grpId="0"/>
      <p:bldP spid="88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5337085" y="3789040"/>
            <a:ext cx="3015335" cy="58506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920239" y="4004773"/>
            <a:ext cx="189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Холодный фронт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6595" y="3789040"/>
            <a:ext cx="3015335" cy="58506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493785"/>
            <a:ext cx="9144000" cy="2520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16632"/>
            <a:ext cx="145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Погода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S&amp;D\Desktop\тёплый фро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49" y="1608652"/>
            <a:ext cx="4104446" cy="2290546"/>
          </a:xfrm>
          <a:prstGeom prst="rect">
            <a:avLst/>
          </a:prstGeom>
          <a:noFill/>
        </p:spPr>
      </p:pic>
      <p:pic>
        <p:nvPicPr>
          <p:cNvPr id="1027" name="Picture 3" descr="C:\Users\S&amp;D\Desktop\тёплый фронт стрел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24" y="2303875"/>
            <a:ext cx="3329898" cy="842956"/>
          </a:xfrm>
          <a:prstGeom prst="rect">
            <a:avLst/>
          </a:prstGeom>
          <a:noFill/>
        </p:spPr>
      </p:pic>
      <p:pic>
        <p:nvPicPr>
          <p:cNvPr id="1028" name="Picture 4" descr="C:\Users\S&amp;D\Desktop\холодный фро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20" y="1608652"/>
            <a:ext cx="4096722" cy="2290546"/>
          </a:xfrm>
          <a:prstGeom prst="rect">
            <a:avLst/>
          </a:prstGeom>
          <a:noFill/>
        </p:spPr>
      </p:pic>
      <p:pic>
        <p:nvPicPr>
          <p:cNvPr id="6" name="Picture 5" descr="C:\Users\S&amp;D\Desktop\холодный фронт стрел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8537" y="1873515"/>
            <a:ext cx="3616766" cy="151048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76545" y="1673805"/>
            <a:ext cx="1502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Тёплый воздух</a:t>
            </a:r>
            <a:endParaRPr lang="ru-R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20345" y="2393885"/>
            <a:ext cx="1106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Холодный</a:t>
            </a:r>
          </a:p>
          <a:p>
            <a:pPr algn="ctr"/>
            <a:r>
              <a:rPr lang="ru-RU" sz="1600" b="1" dirty="0" smtClean="0"/>
              <a:t>воздух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72100" y="1628800"/>
            <a:ext cx="1502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Тёплый воздух</a:t>
            </a:r>
            <a:endParaRPr lang="ru-RU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52020" y="2393885"/>
            <a:ext cx="115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Холодный </a:t>
            </a:r>
          </a:p>
          <a:p>
            <a:pPr algn="ctr"/>
            <a:r>
              <a:rPr lang="ru-RU" sz="1600" b="1" dirty="0" smtClean="0"/>
              <a:t>воздух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56665" y="4004773"/>
            <a:ext cx="16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Тёплый фронт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38" grpId="0" animBg="1"/>
      <p:bldP spid="33" grpId="0" animBg="1"/>
      <p:bldP spid="17" grpId="0"/>
      <p:bldP spid="34" grpId="0"/>
      <p:bldP spid="35" grpId="0"/>
      <p:bldP spid="36" grpId="0"/>
      <p:bldP spid="37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836585" y="1088740"/>
            <a:ext cx="3015335" cy="58506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701036" y="1043735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Циклон</a:t>
            </a:r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427095" y="1088740"/>
            <a:ext cx="3015335" cy="58506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493786"/>
            <a:ext cx="9144000" cy="414046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1934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24030"/>
            <a:ext cx="145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Погода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23295" y="1043735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Антициклон</a:t>
            </a:r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C:\Users\S&amp;D\Desktop\высокое давление круг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673" y="1751115"/>
            <a:ext cx="2022475" cy="2916238"/>
          </a:xfrm>
          <a:prstGeom prst="rect">
            <a:avLst/>
          </a:prstGeom>
          <a:noFill/>
        </p:spPr>
      </p:pic>
      <p:pic>
        <p:nvPicPr>
          <p:cNvPr id="2051" name="Picture 3" descr="C:\Users\S&amp;D\Desktop\высокое давление стрел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070" y="1538790"/>
            <a:ext cx="3484562" cy="3495675"/>
          </a:xfrm>
          <a:prstGeom prst="rect">
            <a:avLst/>
          </a:prstGeom>
          <a:noFill/>
        </p:spPr>
      </p:pic>
      <p:pic>
        <p:nvPicPr>
          <p:cNvPr id="2052" name="Picture 4" descr="C:\Users\S&amp;D\Desktop\высокое давление знач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768" y="3101265"/>
            <a:ext cx="376238" cy="376238"/>
          </a:xfrm>
          <a:prstGeom prst="rect">
            <a:avLst/>
          </a:prstGeom>
          <a:noFill/>
        </p:spPr>
      </p:pic>
      <p:pic>
        <p:nvPicPr>
          <p:cNvPr id="2053" name="Picture 5" descr="C:\Users\S&amp;D\Desktop\высокое давление миллибары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1756" y="2546916"/>
            <a:ext cx="427037" cy="457200"/>
          </a:xfrm>
          <a:prstGeom prst="rect">
            <a:avLst/>
          </a:prstGeom>
          <a:noFill/>
        </p:spPr>
      </p:pic>
      <p:pic>
        <p:nvPicPr>
          <p:cNvPr id="2054" name="Picture 6" descr="C:\Users\S&amp;D\Desktop\высокое давление миллибары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9910" y="2092103"/>
            <a:ext cx="457200" cy="415925"/>
          </a:xfrm>
          <a:prstGeom prst="rect">
            <a:avLst/>
          </a:prstGeom>
          <a:noFill/>
        </p:spPr>
      </p:pic>
      <p:pic>
        <p:nvPicPr>
          <p:cNvPr id="2055" name="Picture 7" descr="C:\Users\S&amp;D\Desktop\низкое давление кгуг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360" y="1794105"/>
            <a:ext cx="1655762" cy="2703512"/>
          </a:xfrm>
          <a:prstGeom prst="rect">
            <a:avLst/>
          </a:prstGeom>
          <a:noFill/>
        </p:spPr>
      </p:pic>
      <p:pic>
        <p:nvPicPr>
          <p:cNvPr id="2056" name="Picture 8" descr="C:\Users\S&amp;D\Desktop\низкое давление стрел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575" y="1605366"/>
            <a:ext cx="3262312" cy="3271838"/>
          </a:xfrm>
          <a:prstGeom prst="rect">
            <a:avLst/>
          </a:prstGeom>
          <a:noFill/>
        </p:spPr>
      </p:pic>
      <p:pic>
        <p:nvPicPr>
          <p:cNvPr id="2057" name="Picture 9" descr="C:\Users\S&amp;D\Desktop\низкое давление значо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9435" y="3054245"/>
            <a:ext cx="376238" cy="376238"/>
          </a:xfrm>
          <a:prstGeom prst="rect">
            <a:avLst/>
          </a:prstGeom>
          <a:noFill/>
        </p:spPr>
      </p:pic>
      <p:pic>
        <p:nvPicPr>
          <p:cNvPr id="2058" name="Picture 10" descr="C:\Users\S&amp;D\Desktop\низкое давление миллибары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69465" y="2346512"/>
            <a:ext cx="436562" cy="447675"/>
          </a:xfrm>
          <a:prstGeom prst="rect">
            <a:avLst/>
          </a:prstGeom>
          <a:noFill/>
        </p:spPr>
      </p:pic>
      <p:pic>
        <p:nvPicPr>
          <p:cNvPr id="2059" name="Picture 11" descr="C:\Users\S&amp;D\Desktop\низкое давление миллибары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74510" y="1929120"/>
            <a:ext cx="457200" cy="427038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0" y="5139190"/>
            <a:ext cx="9144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C:\Users\S&amp;D\Desktop\высокое давление знач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15" y="5184195"/>
            <a:ext cx="376238" cy="376238"/>
          </a:xfrm>
          <a:prstGeom prst="rect">
            <a:avLst/>
          </a:prstGeom>
          <a:noFill/>
        </p:spPr>
      </p:pic>
      <p:pic>
        <p:nvPicPr>
          <p:cNvPr id="45" name="Picture 9" descr="C:\Users\S&amp;D\Desktop\низкое давление значо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5184195"/>
            <a:ext cx="376238" cy="376238"/>
          </a:xfrm>
          <a:prstGeom prst="rect">
            <a:avLst/>
          </a:prstGeom>
          <a:noFill/>
        </p:spPr>
      </p:pic>
      <p:pic>
        <p:nvPicPr>
          <p:cNvPr id="2060" name="Picture 12" descr="C:\Users\S&amp;D\Desktop\значок давления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9220" y="5250077"/>
            <a:ext cx="517525" cy="244475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566555" y="5203037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Высокое давление</a:t>
            </a:r>
            <a:endParaRPr lang="ru-RU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131840" y="5203037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Низкое давление</a:t>
            </a:r>
            <a:endParaRPr lang="ru-RU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14275" y="5203037"/>
            <a:ext cx="3603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Атмосферное давление в миллибарах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38" grpId="0" animBg="1"/>
      <p:bldP spid="33" grpId="0" animBg="1"/>
      <p:bldP spid="42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726795" y="6300700"/>
            <a:ext cx="3915435" cy="6386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1934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24030"/>
            <a:ext cx="2748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Климат Земли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S&amp;D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072" y="1088740"/>
            <a:ext cx="4635515" cy="4635515"/>
          </a:xfrm>
          <a:prstGeom prst="rect">
            <a:avLst/>
          </a:prstGeom>
          <a:noFill/>
        </p:spPr>
      </p:pic>
      <p:pic>
        <p:nvPicPr>
          <p:cNvPr id="1027" name="Picture 3" descr="C:\Users\S&amp;D\Desktop\матери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4802" y="1216287"/>
            <a:ext cx="4242991" cy="4498443"/>
          </a:xfrm>
          <a:prstGeom prst="rect">
            <a:avLst/>
          </a:prstGeom>
          <a:noFill/>
        </p:spPr>
      </p:pic>
      <p:pic>
        <p:nvPicPr>
          <p:cNvPr id="1029" name="Picture 5" descr="C:\Users\S&amp;D\Desktop\арктика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098266"/>
            <a:ext cx="4623054" cy="4623054"/>
          </a:xfrm>
          <a:prstGeom prst="rect">
            <a:avLst/>
          </a:prstGeom>
          <a:noFill/>
        </p:spPr>
      </p:pic>
      <p:pic>
        <p:nvPicPr>
          <p:cNvPr id="1030" name="Picture 6" descr="C:\Users\S&amp;D\Desktop\умеренный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5066" y="1103029"/>
            <a:ext cx="4623054" cy="4616823"/>
          </a:xfrm>
          <a:prstGeom prst="rect">
            <a:avLst/>
          </a:prstGeom>
          <a:noFill/>
        </p:spPr>
      </p:pic>
      <p:pic>
        <p:nvPicPr>
          <p:cNvPr id="1031" name="Picture 7" descr="C:\Users\S&amp;D\Desktop\тропический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4085" y="1103029"/>
            <a:ext cx="4629284" cy="4616823"/>
          </a:xfrm>
          <a:prstGeom prst="rect">
            <a:avLst/>
          </a:prstGeom>
          <a:noFill/>
        </p:spPr>
      </p:pic>
      <p:pic>
        <p:nvPicPr>
          <p:cNvPr id="1032" name="Picture 8" descr="C:\Users\S&amp;D\Desktop\экваториаль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5552" y="1103029"/>
            <a:ext cx="4629284" cy="4616823"/>
          </a:xfrm>
          <a:prstGeom prst="rect">
            <a:avLst/>
          </a:prstGeom>
          <a:noFill/>
        </p:spPr>
      </p:pic>
      <p:pic>
        <p:nvPicPr>
          <p:cNvPr id="1033" name="Picture 9" descr="C:\Users\S&amp;D\Desktop\тропический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7507" y="1103029"/>
            <a:ext cx="4623054" cy="4616823"/>
          </a:xfrm>
          <a:prstGeom prst="rect">
            <a:avLst/>
          </a:prstGeom>
          <a:noFill/>
        </p:spPr>
      </p:pic>
      <p:pic>
        <p:nvPicPr>
          <p:cNvPr id="1034" name="Picture 10" descr="C:\Users\S&amp;D\Desktop\умеренный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6037" y="1098266"/>
            <a:ext cx="4623054" cy="4623054"/>
          </a:xfrm>
          <a:prstGeom prst="rect">
            <a:avLst/>
          </a:prstGeom>
          <a:noFill/>
        </p:spPr>
      </p:pic>
      <p:pic>
        <p:nvPicPr>
          <p:cNvPr id="1035" name="Picture 11" descr="C:\Users\S&amp;D\Desktop\арктический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9343" y="1098266"/>
            <a:ext cx="4623054" cy="4623054"/>
          </a:xfrm>
          <a:prstGeom prst="rect">
            <a:avLst/>
          </a:prstGeom>
          <a:noFill/>
        </p:spPr>
      </p:pic>
      <p:pic>
        <p:nvPicPr>
          <p:cNvPr id="1028" name="Picture 4" descr="C:\Users\S&amp;D\Desktop\сетка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4072" y="1088740"/>
            <a:ext cx="4635515" cy="463551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771800" y="6300700"/>
            <a:ext cx="402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Климатические пояса Земли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62065" y="773705"/>
            <a:ext cx="6049720" cy="599462"/>
            <a:chOff x="3923928" y="6209928"/>
            <a:chExt cx="5040560" cy="65315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923928" y="6215010"/>
              <a:ext cx="5040560" cy="648072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923928" y="6215010"/>
              <a:ext cx="5040560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923928" y="6209928"/>
              <a:ext cx="5040560" cy="64807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62065" y="1898830"/>
            <a:ext cx="5040560" cy="594798"/>
            <a:chOff x="3923928" y="3717032"/>
            <a:chExt cx="5040560" cy="648072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923928" y="3717032"/>
              <a:ext cx="5040560" cy="64807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23928" y="3717032"/>
              <a:ext cx="5040560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923928" y="3717032"/>
              <a:ext cx="5040560" cy="648072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62065" y="3927463"/>
            <a:ext cx="5040560" cy="594798"/>
            <a:chOff x="3923928" y="1988840"/>
            <a:chExt cx="5040560" cy="64807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23928" y="1988840"/>
              <a:ext cx="5040560" cy="64807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923928" y="1988840"/>
              <a:ext cx="5040560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23928" y="1988840"/>
              <a:ext cx="5040560" cy="64807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62065" y="5997693"/>
            <a:ext cx="5040560" cy="594798"/>
            <a:chOff x="3923928" y="1124744"/>
            <a:chExt cx="5040560" cy="64807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23928" y="1124744"/>
              <a:ext cx="5040560" cy="64807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23928" y="1124744"/>
              <a:ext cx="5040560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23928" y="1124744"/>
              <a:ext cx="504056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6" name="Picture 12" descr="C:\Users\S&amp;D\Desktop\ша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61510" y="811826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Арктический и антарктический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510" y="1934619"/>
            <a:ext cx="196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Умеренный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510" y="3963252"/>
            <a:ext cx="2146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Тропический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510" y="6033482"/>
            <a:ext cx="2746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Экваториальный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C:\Users\S&amp;D\Desktop\2724887150_cb06193285_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54246" y="493711"/>
            <a:ext cx="855634" cy="85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7" name="Picture 3" descr="C:\Users\S&amp;D\Desktop\antaarktid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4376" y="493981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8" name="Picture 4" descr="C:\Users\S&amp;D\Desktop\Tropiki-854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2300" y="3720072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9" name="Picture 5" descr="C:\Users\S&amp;D\Desktop\12295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89117" y="3720072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0" name="Picture 6" descr="C:\Users\S&amp;D\Desktop\ostrova_tropicheskogo_rifa_160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22749" y="3720072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1" name="Picture 7" descr="C:\Users\S&amp;D\Desktop\gavayi_venice_falls_maui_160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05933" y="3720072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2" name="Picture 8" descr="C:\Users\S&amp;D\Desktop\f829e98d1f7at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9061" y="1763276"/>
            <a:ext cx="855634" cy="85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3" name="Picture 9" descr="C:\Users\S&amp;D\Desktop\11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3370" y="1763546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4" name="Picture 10" descr="C:\Users\S&amp;D\Desktop\48588c10d42dd28509c85e954ce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10911" y="1763546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5" name="Picture 11" descr="C:\Users\S&amp;D\Desktop\hq-wallpapers_ru_nature_32738_1920x1200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37140" y="1763546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8" name="Picture 12" descr="C:\Users\S&amp;D\Desktop\природа-мальдивы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01009" y="5755183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037" name="Picture 13" descr="C:\Users\S&amp;D\Desktop\bg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45881" y="5755183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038" name="Picture 14" descr="C:\Users\S&amp;D\Desktop\377856_priroda_maldivy_yuzhnyj-male_indijskij_1920x1380_(www.GdeFon.ru)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56138" y="5754913"/>
            <a:ext cx="855634" cy="85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039" name="Picture 15" descr="C:\Users\S&amp;D\Desktop\природа-на-мальдивах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090753" y="5755183"/>
            <a:ext cx="855095" cy="85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7" grpId="0"/>
      <p:bldP spid="26" grpId="0"/>
      <p:bldP spid="26" grpId="1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Скругленный прямоугольник 76"/>
          <p:cNvSpPr/>
          <p:nvPr/>
        </p:nvSpPr>
        <p:spPr>
          <a:xfrm>
            <a:off x="656565" y="1088740"/>
            <a:ext cx="7740860" cy="103511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-198530" y="1583796"/>
            <a:ext cx="9357044" cy="531058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1934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-32658" y="124030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Значение атмосферы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C:\Users\S&amp;D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99" y="1718810"/>
            <a:ext cx="1111937" cy="1111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1" name="Picture 3" descr="C:\Users\S&amp;D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99" y="3035781"/>
            <a:ext cx="1111937" cy="1111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2" name="Picture 4" descr="C:\Users\S&amp;D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807" y="4352752"/>
            <a:ext cx="1111587" cy="11115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3" name="Picture 5" descr="C:\Users\S&amp;D\Desktop\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99" y="5669374"/>
            <a:ext cx="1111937" cy="1111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4" name="Picture 6" descr="C:\Users\S&amp;D\Desktop\1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6675" y="1707558"/>
            <a:ext cx="6720747" cy="50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5" name="Picture 7" descr="C:\Users\S&amp;D\Desktop\11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6676" y="1709285"/>
            <a:ext cx="6720747" cy="50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6" name="Picture 8" descr="C:\Users\S&amp;D\Desktop\33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6676" y="1718810"/>
            <a:ext cx="6722864" cy="5042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7" name="Picture 9" descr="C:\Users\S&amp;D\Desktop\44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6676" y="1718810"/>
            <a:ext cx="6720747" cy="50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2" name="Прямоугольник 71"/>
          <p:cNvSpPr/>
          <p:nvPr/>
        </p:nvSpPr>
        <p:spPr>
          <a:xfrm>
            <a:off x="-198530" y="1583795"/>
            <a:ext cx="450050" cy="5274205"/>
          </a:xfrm>
          <a:prstGeom prst="rect">
            <a:avLst/>
          </a:prstGeom>
          <a:solidFill>
            <a:srgbClr val="102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1086694" y="1133745"/>
            <a:ext cx="688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Планета не перегревается днём и не переохлаждается ночью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23090" y="1133745"/>
            <a:ext cx="3007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Защищает от метеоритов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30364" y="1133745"/>
            <a:ext cx="559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Защищает человека от ультрафиолетовых лучей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9138" y="1133745"/>
            <a:ext cx="7055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Содержит кислород, необходимый всем живым организмам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1" grpId="0" animBg="1"/>
      <p:bldP spid="17" grpId="0"/>
      <p:bldP spid="72" grpId="0" animBg="1"/>
      <p:bldP spid="73" grpId="0"/>
      <p:bldP spid="73" grpId="1"/>
      <p:bldP spid="74" grpId="0"/>
      <p:bldP spid="74" grpId="1"/>
      <p:bldP spid="75" grpId="0"/>
      <p:bldP spid="75" grpId="1"/>
      <p:bldP spid="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&amp;D\Desktop\[gotowall.com]20120305_194054_6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-108520" y="5634245"/>
            <a:ext cx="9361040" cy="1223755"/>
          </a:xfrm>
          <a:prstGeom prst="rect">
            <a:avLst/>
          </a:prstGeom>
          <a:solidFill>
            <a:schemeClr val="tx1">
              <a:lumMod val="85000"/>
              <a:lumOff val="15000"/>
              <a:alpha val="50196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5634245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&amp;D\Desktop\path3669.png" id="102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6123534" y="1"/>
            <a:ext cx="3020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5805264"/>
            <a:ext cx="3275856" cy="10527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797152"/>
            <a:ext cx="3275856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976489"/>
            <a:ext cx="3275856" cy="8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427290"/>
            <a:ext cx="3275856" cy="2556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556"/>
            <a:ext cx="3275856" cy="14842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-57150" y="260648"/>
            <a:ext cx="5349230" cy="576064"/>
            <a:chOff x="-57150" y="260648"/>
            <a:chExt cx="5349230" cy="5760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algn="bl" blurRad="6350" dir="5400000" endA="300" endPos="35000" rotWithShape="0" stA="52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effectLst>
                    <a:reflection algn="bl" blurRad="6350" dir="5400000" endA="300" endPos="45500" rotWithShape="0" stA="55000" sy="-10000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effectLst>
                    <a:reflection algn="bl" blurRad="6350" dir="5400000" endA="300" endPos="45500" rotWithShape="0" stA="55000" sy="-100000"/>
                  </a:effectLst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algn="bl" blurRad="6350" dir="5400000" endA="300" endPos="35000" rotWithShape="0" stA="52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effectLst>
                    <a:reflection algn="bl" blurRad="6350" dir="5400000" endA="300" endPos="45500" rotWithShape="0" stA="55000" sy="-100000"/>
                  </a:effectLst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effectLst>
                    <a:reflection algn="bl" blurRad="6350" dir="5400000" endA="300" endPos="45500" rotWithShape="0" stA="55000" sy="-100000"/>
                  </a:effectLst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algn="bl" blurRad="6350" dir="5400000" endA="300" endPos="35000" rotWithShape="0" stA="52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effectLst>
                    <a:reflection algn="bl" blurRad="6350" dir="5400000" endA="300" endPos="45500" rotWithShape="0" stA="55000" sy="-100000"/>
                  </a:effectLst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effectLst>
                    <a:reflection algn="bl" blurRad="6350" dir="5400000" endA="300" endPos="45500" rotWithShape="0" stA="55000" sy="-100000"/>
                  </a:effectLst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0" y="275888"/>
            <a:ext cx="414568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28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0" pitchFamily="34" typeface="Verdana"/>
                <a:ea charset="0" pitchFamily="34" typeface="Verdana"/>
                <a:cs charset="0" pitchFamily="34" typeface="Verdana"/>
              </a:rPr>
              <a:t>Строение атмосферы</a:t>
            </a:r>
            <a:endParaRPr dirty="0" lang="ru-RU" sz="28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charset="0" pitchFamily="34" typeface="Verdana"/>
              <a:ea charset="0" pitchFamily="34" typeface="Verdana"/>
              <a:cs charset="0" pitchFamily="34" typeface="Verdana"/>
            </a:endParaRPr>
          </a:p>
        </p:txBody>
      </p:sp>
      <p:pic>
        <p:nvPicPr>
          <p:cNvPr descr="C:\Users\S&amp;D\Desktop\тропосфера.png" id="1027" name="Picture 3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0" y="1196752"/>
            <a:ext cx="4968552" cy="2664296"/>
          </a:xfrm>
          <a:prstGeom prst="rect">
            <a:avLst/>
          </a:prstGeom>
          <a:noFill/>
        </p:spPr>
      </p:pic>
      <p:pic>
        <p:nvPicPr>
          <p:cNvPr descr="C:\Users\S&amp;D\Desktop\стратосфера.png" id="1028" name="Picture 4"/>
          <p:cNvPicPr>
            <a:picLocks noChangeArrowheads="1" noChangeAspect="1"/>
          </p:cNvPicPr>
          <p:nvPr/>
        </p:nvPicPr>
        <p:blipFill>
          <a:blip cstate="print" r:embed="rId4"/>
          <a:stretch>
            <a:fillRect/>
          </a:stretch>
        </p:blipFill>
        <p:spPr bwMode="auto">
          <a:xfrm>
            <a:off x="0" y="1196752"/>
            <a:ext cx="4968552" cy="2736304"/>
          </a:xfrm>
          <a:prstGeom prst="rect">
            <a:avLst/>
          </a:prstGeom>
          <a:noFill/>
        </p:spPr>
      </p:pic>
      <p:pic>
        <p:nvPicPr>
          <p:cNvPr descr="C:\Users\S&amp;D\Desktop\мезосфера.png" id="1029" name="Picture 5"/>
          <p:cNvPicPr>
            <a:picLocks noChangeArrowheads="1" noChangeAspect="1"/>
          </p:cNvPicPr>
          <p:nvPr/>
        </p:nvPicPr>
        <p:blipFill>
          <a:blip cstate="print" r:embed="rId5"/>
          <a:srcRect b="33"/>
          <a:stretch>
            <a:fillRect/>
          </a:stretch>
        </p:blipFill>
        <p:spPr bwMode="auto">
          <a:xfrm>
            <a:off x="0" y="1196752"/>
            <a:ext cx="4968552" cy="2671192"/>
          </a:xfrm>
          <a:prstGeom prst="rect">
            <a:avLst/>
          </a:prstGeom>
          <a:noFill/>
        </p:spPr>
      </p:pic>
      <p:pic>
        <p:nvPicPr>
          <p:cNvPr descr="C:\Users\S&amp;D\Desktop\ионосфера.png" id="1030" name="Picture 6"/>
          <p:cNvPicPr>
            <a:picLocks noChangeArrowheads="1" noChangeAspect="1"/>
          </p:cNvPicPr>
          <p:nvPr/>
        </p:nvPicPr>
        <p:blipFill>
          <a:blip cstate="print" r:embed="rId6"/>
          <a:srcRect r="11"/>
          <a:stretch>
            <a:fillRect/>
          </a:stretch>
        </p:blipFill>
        <p:spPr bwMode="auto">
          <a:xfrm>
            <a:off x="0" y="1196752"/>
            <a:ext cx="4896544" cy="5040560"/>
          </a:xfrm>
          <a:prstGeom prst="rect">
            <a:avLst/>
          </a:prstGeom>
          <a:noFill/>
        </p:spPr>
      </p:pic>
      <p:pic>
        <p:nvPicPr>
          <p:cNvPr descr="C:\Users\S&amp;D\Desktop\экзосфера.png" id="1031" name="Picture 7"/>
          <p:cNvPicPr>
            <a:picLocks noChangeArrowheads="1" noChangeAspect="1"/>
          </p:cNvPicPr>
          <p:nvPr/>
        </p:nvPicPr>
        <p:blipFill>
          <a:blip cstate="print" r:embed="rId7"/>
          <a:srcRect b="60"/>
          <a:stretch>
            <a:fillRect/>
          </a:stretch>
        </p:blipFill>
        <p:spPr bwMode="auto">
          <a:xfrm>
            <a:off x="0" y="1196752"/>
            <a:ext cx="4968552" cy="2903984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5274" y="210674"/>
            <a:ext cx="3802644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0" pitchFamily="34" typeface="Verdana"/>
                <a:ea charset="0" pitchFamily="34" typeface="Verdana"/>
                <a:cs charset="0" pitchFamily="34" typeface="Verdana"/>
              </a:rPr>
              <a:t>Строение атмосферы планет  </a:t>
            </a:r>
          </a:p>
          <a:p>
            <a:r>
              <a:rPr dirty="0" lang="ru-RU" smtClean="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0" pitchFamily="34" typeface="Verdana"/>
                <a:ea charset="0" pitchFamily="34" typeface="Verdana"/>
                <a:cs charset="0" pitchFamily="34" typeface="Verdana"/>
              </a:rPr>
              <a:t>солнечной системы</a:t>
            </a:r>
            <a:endParaRPr dirty="0" lang="ru-RU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charset="0" pitchFamily="34" typeface="Verdana"/>
              <a:ea charset="0" pitchFamily="34" typeface="Verdana"/>
              <a:cs charset="0" pitchFamily="34" typeface="Verdana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7" nodeType="afterEffect" presetClass="exit" presetID="1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slide(fromTop)" transition="out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6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afterEffect" presetClass="exit" presetID="1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slide(fromTop)" transition="out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afterEffect" presetClass="exit" presetID="1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slide(fromTop)" transition="out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5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afterEffect" presetClass="exit" presetID="1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slide(fromTop)" transition="out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5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afterEffect" presetClass="exit" presetID="1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slide(fromTop)" transition="out">
                                      <p:cBhvr>
                                        <p:cTn dur="500" id="6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5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9" nodeType="withEffect" presetClass="exit" presetID="1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slide(fromLeft)" transition="out">
                                      <p:cBhvr>
                                        <p:cTn dur="10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8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8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animBg="1" grpId="0" spid="7"/>
      <p:bldP animBg="1" grpId="0" spid="8"/>
      <p:bldP animBg="1" grpId="0" spid="9"/>
      <p:bldP animBg="1" grpId="0" spid="10"/>
      <p:bldP grpId="0" spid="18"/>
      <p:bldP grpId="1" spid="18"/>
      <p:bldP grpId="0" spid="4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-57150" y="260648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25274" y="210674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Строение атмосферы планет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солнечной системы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96752"/>
            <a:ext cx="9144000" cy="5256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S&amp;D\Desktop\мерку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127672" cy="2127672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08520" y="6453336"/>
            <a:ext cx="932452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S&amp;D\Desktop\вен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2127672" cy="2127672"/>
          </a:xfrm>
          <a:prstGeom prst="rect">
            <a:avLst/>
          </a:prstGeom>
          <a:noFill/>
        </p:spPr>
      </p:pic>
      <p:pic>
        <p:nvPicPr>
          <p:cNvPr id="1028" name="Picture 4" descr="C:\Users\S&amp;D\Desktop\мар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328" y="1196752"/>
            <a:ext cx="2127672" cy="2127672"/>
          </a:xfrm>
          <a:prstGeom prst="rect">
            <a:avLst/>
          </a:prstGeom>
          <a:noFill/>
        </p:spPr>
      </p:pic>
      <p:pic>
        <p:nvPicPr>
          <p:cNvPr id="1031" name="Picture 7" descr="C:\Users\S&amp;D\Desktop\ур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6540" y="3789040"/>
            <a:ext cx="2127672" cy="2127672"/>
          </a:xfrm>
          <a:prstGeom prst="rect">
            <a:avLst/>
          </a:prstGeom>
          <a:noFill/>
        </p:spPr>
      </p:pic>
      <p:pic>
        <p:nvPicPr>
          <p:cNvPr id="1032" name="Picture 8" descr="C:\Users\S&amp;D\Desktop\непту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328" y="3789040"/>
            <a:ext cx="2127672" cy="2127672"/>
          </a:xfrm>
          <a:prstGeom prst="rect">
            <a:avLst/>
          </a:prstGeom>
          <a:noFill/>
        </p:spPr>
      </p:pic>
      <p:pic>
        <p:nvPicPr>
          <p:cNvPr id="1030" name="Picture 6" descr="C:\Users\S&amp;D\Desktop\сатур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3270" y="3805559"/>
            <a:ext cx="2111153" cy="2111153"/>
          </a:xfrm>
          <a:prstGeom prst="rect">
            <a:avLst/>
          </a:prstGeom>
          <a:noFill/>
        </p:spPr>
      </p:pic>
      <p:pic>
        <p:nvPicPr>
          <p:cNvPr id="1029" name="Picture 5" descr="C:\Users\S&amp;D\Desktop\юпите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05559"/>
            <a:ext cx="2111153" cy="2111153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-72008" y="1196752"/>
            <a:ext cx="932452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726" y="321297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Меркурий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5121" y="321297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Венера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0130" y="321297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039" y="5939988"/>
            <a:ext cx="97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Юпитер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54657" y="5939988"/>
            <a:ext cx="86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Сатурн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6888" y="5939988"/>
            <a:ext cx="66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32766" y="593998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Нептун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"/>
                            </p:stCondLst>
                            <p:childTnLst>
                              <p:par>
                                <p:cTn id="110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644008" y="1196752"/>
            <a:ext cx="4392488" cy="554461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30"/>
          <p:cNvGrpSpPr/>
          <p:nvPr/>
        </p:nvGrpSpPr>
        <p:grpSpPr>
          <a:xfrm>
            <a:off x="-57150" y="260648"/>
            <a:ext cx="5349230" cy="576064"/>
            <a:chOff x="-57150" y="260648"/>
            <a:chExt cx="5349230" cy="576064"/>
          </a:xfrm>
        </p:grpSpPr>
        <p:grpSp>
          <p:nvGrpSpPr>
            <p:cNvPr id="20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21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22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0" y="243725"/>
            <a:ext cx="44346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Атмосферное давление</a:t>
            </a:r>
            <a:endParaRPr lang="ru-RU" sz="3200" b="1" dirty="0"/>
          </a:p>
        </p:txBody>
      </p:sp>
      <p:pic>
        <p:nvPicPr>
          <p:cNvPr id="1027" name="Picture 3" descr="C:\Users\S&amp;D\Desktop\ws_Grass_and_Sky_1024x76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256" y="1923480"/>
            <a:ext cx="2873672" cy="2873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5796136" y="5229200"/>
            <a:ext cx="1944216" cy="19442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50215" y="1844824"/>
            <a:ext cx="864096" cy="43924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603395" y="3068960"/>
            <a:ext cx="360040" cy="172819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196334" y="1268760"/>
            <a:ext cx="118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тонн</a:t>
            </a:r>
            <a:endParaRPr lang="ru-RU" sz="2400" b="1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C:\Users\S&amp;D\Desktop\path37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277" y="2708920"/>
            <a:ext cx="1123950" cy="2857500"/>
          </a:xfrm>
          <a:prstGeom prst="rect">
            <a:avLst/>
          </a:prstGeom>
          <a:noFill/>
        </p:spPr>
      </p:pic>
      <p:pic>
        <p:nvPicPr>
          <p:cNvPr id="1029" name="Picture 5" descr="C:\Users\S&amp;D\Desktop\0023-027-Barometr-aner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252" y="2139280"/>
            <a:ext cx="3810000" cy="3810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517105" y="1617185"/>
            <a:ext cx="266855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Ртутный барометр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456214" y="1617185"/>
            <a:ext cx="275030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Барометр-анероид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2" grpId="0" animBg="1"/>
      <p:bldP spid="32" grpId="1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&amp;D\Desktop\давление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9144000" cy="764704"/>
            <a:chOff x="0" y="0"/>
            <a:chExt cx="9144000" cy="7647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6500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C:\Users\S&amp;D\Desktop\давление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28" name="Picture 4" descr="C:\Users\S&amp;D\Desktop\давление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980728"/>
            <a:ext cx="8543926" cy="5553075"/>
          </a:xfrm>
          <a:prstGeom prst="rect">
            <a:avLst/>
          </a:prstGeom>
          <a:noFill/>
        </p:spPr>
      </p:pic>
      <p:pic>
        <p:nvPicPr>
          <p:cNvPr id="1029" name="Picture 5" descr="C:\Users\S&amp;D\Desktop\давление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980728"/>
            <a:ext cx="8543926" cy="5553075"/>
          </a:xfrm>
          <a:prstGeom prst="rect">
            <a:avLst/>
          </a:prstGeom>
          <a:noFill/>
        </p:spPr>
      </p:pic>
      <p:pic>
        <p:nvPicPr>
          <p:cNvPr id="1030" name="Picture 6" descr="C:\Users\S&amp;D\Desktop\давление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1" name="Picture 7" descr="C:\Users\S&amp;D\Desktop\давление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7" y="980728"/>
            <a:ext cx="8543926" cy="5553075"/>
          </a:xfrm>
          <a:prstGeom prst="rect">
            <a:avLst/>
          </a:prstGeom>
          <a:noFill/>
        </p:spPr>
      </p:pic>
      <p:pic>
        <p:nvPicPr>
          <p:cNvPr id="1040" name="Picture 16" descr="C:\Users\S&amp;D\Desktop\давление2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2" name="Picture 8" descr="C:\Users\S&amp;D\Desktop\давление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3" name="Picture 9" descr="C:\Users\S&amp;D\Desktop\давление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4" name="Picture 10" descr="C:\Users\S&amp;D\Desktop\давление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5" name="Picture 11" descr="C:\Users\S&amp;D\Desktop\материковый конту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6" name="Picture 12" descr="C:\Users\S&amp;D\Desktop\параллели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7" name="Picture 13" descr="C:\Users\S&amp;D\Desktop\меридианы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pic>
        <p:nvPicPr>
          <p:cNvPr id="1038" name="Picture 14" descr="C:\Users\S&amp;D\Desktop\тропики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980728"/>
            <a:ext cx="8543925" cy="55530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0500" y="97582"/>
            <a:ext cx="8873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Распределение давления на земном шаре в январе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8386" y="5958805"/>
            <a:ext cx="8496944" cy="5760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46217" y="6036677"/>
            <a:ext cx="601447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3175">
                  <a:noFill/>
                </a:ln>
              </a:rPr>
              <a:t>1008</a:t>
            </a:r>
            <a:endParaRPr lang="ru-RU" sz="1600" b="1" dirty="0">
              <a:ln w="3175">
                <a:noFill/>
              </a:ln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2890" y="6021288"/>
            <a:ext cx="686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- изобары (линии, соединяющие точки с одинаковым давлением)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6106" y="2190834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1020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 rot="21254684">
            <a:off x="2569802" y="4911925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992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 rot="1167891">
            <a:off x="6767574" y="5040907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1000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 rot="1167891">
            <a:off x="7415646" y="5097350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1008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 rot="4536916">
            <a:off x="8305222" y="4879740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1016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00192" y="4088361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1008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69031" y="3861048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1016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59832" y="3789040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1016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4" name="TextBox 53"/>
          <p:cNvSpPr txBox="1"/>
          <p:nvPr/>
        </p:nvSpPr>
        <p:spPr>
          <a:xfrm rot="20690327">
            <a:off x="642096" y="4648740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1016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5507" y="4425823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1020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07704" y="3501008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1008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39752" y="2852936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1016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44408" y="2761183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1016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20272" y="2204864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1008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92280" y="1556792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1000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67744" y="1988840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1016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55976" y="1052736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1008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71800" y="1628800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1000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7616" y="1268760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1008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55976" y="2420888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1024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40152" y="1412776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1032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44408" y="2473151"/>
            <a:ext cx="5580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</a:rPr>
              <a:t>1020</a:t>
            </a:r>
            <a:endParaRPr lang="ru-RU" sz="1400" b="1" dirty="0">
              <a:ln w="3175">
                <a:noFill/>
              </a:ln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36793" y="5152918"/>
            <a:ext cx="404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Атлантический пояс низкого давления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61386" y="4113691"/>
            <a:ext cx="8787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Южно-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Индийский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0458" y="4005064"/>
            <a:ext cx="11031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Южно-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Атлантический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0271" y="3969675"/>
            <a:ext cx="11224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Южно-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Тихоокеанский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4717" y="2204864"/>
            <a:ext cx="11031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Северо</a:t>
            </a:r>
            <a:r>
              <a:rPr lang="ru-RU" sz="11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Атлантический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6096" y="1916832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Азиатский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13837" y="980728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Канадский 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23649" y="1916832"/>
            <a:ext cx="10983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Северо</a:t>
            </a:r>
            <a:r>
              <a:rPr lang="ru-RU" sz="11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Американский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18750" y="1687997"/>
            <a:ext cx="10983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Северо</a:t>
            </a:r>
            <a:r>
              <a:rPr lang="ru-RU" sz="11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Американский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7904" y="3479649"/>
            <a:ext cx="10214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Южно-</a:t>
            </a:r>
          </a:p>
          <a:p>
            <a:pPr algn="ctr"/>
            <a:r>
              <a:rPr lang="ru-RU" sz="1100" b="1" dirty="0" smtClean="0"/>
              <a:t>Африканский</a:t>
            </a:r>
          </a:p>
          <a:p>
            <a:pPr algn="ctr"/>
            <a:r>
              <a:rPr lang="ru-RU" sz="1100" b="1" dirty="0" smtClean="0"/>
              <a:t>Мин.</a:t>
            </a:r>
            <a:endParaRPr lang="ru-RU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092280" y="3717032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Австралийский</a:t>
            </a:r>
          </a:p>
          <a:p>
            <a:pPr algn="ctr"/>
            <a:r>
              <a:rPr lang="ru-RU" sz="1100" b="1" dirty="0" smtClean="0"/>
              <a:t>Мин.</a:t>
            </a:r>
            <a:endParaRPr lang="ru-RU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772073" y="3894762"/>
            <a:ext cx="109837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Южно-</a:t>
            </a:r>
          </a:p>
          <a:p>
            <a:pPr algn="ctr"/>
            <a:r>
              <a:rPr lang="ru-RU" sz="1100" b="1" dirty="0" smtClean="0"/>
              <a:t>Американский</a:t>
            </a:r>
          </a:p>
          <a:p>
            <a:pPr algn="ctr"/>
            <a:r>
              <a:rPr lang="ru-RU" sz="1100" b="1" dirty="0" smtClean="0"/>
              <a:t>Мин.</a:t>
            </a:r>
            <a:endParaRPr lang="ru-RU" sz="11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688503" y="958150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Гренландский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макс.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72285" y="1413937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Исландский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мин.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94486" y="1810957"/>
            <a:ext cx="822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Алеутский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мин.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6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1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 animBg="1"/>
      <p:bldP spid="41" grpId="0" animBg="1"/>
      <p:bldP spid="42" grpId="0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27"/>
          <p:cNvSpPr/>
          <p:nvPr/>
        </p:nvSpPr>
        <p:spPr>
          <a:xfrm>
            <a:off x="4139952" y="5877272"/>
            <a:ext cx="5112568" cy="50405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4139952" y="5157192"/>
            <a:ext cx="5112568" cy="50405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139952" y="4365104"/>
            <a:ext cx="5112568" cy="50405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4139952" y="3573016"/>
            <a:ext cx="5112568" cy="50405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139952" y="2780928"/>
            <a:ext cx="5112568" cy="50405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139952" y="2060848"/>
            <a:ext cx="5112568" cy="50405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139952" y="1124744"/>
            <a:ext cx="5112568" cy="64807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-580702" y="1094693"/>
            <a:ext cx="4320480" cy="5580000"/>
          </a:xfrm>
          <a:prstGeom prst="roundRect">
            <a:avLst>
              <a:gd name="adj" fmla="val 233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5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6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7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394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Солнечная радиация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9" name="Picture 5" descr="C:\Users\S&amp;D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0" y="1196752"/>
            <a:ext cx="3571728" cy="5288062"/>
          </a:xfrm>
          <a:prstGeom prst="rect">
            <a:avLst/>
          </a:prstGeom>
          <a:noFill/>
        </p:spPr>
      </p:pic>
      <p:pic>
        <p:nvPicPr>
          <p:cNvPr id="1030" name="Picture 6" descr="C:\Users\S&amp;D\Desktop\почва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9" y="6249244"/>
            <a:ext cx="3571731" cy="309441"/>
          </a:xfrm>
          <a:prstGeom prst="rect">
            <a:avLst/>
          </a:prstGeom>
          <a:noFill/>
        </p:spPr>
      </p:pic>
      <p:pic>
        <p:nvPicPr>
          <p:cNvPr id="1031" name="Picture 7" descr="C:\Users\S&amp;D\Desktop\почва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9" y="6049754"/>
            <a:ext cx="3571733" cy="288144"/>
          </a:xfrm>
          <a:prstGeom prst="rect">
            <a:avLst/>
          </a:prstGeom>
          <a:noFill/>
        </p:spPr>
      </p:pic>
      <p:pic>
        <p:nvPicPr>
          <p:cNvPr id="1032" name="Picture 8" descr="C:\Users\S&amp;D\Desktop\почва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3038" y="5654331"/>
            <a:ext cx="3973874" cy="602596"/>
          </a:xfrm>
          <a:prstGeom prst="rect">
            <a:avLst/>
          </a:prstGeom>
          <a:noFill/>
        </p:spPr>
      </p:pic>
      <p:pic>
        <p:nvPicPr>
          <p:cNvPr id="1033" name="Picture 9" descr="C:\Users\S&amp;D\Desktop\почва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09" y="5732693"/>
            <a:ext cx="3571719" cy="165369"/>
          </a:xfrm>
          <a:prstGeom prst="rect">
            <a:avLst/>
          </a:prstGeom>
          <a:noFill/>
        </p:spPr>
      </p:pic>
      <p:pic>
        <p:nvPicPr>
          <p:cNvPr id="1034" name="Picture 10" descr="C:\Users\S&amp;D\Desktop\солнц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705" y="1340768"/>
            <a:ext cx="623894" cy="623894"/>
          </a:xfrm>
          <a:prstGeom prst="rect">
            <a:avLst/>
          </a:prstGeom>
          <a:noFill/>
        </p:spPr>
      </p:pic>
      <p:pic>
        <p:nvPicPr>
          <p:cNvPr id="1035" name="Picture 11" descr="C:\Users\S&amp;D\Desktop\луч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46985">
            <a:off x="231288" y="1997289"/>
            <a:ext cx="129039" cy="3500318"/>
          </a:xfrm>
          <a:prstGeom prst="rect">
            <a:avLst/>
          </a:prstGeom>
          <a:noFill/>
        </p:spPr>
      </p:pic>
      <p:pic>
        <p:nvPicPr>
          <p:cNvPr id="1036" name="Picture 12" descr="C:\Users\S&amp;D\Desktop\луч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337" y="1976493"/>
            <a:ext cx="309442" cy="2618348"/>
          </a:xfrm>
          <a:prstGeom prst="rect">
            <a:avLst/>
          </a:prstGeom>
          <a:noFill/>
        </p:spPr>
      </p:pic>
      <p:pic>
        <p:nvPicPr>
          <p:cNvPr id="1037" name="Picture 13" descr="C:\Users\S&amp;D\Desktop\луч_2_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669" y="4662225"/>
            <a:ext cx="134050" cy="782999"/>
          </a:xfrm>
          <a:prstGeom prst="rect">
            <a:avLst/>
          </a:prstGeom>
          <a:noFill/>
        </p:spPr>
      </p:pic>
      <p:pic>
        <p:nvPicPr>
          <p:cNvPr id="1038" name="Picture 14" descr="C:\Users\S&amp;D\Desktop\луч_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491" y="1957313"/>
            <a:ext cx="726623" cy="2659690"/>
          </a:xfrm>
          <a:prstGeom prst="rect">
            <a:avLst/>
          </a:prstGeom>
          <a:noFill/>
        </p:spPr>
      </p:pic>
      <p:pic>
        <p:nvPicPr>
          <p:cNvPr id="1039" name="Picture 15" descr="C:\Users\S&amp;D\Desktop\облако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87895" y="4699525"/>
            <a:ext cx="958391" cy="355795"/>
          </a:xfrm>
          <a:prstGeom prst="rect">
            <a:avLst/>
          </a:prstGeom>
          <a:noFill/>
        </p:spPr>
      </p:pic>
      <p:pic>
        <p:nvPicPr>
          <p:cNvPr id="1040" name="Picture 16" descr="C:\Users\S&amp;D\Desktop\атмосфера_ядра_конденсации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6334" y="4561192"/>
            <a:ext cx="360806" cy="231768"/>
          </a:xfrm>
          <a:prstGeom prst="rect">
            <a:avLst/>
          </a:prstGeom>
          <a:noFill/>
        </p:spPr>
      </p:pic>
      <p:pic>
        <p:nvPicPr>
          <p:cNvPr id="1041" name="Picture 17" descr="C:\Users\S&amp;D\Desktop\луч_3_1_отражение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3064" y="4170850"/>
            <a:ext cx="180403" cy="443491"/>
          </a:xfrm>
          <a:prstGeom prst="rect">
            <a:avLst/>
          </a:prstGeom>
          <a:noFill/>
        </p:spPr>
      </p:pic>
      <p:pic>
        <p:nvPicPr>
          <p:cNvPr id="1042" name="Picture 18" descr="C:\Users\S&amp;D\Desktop\луч_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94" y="1918638"/>
            <a:ext cx="1201434" cy="2917768"/>
          </a:xfrm>
          <a:prstGeom prst="rect">
            <a:avLst/>
          </a:prstGeom>
          <a:noFill/>
        </p:spPr>
      </p:pic>
      <p:pic>
        <p:nvPicPr>
          <p:cNvPr id="1043" name="Picture 19" descr="C:\Users\S&amp;D\Desktop\луч_4_1_отражение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05085" y="4396635"/>
            <a:ext cx="180403" cy="438479"/>
          </a:xfrm>
          <a:prstGeom prst="rect">
            <a:avLst/>
          </a:prstGeom>
          <a:noFill/>
        </p:spPr>
      </p:pic>
      <p:pic>
        <p:nvPicPr>
          <p:cNvPr id="1044" name="Picture 20" descr="C:\Users\S&amp;D\Desktop\луч_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7824" y="1866253"/>
            <a:ext cx="2216200" cy="3876158"/>
          </a:xfrm>
          <a:prstGeom prst="rect">
            <a:avLst/>
          </a:prstGeom>
          <a:noFill/>
        </p:spPr>
      </p:pic>
      <p:pic>
        <p:nvPicPr>
          <p:cNvPr id="1045" name="Picture 21" descr="C:\Users\S&amp;D\Desktop\луч_5_1_отражение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14633" y="5205385"/>
            <a:ext cx="149083" cy="551231"/>
          </a:xfrm>
          <a:prstGeom prst="rect">
            <a:avLst/>
          </a:prstGeom>
          <a:noFill/>
        </p:spPr>
      </p:pic>
      <p:pic>
        <p:nvPicPr>
          <p:cNvPr id="1046" name="Picture 22" descr="C:\Users\S&amp;D\Desktop\луч_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6499" y="1830538"/>
            <a:ext cx="1716334" cy="1721345"/>
          </a:xfrm>
          <a:prstGeom prst="rect">
            <a:avLst/>
          </a:prstGeom>
          <a:noFill/>
        </p:spPr>
      </p:pic>
      <p:pic>
        <p:nvPicPr>
          <p:cNvPr id="1047" name="Picture 23" descr="C:\Users\S&amp;D\Desktop\луч_6_1_рассеивание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90359" y="3170109"/>
            <a:ext cx="731635" cy="788011"/>
          </a:xfrm>
          <a:prstGeom prst="rect">
            <a:avLst/>
          </a:prstGeom>
          <a:noFill/>
        </p:spPr>
      </p:pic>
      <p:pic>
        <p:nvPicPr>
          <p:cNvPr id="1048" name="Picture 24" descr="C:\Users\S&amp;D\Desktop\луч_7_поглощение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97269" y="5774938"/>
            <a:ext cx="370828" cy="592574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37654" y="4941168"/>
            <a:ext cx="688330" cy="68833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98711" y="4859635"/>
            <a:ext cx="688330" cy="688330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74626" y="3979664"/>
            <a:ext cx="938262" cy="938262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1346498" y="4138538"/>
            <a:ext cx="1014462" cy="1014462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2507134" y="5008984"/>
            <a:ext cx="933946" cy="933946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2087786" y="3105026"/>
            <a:ext cx="921246" cy="921246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1198290" y="5587082"/>
            <a:ext cx="946646" cy="946646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4147079" y="1125615"/>
            <a:ext cx="492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Прямая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(не рассеянная и не поглощённая атмосферой)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47079" y="2128210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Поглощённая атмосферой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7079" y="2848290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Отражённая атмосферой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47079" y="3640378"/>
            <a:ext cx="24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Отражённая облаками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47079" y="4432466"/>
            <a:ext cx="322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Отражённая сушей и океаном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147079" y="5224554"/>
            <a:ext cx="264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Рассеянная в атмосфере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47079" y="5944634"/>
            <a:ext cx="38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Поглощённая земной поверхностью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S&amp;D\Desktop\sun-hd-widescreen.jpe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3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8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1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900"/>
                            </p:stCondLst>
                            <p:childTnLst>
                              <p:par>
                                <p:cTn id="1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4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2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7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8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60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7" grpId="0" animBg="1"/>
      <p:bldP spid="126" grpId="0" animBg="1"/>
      <p:bldP spid="125" grpId="0" animBg="1"/>
      <p:bldP spid="124" grpId="0" animBg="1"/>
      <p:bldP spid="123" grpId="0" animBg="1"/>
      <p:bldP spid="122" grpId="0" animBg="1"/>
      <p:bldP spid="40" grpId="0" animBg="1"/>
      <p:bldP spid="17" grpId="0"/>
      <p:bldP spid="43" grpId="0" animBg="1"/>
      <p:bldP spid="43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436985" y="1223755"/>
            <a:ext cx="4707015" cy="38704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394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Солнечная радиация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C:\Users\S&amp;D\Desktop\солнц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90054"/>
            <a:ext cx="1008112" cy="1008112"/>
          </a:xfrm>
          <a:prstGeom prst="rect">
            <a:avLst/>
          </a:prstGeom>
          <a:noFill/>
        </p:spPr>
      </p:pic>
      <p:pic>
        <p:nvPicPr>
          <p:cNvPr id="2051" name="Picture 3" descr="C:\Users\S&amp;D\Desktop\лучи_прямы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525" y="2564904"/>
            <a:ext cx="1315414" cy="1775208"/>
          </a:xfrm>
          <a:prstGeom prst="rect">
            <a:avLst/>
          </a:prstGeom>
          <a:noFill/>
        </p:spPr>
      </p:pic>
      <p:pic>
        <p:nvPicPr>
          <p:cNvPr id="2053" name="Picture 5" descr="C:\Users\S&amp;D\Desktop\лучи_накл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523442" cy="1127798"/>
          </a:xfrm>
          <a:prstGeom prst="rect">
            <a:avLst/>
          </a:prstGeom>
          <a:noFill/>
        </p:spPr>
      </p:pic>
      <p:pic>
        <p:nvPicPr>
          <p:cNvPr id="62" name="Picture 2" descr="C:\Users\S&amp;D\Desktop\солнц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323" y="2933314"/>
            <a:ext cx="821094" cy="821096"/>
          </a:xfrm>
          <a:prstGeom prst="rect">
            <a:avLst/>
          </a:prstGeom>
          <a:noFill/>
        </p:spPr>
      </p:pic>
      <p:pic>
        <p:nvPicPr>
          <p:cNvPr id="2054" name="Picture 6" descr="C:\Users\S&amp;D\Desktop\156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75184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S&amp;D\Desktop\546456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75184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Прямоугольник 64"/>
          <p:cNvSpPr/>
          <p:nvPr/>
        </p:nvSpPr>
        <p:spPr>
          <a:xfrm>
            <a:off x="4788024" y="4725144"/>
            <a:ext cx="3744416" cy="2160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499992" y="4653136"/>
            <a:ext cx="3960440" cy="2160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5" grpId="0" animBg="1"/>
      <p:bldP spid="65" grpId="1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797152"/>
            <a:ext cx="9144000" cy="1008112"/>
          </a:xfrm>
          <a:prstGeom prst="rect">
            <a:avLst/>
          </a:prstGeom>
          <a:gradFill flip="none" rotWithShape="1">
            <a:gsLst>
              <a:gs pos="0">
                <a:srgbClr val="2F70BF"/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340768"/>
            <a:ext cx="9144000" cy="34563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-57150" y="120987"/>
            <a:ext cx="5349230" cy="576064"/>
            <a:chOff x="-57150" y="260648"/>
            <a:chExt cx="5349230" cy="57606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57150" y="260648"/>
              <a:ext cx="4716016" cy="576064"/>
              <a:chOff x="-57150" y="260648"/>
              <a:chExt cx="4716016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4685536" y="260648"/>
              <a:ext cx="216024" cy="576064"/>
              <a:chOff x="-57150" y="260648"/>
              <a:chExt cx="4716016" cy="57606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22"/>
            <p:cNvGrpSpPr/>
            <p:nvPr/>
          </p:nvGrpSpPr>
          <p:grpSpPr>
            <a:xfrm>
              <a:off x="4932040" y="260648"/>
              <a:ext cx="360040" cy="576064"/>
              <a:chOff x="-57150" y="260648"/>
              <a:chExt cx="4716016" cy="5760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57150" y="260648"/>
                <a:ext cx="4716016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57150" y="260648"/>
                <a:ext cx="4716016" cy="57606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116632"/>
            <a:ext cx="3982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Температура воздуха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C:\Users\S&amp;D\Desktop\plane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958752" cy="2958752"/>
          </a:xfrm>
          <a:prstGeom prst="rect">
            <a:avLst/>
          </a:prstGeom>
          <a:noFill/>
        </p:spPr>
      </p:pic>
      <p:pic>
        <p:nvPicPr>
          <p:cNvPr id="1028" name="Picture 4" descr="C:\Users\S&amp;D\Desktop\ce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248" y="2642853"/>
            <a:ext cx="220864" cy="703600"/>
          </a:xfrm>
          <a:prstGeom prst="rect">
            <a:avLst/>
          </a:prstGeom>
          <a:noFill/>
        </p:spPr>
      </p:pic>
      <p:pic>
        <p:nvPicPr>
          <p:cNvPr id="1029" name="Picture 5" descr="C:\Users\S&amp;D\Desktop\mod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710" y="2014606"/>
            <a:ext cx="411906" cy="1950506"/>
          </a:xfrm>
          <a:prstGeom prst="rect">
            <a:avLst/>
          </a:prstGeom>
          <a:noFill/>
        </p:spPr>
      </p:pic>
      <p:pic>
        <p:nvPicPr>
          <p:cNvPr id="1030" name="Picture 6" descr="C:\Users\S&amp;D\Desktop\ed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7344" y="1649258"/>
            <a:ext cx="626248" cy="2666218"/>
          </a:xfrm>
          <a:prstGeom prst="rect">
            <a:avLst/>
          </a:prstGeom>
          <a:noFill/>
        </p:spPr>
      </p:pic>
      <p:pic>
        <p:nvPicPr>
          <p:cNvPr id="1034" name="Picture 10" descr="C:\Users\S&amp;D\Desktop\солнц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07605"/>
            <a:ext cx="1250702" cy="1250702"/>
          </a:xfrm>
          <a:prstGeom prst="rect">
            <a:avLst/>
          </a:prstGeom>
          <a:noFill/>
        </p:spPr>
      </p:pic>
      <p:pic>
        <p:nvPicPr>
          <p:cNvPr id="1032" name="Picture 8" descr="C:\Users\S&amp;D\Desktop\oran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2428" y="4887615"/>
            <a:ext cx="324688" cy="827186"/>
          </a:xfrm>
          <a:prstGeom prst="rect">
            <a:avLst/>
          </a:prstGeom>
          <a:noFill/>
        </p:spPr>
      </p:pic>
      <p:pic>
        <p:nvPicPr>
          <p:cNvPr id="1033" name="Picture 9" descr="C:\Users\S&amp;D\Desktop\viol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8140" y="4887615"/>
            <a:ext cx="324688" cy="827186"/>
          </a:xfrm>
          <a:prstGeom prst="rect">
            <a:avLst/>
          </a:prstGeom>
          <a:noFill/>
        </p:spPr>
      </p:pic>
      <p:pic>
        <p:nvPicPr>
          <p:cNvPr id="27" name="Picture 7" descr="C:\Users\S&amp;D\Desktop\r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29" y="4887615"/>
            <a:ext cx="324688" cy="827186"/>
          </a:xfrm>
          <a:prstGeom prst="rect">
            <a:avLst/>
          </a:prstGeom>
          <a:noFill/>
        </p:spPr>
      </p:pic>
      <p:cxnSp>
        <p:nvCxnSpPr>
          <p:cNvPr id="29" name="Прямая со стрелкой 28"/>
          <p:cNvCxnSpPr/>
          <p:nvPr/>
        </p:nvCxnSpPr>
        <p:spPr>
          <a:xfrm>
            <a:off x="1812836" y="3000298"/>
            <a:ext cx="3911292" cy="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763688" y="2348880"/>
            <a:ext cx="4104456" cy="432048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619672" y="1772816"/>
            <a:ext cx="4752528" cy="72008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763688" y="3212976"/>
            <a:ext cx="4104456" cy="432048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619672" y="3501008"/>
            <a:ext cx="4752528" cy="72008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004048" y="2636912"/>
            <a:ext cx="546945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mbria Math"/>
                <a:ea typeface="Cambria Math"/>
              </a:rPr>
              <a:t>∠</a:t>
            </a:r>
            <a:r>
              <a:rPr lang="en-US" sz="1400" b="1" dirty="0" smtClean="0">
                <a:solidFill>
                  <a:schemeClr val="bg1"/>
                </a:solidFill>
              </a:rPr>
              <a:t>90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o</a:t>
            </a:r>
            <a:endParaRPr lang="ru-RU" sz="1400" b="1" baseline="30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48064" y="3212976"/>
            <a:ext cx="546945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mbria Math"/>
                <a:ea typeface="Cambria Math"/>
              </a:rPr>
              <a:t>∠</a:t>
            </a:r>
            <a:r>
              <a:rPr lang="en-US" sz="1400" b="1" dirty="0" smtClean="0">
                <a:solidFill>
                  <a:schemeClr val="bg1"/>
                </a:solidFill>
              </a:rPr>
              <a:t>60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o</a:t>
            </a:r>
            <a:endParaRPr lang="ru-RU" sz="1400" b="1" baseline="300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08104" y="3760462"/>
            <a:ext cx="546945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mbria Math"/>
                <a:ea typeface="Cambria Math"/>
              </a:rPr>
              <a:t>∠</a:t>
            </a:r>
            <a:r>
              <a:rPr lang="en-US" sz="1400" b="1" dirty="0" smtClean="0">
                <a:solidFill>
                  <a:schemeClr val="bg1"/>
                </a:solidFill>
              </a:rPr>
              <a:t>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o</a:t>
            </a:r>
            <a:endParaRPr lang="ru-RU" sz="1400" b="1" baseline="30000" dirty="0">
              <a:solidFill>
                <a:schemeClr val="bg1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367548" y="5039598"/>
            <a:ext cx="2559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effectLst/>
              </a:rPr>
              <a:t>солнечные лучи сильно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/>
              </a:rPr>
              <a:t>нагревают поверхность Земли</a:t>
            </a:r>
            <a:endParaRPr lang="ru-RU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318987" y="5039598"/>
            <a:ext cx="239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effectLst/>
              </a:rPr>
              <a:t>солнечные </a:t>
            </a:r>
            <a:r>
              <a:rPr lang="ru-RU" sz="1400" b="1" smtClean="0">
                <a:solidFill>
                  <a:schemeClr val="bg1"/>
                </a:solidFill>
                <a:effectLst/>
              </a:rPr>
              <a:t>лучи нагревают </a:t>
            </a:r>
            <a:endParaRPr lang="ru-RU" sz="1400" b="1" dirty="0" smtClean="0">
              <a:solidFill>
                <a:schemeClr val="bg1"/>
              </a:solidFill>
              <a:effectLst/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/>
              </a:rPr>
              <a:t>поверхность Земли слабее</a:t>
            </a:r>
            <a:endParaRPr lang="ru-RU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599959" y="5039598"/>
            <a:ext cx="255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effectLst/>
              </a:rPr>
              <a:t>солнечные лучи почти не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/>
              </a:rPr>
              <a:t>нагревают поверхность Земли</a:t>
            </a:r>
            <a:endParaRPr lang="ru-RU" sz="14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17" grpId="0"/>
      <p:bldP spid="85" grpId="0" animBg="1"/>
      <p:bldP spid="86" grpId="0" animBg="1"/>
      <p:bldP spid="87" grpId="0" animBg="1"/>
      <p:bldP spid="97" grpId="0"/>
      <p:bldP spid="98" grpId="0"/>
      <p:bldP spid="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506</Words>
  <Application>Microsoft Office PowerPoint</Application>
  <PresentationFormat>Экран (4:3)</PresentationFormat>
  <Paragraphs>291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</dc:title>
  <dc:subject>Атмосфера</dc:subject>
  <dc:creator>Станислав Пономарёв</dc:creator>
  <cp:keywords>атмосфера, география, презентация</cp:keywords>
  <dc:description>Объемная презентация на тему "Атмосфера". Может быть использована как на вводном уроке по географии, так и на заключительном уроке по данной теме.</dc:description>
  <cp:lastModifiedBy>Станислав</cp:lastModifiedBy>
  <cp:revision>1048</cp:revision>
  <dcterms:created xsi:type="dcterms:W3CDTF">2013-04-07T17:11:16Z</dcterms:created>
  <dcterms:modified xsi:type="dcterms:W3CDTF">2013-04-18T18:51:01Z</dcterms:modified>
  <cp:category>обучение, география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3948716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