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59" r:id="rId3"/>
    <p:sldId id="265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C4A3F-D682-43FE-A8FC-72004D37E4B4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732A3-C8A7-4999-9DED-494815C756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8546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51520" y="0"/>
            <a:ext cx="8642350" cy="8125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endParaRPr lang="ru-RU" sz="2400" b="1" dirty="0">
              <a:solidFill>
                <a:srgbClr val="000099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sz="4400" b="1" dirty="0" smtClean="0">
                <a:solidFill>
                  <a:srgbClr val="C00000"/>
                </a:solidFill>
              </a:rPr>
              <a:t>1. Угадай </a:t>
            </a:r>
            <a:r>
              <a:rPr lang="ru-RU" sz="4400" b="1" dirty="0" smtClean="0">
                <a:solidFill>
                  <a:srgbClr val="C00000"/>
                </a:solidFill>
              </a:rPr>
              <a:t>профессию</a:t>
            </a:r>
          </a:p>
          <a:p>
            <a:pPr algn="ctr">
              <a:spcBef>
                <a:spcPct val="50000"/>
              </a:spcBef>
            </a:pPr>
            <a:endParaRPr lang="ru-RU" sz="2400" b="1" dirty="0" smtClean="0">
              <a:solidFill>
                <a:srgbClr val="C00000"/>
              </a:solidFill>
            </a:endParaRP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</a:pPr>
            <a:r>
              <a:rPr lang="ru-RU" sz="2400" b="1" dirty="0" smtClean="0"/>
              <a:t>Шампунь, ножницы, фен, расческа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</a:pPr>
            <a:r>
              <a:rPr lang="ru-RU" sz="2400" b="1" dirty="0" smtClean="0"/>
              <a:t>Градусник, скальпель, бинт, зеленка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</a:pPr>
            <a:r>
              <a:rPr lang="ru-RU" sz="2400" b="1" dirty="0" smtClean="0"/>
              <a:t>Мел, указка, журнал, глобус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</a:pPr>
            <a:r>
              <a:rPr lang="ru-RU" sz="2400" b="1" dirty="0" smtClean="0"/>
              <a:t>Кирпич, цемент, краска, мастерок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</a:pPr>
            <a:r>
              <a:rPr lang="ru-RU" sz="2400" b="1" dirty="0" smtClean="0"/>
              <a:t>Диск, дисплей, мышь, модем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</a:pPr>
            <a:r>
              <a:rPr lang="ru-RU" sz="2400" b="1" dirty="0" smtClean="0"/>
              <a:t>Краски, холст, мольберт, кисти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</a:pPr>
            <a:r>
              <a:rPr lang="ru-RU" sz="2400" b="1" dirty="0" smtClean="0"/>
              <a:t>Трактор, комбайн, семена, плуг</a:t>
            </a:r>
            <a:endParaRPr lang="ru-RU" sz="2400" b="1" dirty="0" smtClean="0"/>
          </a:p>
          <a:p>
            <a:pPr algn="ctr">
              <a:spcBef>
                <a:spcPct val="50000"/>
              </a:spcBef>
            </a:pPr>
            <a:endParaRPr lang="ru-RU" sz="2400" b="1" dirty="0" smtClean="0">
              <a:solidFill>
                <a:srgbClr val="C00000"/>
              </a:solidFill>
            </a:endParaRPr>
          </a:p>
          <a:p>
            <a:pPr algn="ctr">
              <a:spcBef>
                <a:spcPct val="50000"/>
              </a:spcBef>
            </a:pPr>
            <a:endParaRPr lang="ru-RU" sz="2400" b="1" dirty="0" smtClean="0">
              <a:solidFill>
                <a:srgbClr val="C00000"/>
              </a:solidFill>
            </a:endParaRPr>
          </a:p>
          <a:p>
            <a:pPr algn="ctr">
              <a:spcBef>
                <a:spcPct val="50000"/>
              </a:spcBef>
            </a:pPr>
            <a:endParaRPr lang="ru-RU" sz="2400" b="1" dirty="0" smtClean="0">
              <a:solidFill>
                <a:srgbClr val="C00000"/>
              </a:solidFill>
            </a:endParaRPr>
          </a:p>
          <a:p>
            <a:pPr algn="ctr">
              <a:spcBef>
                <a:spcPct val="50000"/>
              </a:spcBef>
            </a:pP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23528" y="404665"/>
            <a:ext cx="86423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 smtClean="0">
                <a:solidFill>
                  <a:srgbClr val="C00000"/>
                </a:solidFill>
              </a:rPr>
              <a:t>2. Раздели продукты труда на товары и услуги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51520" y="1124744"/>
            <a:ext cx="864235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sz="2400" b="1" dirty="0">
              <a:solidFill>
                <a:srgbClr val="000099"/>
              </a:solidFill>
            </a:endParaRPr>
          </a:p>
          <a:p>
            <a:pPr algn="ctr"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000099"/>
                </a:solidFill>
              </a:rPr>
              <a:t>Стрижка в парикмахерской</a:t>
            </a:r>
          </a:p>
          <a:p>
            <a:pPr algn="ctr"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000099"/>
                </a:solidFill>
              </a:rPr>
              <a:t>Тетрадь в клетку</a:t>
            </a:r>
          </a:p>
          <a:p>
            <a:pPr algn="ctr"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000099"/>
                </a:solidFill>
              </a:rPr>
              <a:t>Фотоальбом</a:t>
            </a:r>
          </a:p>
          <a:p>
            <a:pPr algn="ctr"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000099"/>
                </a:solidFill>
              </a:rPr>
              <a:t>Велосипед</a:t>
            </a:r>
          </a:p>
          <a:p>
            <a:pPr algn="ctr"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000099"/>
                </a:solidFill>
              </a:rPr>
              <a:t>Поездка в метро</a:t>
            </a:r>
          </a:p>
          <a:p>
            <a:pPr algn="ctr"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000099"/>
                </a:solidFill>
              </a:rPr>
              <a:t>Книга, взятая в библиотеке</a:t>
            </a:r>
          </a:p>
          <a:p>
            <a:pPr algn="ctr"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000099"/>
                </a:solidFill>
              </a:rPr>
              <a:t>Удаление зуба</a:t>
            </a:r>
          </a:p>
          <a:p>
            <a:pPr algn="ctr"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000099"/>
                </a:solidFill>
              </a:rPr>
              <a:t>Куртка</a:t>
            </a:r>
          </a:p>
          <a:p>
            <a:pPr algn="ctr"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000099"/>
                </a:solidFill>
              </a:rPr>
              <a:t>Ремонт телевизора</a:t>
            </a:r>
          </a:p>
          <a:p>
            <a:pPr algn="ctr">
              <a:spcBef>
                <a:spcPct val="50000"/>
              </a:spcBef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000099"/>
                </a:solidFill>
              </a:rPr>
              <a:t>М</a:t>
            </a:r>
            <a:r>
              <a:rPr lang="ru-RU" sz="2000" b="1" dirty="0" smtClean="0">
                <a:solidFill>
                  <a:srgbClr val="000099"/>
                </a:solidFill>
              </a:rPr>
              <a:t>ороженое</a:t>
            </a:r>
            <a:endParaRPr lang="ru-RU" sz="20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251520" y="476672"/>
            <a:ext cx="864235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 dirty="0" smtClean="0"/>
              <a:t>3. Объяснить смысл притчи</a:t>
            </a:r>
            <a:endParaRPr lang="ru-RU" sz="4400" b="1" dirty="0">
              <a:solidFill>
                <a:srgbClr val="C00000"/>
              </a:solidFill>
            </a:endParaRPr>
          </a:p>
        </p:txBody>
      </p:sp>
      <p:pic>
        <p:nvPicPr>
          <p:cNvPr id="2050" name="Picture 2" descr="J:\5 класс\5 кл ОБЩ\IMG_20200423_103504.jpg"/>
          <p:cNvPicPr>
            <a:picLocks noChangeAspect="1" noChangeArrowheads="1"/>
          </p:cNvPicPr>
          <p:nvPr/>
        </p:nvPicPr>
        <p:blipFill>
          <a:blip r:embed="rId2" cstate="print"/>
          <a:srcRect l="1947"/>
          <a:stretch>
            <a:fillRect/>
          </a:stretch>
        </p:blipFill>
        <p:spPr bwMode="auto">
          <a:xfrm>
            <a:off x="0" y="2060848"/>
            <a:ext cx="9144000" cy="20451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51520" y="476672"/>
            <a:ext cx="864235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sz="2400" b="1" dirty="0">
              <a:solidFill>
                <a:srgbClr val="000099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sz="4400" b="1" dirty="0" smtClean="0"/>
              <a:t>4. Составить </a:t>
            </a:r>
            <a:r>
              <a:rPr lang="ru-RU" sz="4400" b="1" dirty="0" err="1" smtClean="0"/>
              <a:t>синквейн</a:t>
            </a:r>
            <a:r>
              <a:rPr lang="ru-RU" sz="4400" b="1" dirty="0" smtClean="0"/>
              <a:t> на тему</a:t>
            </a:r>
          </a:p>
          <a:p>
            <a:pPr algn="ctr">
              <a:spcBef>
                <a:spcPct val="50000"/>
              </a:spcBef>
            </a:pPr>
            <a:r>
              <a:rPr lang="ru-RU" sz="4400" b="1" dirty="0" smtClean="0">
                <a:solidFill>
                  <a:srgbClr val="000099"/>
                </a:solidFill>
              </a:rPr>
              <a:t>ТРУД</a:t>
            </a:r>
          </a:p>
          <a:p>
            <a:pPr algn="ctr">
              <a:spcBef>
                <a:spcPct val="50000"/>
              </a:spcBef>
            </a:pPr>
            <a:r>
              <a:rPr lang="ru-RU" sz="4400" b="1" dirty="0" smtClean="0"/>
              <a:t>или</a:t>
            </a:r>
          </a:p>
          <a:p>
            <a:pPr algn="ctr">
              <a:spcBef>
                <a:spcPct val="50000"/>
              </a:spcBef>
            </a:pPr>
            <a:r>
              <a:rPr lang="ru-RU" sz="4400" b="1" dirty="0" smtClean="0">
                <a:solidFill>
                  <a:srgbClr val="C00000"/>
                </a:solidFill>
              </a:rPr>
              <a:t>ТВОРЧЕСТВО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1371600"/>
            <a:ext cx="8534400" cy="518160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0" tIns="0" rIns="720000"/>
          <a:lstStyle/>
          <a:p>
            <a:pPr>
              <a:defRPr/>
            </a:pPr>
            <a:endParaRPr lang="ru-RU" sz="2400" b="1" dirty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endParaRPr lang="ru-RU" sz="2000" b="1" dirty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8534400" cy="914400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rgbClr val="0033CC"/>
                </a:solidFill>
              </a:rPr>
              <a:t>Правила составления </a:t>
            </a:r>
            <a:r>
              <a:rPr lang="ru-RU" sz="4000" b="1" dirty="0" err="1">
                <a:solidFill>
                  <a:srgbClr val="0033CC"/>
                </a:solidFill>
              </a:rPr>
              <a:t>синквейна</a:t>
            </a:r>
            <a:endParaRPr lang="ru-RU" sz="4000" dirty="0">
              <a:solidFill>
                <a:srgbClr val="0033CC"/>
              </a:solidFill>
            </a:endParaRP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2590800" y="1676400"/>
            <a:ext cx="3960813" cy="647700"/>
          </a:xfrm>
          <a:prstGeom prst="rect">
            <a:avLst/>
          </a:prstGeom>
          <a:solidFill>
            <a:srgbClr val="D5C1B5"/>
          </a:solidFill>
          <a:ln w="9525">
            <a:solidFill>
              <a:srgbClr val="BE9F8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800000"/>
                </a:solidFill>
              </a:rPr>
              <a:t>Имя существительное</a:t>
            </a:r>
          </a:p>
        </p:txBody>
      </p:sp>
      <p:sp>
        <p:nvSpPr>
          <p:cNvPr id="24585" name="Rectangle 2"/>
          <p:cNvSpPr>
            <a:spLocks noChangeArrowheads="1"/>
          </p:cNvSpPr>
          <p:nvPr/>
        </p:nvSpPr>
        <p:spPr bwMode="auto">
          <a:xfrm>
            <a:off x="685800" y="2514600"/>
            <a:ext cx="3313113" cy="792163"/>
          </a:xfrm>
          <a:prstGeom prst="rect">
            <a:avLst/>
          </a:prstGeom>
          <a:solidFill>
            <a:srgbClr val="F1F470"/>
          </a:solidFill>
          <a:ln w="9525">
            <a:solidFill>
              <a:srgbClr val="CCFF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/>
              <a:t>Имя прилагательное</a:t>
            </a:r>
          </a:p>
        </p:txBody>
      </p:sp>
      <p:sp>
        <p:nvSpPr>
          <p:cNvPr id="24586" name="Rectangle 2"/>
          <p:cNvSpPr>
            <a:spLocks noChangeArrowheads="1"/>
          </p:cNvSpPr>
          <p:nvPr/>
        </p:nvSpPr>
        <p:spPr bwMode="auto">
          <a:xfrm>
            <a:off x="5029200" y="2514600"/>
            <a:ext cx="3313113" cy="792163"/>
          </a:xfrm>
          <a:prstGeom prst="rect">
            <a:avLst/>
          </a:prstGeom>
          <a:solidFill>
            <a:srgbClr val="F1F470"/>
          </a:solidFill>
          <a:ln w="9525">
            <a:solidFill>
              <a:srgbClr val="CCFF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/>
              <a:t>Имя прилагательное</a:t>
            </a:r>
          </a:p>
        </p:txBody>
      </p:sp>
      <p:sp>
        <p:nvSpPr>
          <p:cNvPr id="24587" name="Rectangle 4"/>
          <p:cNvSpPr>
            <a:spLocks noChangeArrowheads="1"/>
          </p:cNvSpPr>
          <p:nvPr/>
        </p:nvSpPr>
        <p:spPr bwMode="auto">
          <a:xfrm>
            <a:off x="762000" y="3505200"/>
            <a:ext cx="2449513" cy="792163"/>
          </a:xfrm>
          <a:prstGeom prst="rect">
            <a:avLst/>
          </a:prstGeom>
          <a:solidFill>
            <a:srgbClr val="ACEAAC"/>
          </a:solidFill>
          <a:ln w="9525">
            <a:solidFill>
              <a:srgbClr val="66FF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800000"/>
                </a:solidFill>
              </a:rPr>
              <a:t>Глагол</a:t>
            </a:r>
          </a:p>
        </p:txBody>
      </p:sp>
      <p:sp>
        <p:nvSpPr>
          <p:cNvPr id="24588" name="Rectangle 4"/>
          <p:cNvSpPr>
            <a:spLocks noChangeArrowheads="1"/>
          </p:cNvSpPr>
          <p:nvPr/>
        </p:nvSpPr>
        <p:spPr bwMode="auto">
          <a:xfrm>
            <a:off x="3429000" y="3505200"/>
            <a:ext cx="2449513" cy="792163"/>
          </a:xfrm>
          <a:prstGeom prst="rect">
            <a:avLst/>
          </a:prstGeom>
          <a:solidFill>
            <a:srgbClr val="ACEAAC"/>
          </a:solidFill>
          <a:ln w="9525">
            <a:solidFill>
              <a:srgbClr val="66FF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800000"/>
                </a:solidFill>
              </a:rPr>
              <a:t>Глагол</a:t>
            </a:r>
          </a:p>
        </p:txBody>
      </p:sp>
      <p:sp>
        <p:nvSpPr>
          <p:cNvPr id="24589" name="Rectangle 4"/>
          <p:cNvSpPr>
            <a:spLocks noChangeArrowheads="1"/>
          </p:cNvSpPr>
          <p:nvPr/>
        </p:nvSpPr>
        <p:spPr bwMode="auto">
          <a:xfrm>
            <a:off x="6096000" y="3505200"/>
            <a:ext cx="2449513" cy="792163"/>
          </a:xfrm>
          <a:prstGeom prst="rect">
            <a:avLst/>
          </a:prstGeom>
          <a:solidFill>
            <a:srgbClr val="ACEAAC"/>
          </a:solidFill>
          <a:ln w="9525">
            <a:solidFill>
              <a:srgbClr val="66FF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800000"/>
                </a:solidFill>
              </a:rPr>
              <a:t>Глагол</a:t>
            </a:r>
          </a:p>
        </p:txBody>
      </p:sp>
      <p:sp>
        <p:nvSpPr>
          <p:cNvPr id="24590" name="Rectangle 9"/>
          <p:cNvSpPr>
            <a:spLocks noChangeArrowheads="1"/>
          </p:cNvSpPr>
          <p:nvPr/>
        </p:nvSpPr>
        <p:spPr bwMode="auto">
          <a:xfrm>
            <a:off x="914400" y="4419600"/>
            <a:ext cx="7345363" cy="990600"/>
          </a:xfrm>
          <a:prstGeom prst="rect">
            <a:avLst/>
          </a:prstGeom>
          <a:solidFill>
            <a:srgbClr val="FF9B9B"/>
          </a:solidFill>
          <a:ln w="9525">
            <a:solidFill>
              <a:srgbClr val="FF505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800000"/>
                </a:solidFill>
              </a:rPr>
              <a:t>Предложение  из нескольких слов, </a:t>
            </a:r>
          </a:p>
          <a:p>
            <a:pPr algn="ctr"/>
            <a:r>
              <a:rPr lang="ru-RU" sz="2400" b="1">
                <a:solidFill>
                  <a:srgbClr val="800000"/>
                </a:solidFill>
              </a:rPr>
              <a:t>показывающее отношение к теме</a:t>
            </a:r>
          </a:p>
        </p:txBody>
      </p:sp>
      <p:sp>
        <p:nvSpPr>
          <p:cNvPr id="24591" name="Rectangle 10"/>
          <p:cNvSpPr>
            <a:spLocks noChangeArrowheads="1"/>
          </p:cNvSpPr>
          <p:nvPr/>
        </p:nvSpPr>
        <p:spPr bwMode="auto">
          <a:xfrm>
            <a:off x="1676400" y="5562600"/>
            <a:ext cx="6192838" cy="892175"/>
          </a:xfrm>
          <a:prstGeom prst="rect">
            <a:avLst/>
          </a:prstGeom>
          <a:solidFill>
            <a:srgbClr val="84ADD6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800000"/>
                </a:solidFill>
              </a:rPr>
              <a:t>  Слово, связанное с первым словом , </a:t>
            </a:r>
          </a:p>
          <a:p>
            <a:pPr algn="ctr"/>
            <a:r>
              <a:rPr lang="ru-RU" sz="2400" b="1">
                <a:solidFill>
                  <a:srgbClr val="800000"/>
                </a:solidFill>
              </a:rPr>
              <a:t>отражает сущность темы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51520" y="476672"/>
            <a:ext cx="86423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 smtClean="0"/>
              <a:t>5. Заполнить сравнительную таблицу</a:t>
            </a:r>
            <a:endParaRPr lang="ru-RU" sz="4000" b="1" dirty="0">
              <a:solidFill>
                <a:srgbClr val="C00000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55576" y="1556792"/>
          <a:ext cx="7632848" cy="4543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  <a:gridCol w="3816424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C00000"/>
                          </a:solidFill>
                        </a:rPr>
                        <a:t>Труд свободного</a:t>
                      </a:r>
                      <a:r>
                        <a:rPr lang="ru-RU" sz="2800" baseline="0" dirty="0" smtClean="0">
                          <a:solidFill>
                            <a:srgbClr val="C00000"/>
                          </a:solidFill>
                        </a:rPr>
                        <a:t> человека</a:t>
                      </a:r>
                      <a:endParaRPr lang="ru-RU" sz="2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C00000"/>
                          </a:solidFill>
                        </a:rPr>
                        <a:t>Труд раба</a:t>
                      </a:r>
                      <a:endParaRPr lang="ru-RU" sz="2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504056"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Отличия</a:t>
                      </a:r>
                      <a:endParaRPr lang="ru-RU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</a:tr>
              <a:tr h="504056"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Сходства</a:t>
                      </a:r>
                      <a:endParaRPr lang="ru-RU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08112">
                <a:tc gridSpan="2"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142</Words>
  <Application>Microsoft Office PowerPoint</Application>
  <PresentationFormat>Экран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Исаев Г Л</dc:creator>
  <cp:lastModifiedBy>Home</cp:lastModifiedBy>
  <cp:revision>8</cp:revision>
  <dcterms:created xsi:type="dcterms:W3CDTF">2012-12-05T14:47:54Z</dcterms:created>
  <dcterms:modified xsi:type="dcterms:W3CDTF">2020-04-23T07:48:32Z</dcterms:modified>
</cp:coreProperties>
</file>