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68" r:id="rId3"/>
    <p:sldId id="267" r:id="rId4"/>
    <p:sldId id="280" r:id="rId5"/>
    <p:sldId id="277"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212" y="-1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CB5994-7CA7-4367-899B-63E8E828BA3D}" type="datetimeFigureOut">
              <a:rPr lang="ru-RU" smtClean="0"/>
              <a:pPr/>
              <a:t>08.08.2017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71ECF-8D64-4A0C-8EAA-485FB21B1FCD}" type="slidenum">
              <a:rPr lang="ru-RU" smtClean="0"/>
              <a:pPr/>
              <a:t>‹#›</a:t>
            </a:fld>
            <a:endParaRPr lang="ru-RU"/>
          </a:p>
        </p:txBody>
      </p:sp>
    </p:spTree>
    <p:extLst>
      <p:ext uri="{BB962C8B-B14F-4D97-AF65-F5344CB8AC3E}">
        <p14:creationId xmlns:p14="http://schemas.microsoft.com/office/powerpoint/2010/main" val="84226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3971ECF-8D64-4A0C-8EAA-485FB21B1FCD}"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B2AF7E7-3B8B-4E4A-B84B-C933FAC64B07}" type="datetimeFigureOut">
              <a:rPr lang="ru-RU" smtClean="0"/>
              <a:pPr/>
              <a:t>08.08.2017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8DC3ED-28DC-4D7E-9FBA-FA19A4DC6523}" type="slidenum">
              <a:rPr lang="ru-RU" smtClean="0"/>
              <a:pPr/>
              <a:t>‹#›</a:t>
            </a:fld>
            <a:endParaRPr lang="ru-RU"/>
          </a:p>
        </p:txBody>
      </p:sp>
      <p:pic>
        <p:nvPicPr>
          <p:cNvPr id="9" name="Picture 2" descr="fade-frame-7"/>
          <p:cNvPicPr>
            <a:picLocks noChangeAspect="1" noChangeArrowheads="1"/>
          </p:cNvPicPr>
          <p:nvPr userDrawn="1"/>
        </p:nvPicPr>
        <p:blipFill>
          <a:blip r:embed="rId2" cstate="screen"/>
          <a:srcRect/>
          <a:stretch>
            <a:fillRect/>
          </a:stretch>
        </p:blipFill>
        <p:spPr bwMode="auto">
          <a:xfrm>
            <a:off x="-37404" y="0"/>
            <a:ext cx="9181404" cy="6858000"/>
          </a:xfrm>
          <a:prstGeom prst="rect">
            <a:avLst/>
          </a:prstGeom>
          <a:noFill/>
        </p:spPr>
      </p:pic>
      <p:pic>
        <p:nvPicPr>
          <p:cNvPr id="10" name="Picture 2" descr="http://freedesignfile.com/upload/2014/05/Green-leaves-wave-creative-background-vector.jpg"/>
          <p:cNvPicPr>
            <a:picLocks noChangeAspect="1" noChangeArrowheads="1"/>
          </p:cNvPicPr>
          <p:nvPr userDrawn="1"/>
        </p:nvPicPr>
        <p:blipFill>
          <a:blip r:embed="rId3" cstate="screen"/>
          <a:srcRect/>
          <a:stretch>
            <a:fillRect/>
          </a:stretch>
        </p:blipFill>
        <p:spPr bwMode="auto">
          <a:xfrm>
            <a:off x="323528" y="332656"/>
            <a:ext cx="8424936" cy="6237718"/>
          </a:xfrm>
          <a:prstGeom prst="rect">
            <a:avLst/>
          </a:prstGeom>
          <a:ln>
            <a:noFill/>
          </a:ln>
          <a:effectLst>
            <a:softEdge rad="112500"/>
          </a:effectLst>
        </p:spPr>
      </p:pic>
      <p:pic>
        <p:nvPicPr>
          <p:cNvPr id="8" name="Picture 6" descr="115.png"/>
          <p:cNvPicPr>
            <a:picLocks noChangeAspect="1" noChangeArrowheads="1"/>
          </p:cNvPicPr>
          <p:nvPr userDrawn="1"/>
        </p:nvPicPr>
        <p:blipFill>
          <a:blip r:embed="rId4" cstate="screen"/>
          <a:srcRect/>
          <a:stretch>
            <a:fillRect/>
          </a:stretch>
        </p:blipFill>
        <p:spPr bwMode="auto">
          <a:xfrm>
            <a:off x="3923928" y="980728"/>
            <a:ext cx="4762500" cy="4267200"/>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B2AF7E7-3B8B-4E4A-B84B-C933FAC64B07}" type="datetimeFigureOut">
              <a:rPr lang="ru-RU" smtClean="0"/>
              <a:pPr/>
              <a:t>08.08.2017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8DC3ED-28DC-4D7E-9FBA-FA19A4DC6523}" type="slidenum">
              <a:rPr lang="ru-RU" smtClean="0"/>
              <a:pPr/>
              <a:t>‹#›</a:t>
            </a:fld>
            <a:endParaRPr lang="ru-RU"/>
          </a:p>
        </p:txBody>
      </p:sp>
      <p:pic>
        <p:nvPicPr>
          <p:cNvPr id="6" name="Picture 2" descr="fade-frame-7"/>
          <p:cNvPicPr>
            <a:picLocks noChangeAspect="1" noChangeArrowheads="1"/>
          </p:cNvPicPr>
          <p:nvPr userDrawn="1"/>
        </p:nvPicPr>
        <p:blipFill>
          <a:blip r:embed="rId2" cstate="screen"/>
          <a:srcRect/>
          <a:stretch>
            <a:fillRect/>
          </a:stretch>
        </p:blipFill>
        <p:spPr bwMode="auto">
          <a:xfrm>
            <a:off x="0" y="0"/>
            <a:ext cx="9181404" cy="6858000"/>
          </a:xfrm>
          <a:prstGeom prst="rect">
            <a:avLst/>
          </a:prstGeom>
          <a:noFill/>
        </p:spPr>
      </p:pic>
      <p:pic>
        <p:nvPicPr>
          <p:cNvPr id="7" name="Picture 2" descr="http://freedesignfile.com/upload/2014/05/Green-leaves-wave-creative-background-vector.jpg"/>
          <p:cNvPicPr>
            <a:picLocks noChangeAspect="1" noChangeArrowheads="1"/>
          </p:cNvPicPr>
          <p:nvPr userDrawn="1"/>
        </p:nvPicPr>
        <p:blipFill>
          <a:blip r:embed="rId3" cstate="screen"/>
          <a:srcRect/>
          <a:stretch>
            <a:fillRect/>
          </a:stretch>
        </p:blipFill>
        <p:spPr bwMode="auto">
          <a:xfrm>
            <a:off x="395536" y="332656"/>
            <a:ext cx="8352928" cy="6237718"/>
          </a:xfrm>
          <a:prstGeom prst="rect">
            <a:avLst/>
          </a:prstGeom>
          <a:ln>
            <a:noFill/>
          </a:ln>
          <a:effectLst>
            <a:softEdge rad="112500"/>
          </a:effectLst>
        </p:spPr>
      </p:pic>
      <p:pic>
        <p:nvPicPr>
          <p:cNvPr id="7174" name="Picture 6" descr="http://li-web.ru/"/>
          <p:cNvPicPr>
            <a:picLocks noChangeAspect="1" noChangeArrowheads="1"/>
          </p:cNvPicPr>
          <p:nvPr userDrawn="1"/>
        </p:nvPicPr>
        <p:blipFill>
          <a:blip r:embed="rId4" cstate="screen"/>
          <a:srcRect/>
          <a:stretch>
            <a:fillRect/>
          </a:stretch>
        </p:blipFill>
        <p:spPr bwMode="auto">
          <a:xfrm>
            <a:off x="971600" y="3573016"/>
            <a:ext cx="1080120" cy="710719"/>
          </a:xfrm>
          <a:prstGeom prst="rect">
            <a:avLst/>
          </a:prstGeom>
          <a:noFill/>
        </p:spPr>
      </p:pic>
      <p:pic>
        <p:nvPicPr>
          <p:cNvPr id="12" name="Picture 2" descr="9.png"/>
          <p:cNvPicPr>
            <a:picLocks noChangeAspect="1" noChangeArrowheads="1"/>
          </p:cNvPicPr>
          <p:nvPr userDrawn="1"/>
        </p:nvPicPr>
        <p:blipFill>
          <a:blip r:embed="rId5" cstate="screen"/>
          <a:srcRect/>
          <a:stretch>
            <a:fillRect/>
          </a:stretch>
        </p:blipFill>
        <p:spPr bwMode="auto">
          <a:xfrm>
            <a:off x="2771800" y="4221088"/>
            <a:ext cx="1224136" cy="1224136"/>
          </a:xfrm>
          <a:prstGeom prst="rect">
            <a:avLst/>
          </a:prstGeom>
          <a:noFill/>
        </p:spPr>
      </p:pic>
      <p:pic>
        <p:nvPicPr>
          <p:cNvPr id="11" name="Picture 2" descr="http://img-fotki.yandex.ru/get/6507/20573769.d/0_82749_1b642d8e_M.jpg"/>
          <p:cNvPicPr>
            <a:picLocks noChangeAspect="1" noChangeArrowheads="1"/>
          </p:cNvPicPr>
          <p:nvPr userDrawn="1"/>
        </p:nvPicPr>
        <p:blipFill>
          <a:blip r:embed="rId6" cstate="screen"/>
          <a:srcRect/>
          <a:stretch>
            <a:fillRect/>
          </a:stretch>
        </p:blipFill>
        <p:spPr bwMode="auto">
          <a:xfrm>
            <a:off x="2699792" y="5085184"/>
            <a:ext cx="1705372" cy="852686"/>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B2AF7E7-3B8B-4E4A-B84B-C933FAC64B07}" type="datetimeFigureOut">
              <a:rPr lang="ru-RU" smtClean="0"/>
              <a:pPr/>
              <a:t>08.08.2017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8DC3ED-28DC-4D7E-9FBA-FA19A4DC6523}" type="slidenum">
              <a:rPr lang="ru-RU" smtClean="0"/>
              <a:pPr/>
              <a:t>‹#›</a:t>
            </a:fld>
            <a:endParaRPr lang="ru-RU"/>
          </a:p>
        </p:txBody>
      </p:sp>
      <p:pic>
        <p:nvPicPr>
          <p:cNvPr id="8" name="Picture 2" descr="fade-frame-7"/>
          <p:cNvPicPr>
            <a:picLocks noChangeAspect="1" noChangeArrowheads="1"/>
          </p:cNvPicPr>
          <p:nvPr userDrawn="1"/>
        </p:nvPicPr>
        <p:blipFill>
          <a:blip r:embed="rId2" cstate="screen"/>
          <a:srcRect/>
          <a:stretch>
            <a:fillRect/>
          </a:stretch>
        </p:blipFill>
        <p:spPr bwMode="auto">
          <a:xfrm>
            <a:off x="0" y="0"/>
            <a:ext cx="9181404" cy="6858000"/>
          </a:xfrm>
          <a:prstGeom prst="rect">
            <a:avLst/>
          </a:prstGeom>
          <a:noFill/>
        </p:spPr>
      </p:pic>
      <p:pic>
        <p:nvPicPr>
          <p:cNvPr id="5" name="Picture 2" descr="http://freedesignfile.com/upload/2014/05/Green-leaves-wave-creative-background-vector.jpg"/>
          <p:cNvPicPr>
            <a:picLocks noChangeAspect="1" noChangeArrowheads="1"/>
          </p:cNvPicPr>
          <p:nvPr userDrawn="1"/>
        </p:nvPicPr>
        <p:blipFill>
          <a:blip r:embed="rId3" cstate="screen"/>
          <a:srcRect/>
          <a:stretch>
            <a:fillRect/>
          </a:stretch>
        </p:blipFill>
        <p:spPr bwMode="auto">
          <a:xfrm rot="16200000">
            <a:off x="-1152634" y="1808818"/>
            <a:ext cx="6336704" cy="3240361"/>
          </a:xfrm>
          <a:prstGeom prst="rect">
            <a:avLst/>
          </a:prstGeom>
          <a:ln>
            <a:noFill/>
          </a:ln>
          <a:effectLst>
            <a:softEdge rad="112500"/>
          </a:effectLst>
        </p:spPr>
      </p:pic>
      <p:pic>
        <p:nvPicPr>
          <p:cNvPr id="7" name="Picture 2" descr="9.png"/>
          <p:cNvPicPr>
            <a:picLocks noChangeAspect="1" noChangeArrowheads="1"/>
          </p:cNvPicPr>
          <p:nvPr userDrawn="1"/>
        </p:nvPicPr>
        <p:blipFill>
          <a:blip r:embed="rId4" cstate="screen"/>
          <a:srcRect/>
          <a:stretch>
            <a:fillRect/>
          </a:stretch>
        </p:blipFill>
        <p:spPr bwMode="auto">
          <a:xfrm>
            <a:off x="1835696" y="3933056"/>
            <a:ext cx="1224136" cy="1224136"/>
          </a:xfrm>
          <a:prstGeom prst="rect">
            <a:avLst/>
          </a:prstGeom>
          <a:noFill/>
        </p:spPr>
      </p:pic>
      <p:pic>
        <p:nvPicPr>
          <p:cNvPr id="9" name="Picture 6" descr="http://li-web.ru/"/>
          <p:cNvPicPr>
            <a:picLocks noChangeAspect="1" noChangeArrowheads="1"/>
          </p:cNvPicPr>
          <p:nvPr userDrawn="1"/>
        </p:nvPicPr>
        <p:blipFill>
          <a:blip r:embed="rId5" cstate="screen"/>
          <a:srcRect/>
          <a:stretch>
            <a:fillRect/>
          </a:stretch>
        </p:blipFill>
        <p:spPr bwMode="auto">
          <a:xfrm>
            <a:off x="1547664" y="3356992"/>
            <a:ext cx="1080120" cy="710719"/>
          </a:xfrm>
          <a:prstGeom prst="rect">
            <a:avLst/>
          </a:prstGeom>
          <a:noFill/>
        </p:spPr>
      </p:pic>
      <p:pic>
        <p:nvPicPr>
          <p:cNvPr id="6146" name="Picture 2" descr="http://img-fotki.yandex.ru/get/6507/20573769.d/0_82749_1b642d8e_M.jpg"/>
          <p:cNvPicPr>
            <a:picLocks noChangeAspect="1" noChangeArrowheads="1"/>
          </p:cNvPicPr>
          <p:nvPr userDrawn="1"/>
        </p:nvPicPr>
        <p:blipFill>
          <a:blip r:embed="rId6" cstate="screen"/>
          <a:srcRect/>
          <a:stretch>
            <a:fillRect/>
          </a:stretch>
        </p:blipFill>
        <p:spPr bwMode="auto">
          <a:xfrm>
            <a:off x="1547664" y="4869160"/>
            <a:ext cx="1705372" cy="852686"/>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AF7E7-3B8B-4E4A-B84B-C933FAC64B07}" type="datetimeFigureOut">
              <a:rPr lang="ru-RU" smtClean="0"/>
              <a:pPr/>
              <a:t>08.08.2017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DC3ED-28DC-4D7E-9FBA-FA19A4DC652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0.png"/><Relationship Id="rId5" Type="http://schemas.microsoft.com/office/2007/relationships/hdphoto" Target="../media/hdphoto2.wdp"/><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76990" y="476672"/>
            <a:ext cx="3070071" cy="1446550"/>
          </a:xfrm>
          <a:prstGeom prst="rect">
            <a:avLst/>
          </a:prstGeom>
        </p:spPr>
        <p:txBody>
          <a:bodyPr wrap="none">
            <a:spAutoFit/>
          </a:bodyPr>
          <a:lstStyle/>
          <a:p>
            <a:r>
              <a:rPr lang="en-US" sz="8800" b="1" dirty="0">
                <a:solidFill>
                  <a:srgbClr val="FF0000"/>
                </a:solidFill>
                <a:effectLst>
                  <a:outerShdw blurRad="38100" dist="38100" dir="2700000" algn="tl">
                    <a:srgbClr val="000000">
                      <a:alpha val="43137"/>
                    </a:srgbClr>
                  </a:outerShdw>
                </a:effectLst>
                <a:latin typeface="Bernard MT Condensed" panose="02050806060905020404" pitchFamily="18" charset="0"/>
              </a:rPr>
              <a:t>Insects</a:t>
            </a:r>
            <a:endParaRPr lang="ru-RU" sz="8800" b="1" dirty="0">
              <a:solidFill>
                <a:srgbClr val="FF0000"/>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188963" y="423777"/>
            <a:ext cx="3667021" cy="461665"/>
          </a:xfrm>
          <a:prstGeom prst="rect">
            <a:avLst/>
          </a:prstGeom>
        </p:spPr>
        <p:txBody>
          <a:bodyPr wrap="square">
            <a:spAutoFit/>
          </a:bodyPr>
          <a:lstStyle/>
          <a:p>
            <a:r>
              <a:rPr lang="en-US" sz="2400" b="1" dirty="0" smtClean="0">
                <a:solidFill>
                  <a:srgbClr val="C00000"/>
                </a:solidFill>
                <a:latin typeface="Arial Black" panose="020B0A04020102020204" pitchFamily="34" charset="0"/>
              </a:rPr>
              <a:t>Mantis - </a:t>
            </a:r>
            <a:r>
              <a:rPr lang="ru-RU" sz="2400" b="1" dirty="0" smtClean="0">
                <a:solidFill>
                  <a:srgbClr val="C00000"/>
                </a:solidFill>
                <a:latin typeface="Arial Black" panose="020B0A04020102020204" pitchFamily="34" charset="0"/>
              </a:rPr>
              <a:t>Богомол</a:t>
            </a:r>
            <a:endParaRPr lang="ru-RU" sz="2400" b="1" dirty="0">
              <a:solidFill>
                <a:srgbClr val="C00000"/>
              </a:solidFill>
              <a:latin typeface="Arial Black" panose="020B0A04020102020204" pitchFamily="34" charset="0"/>
            </a:endParaRPr>
          </a:p>
        </p:txBody>
      </p:sp>
      <p:sp>
        <p:nvSpPr>
          <p:cNvPr id="7" name="Прямоугольник 6"/>
          <p:cNvSpPr/>
          <p:nvPr/>
        </p:nvSpPr>
        <p:spPr>
          <a:xfrm>
            <a:off x="3871274" y="2632941"/>
            <a:ext cx="2416046" cy="461665"/>
          </a:xfrm>
          <a:prstGeom prst="rect">
            <a:avLst/>
          </a:prstGeom>
        </p:spPr>
        <p:txBody>
          <a:bodyPr wrap="none">
            <a:spAutoFit/>
          </a:bodyPr>
          <a:lstStyle/>
          <a:p>
            <a:r>
              <a:rPr lang="en-US" sz="2400" b="1" dirty="0" smtClean="0">
                <a:solidFill>
                  <a:srgbClr val="C00000"/>
                </a:solidFill>
                <a:latin typeface="Arial Black" panose="020B0A04020102020204" pitchFamily="34" charset="0"/>
              </a:rPr>
              <a:t>Spider - </a:t>
            </a:r>
            <a:r>
              <a:rPr lang="ru-RU" sz="2400" b="1" dirty="0" smtClean="0">
                <a:solidFill>
                  <a:srgbClr val="C00000"/>
                </a:solidFill>
                <a:latin typeface="Arial Black" panose="020B0A04020102020204" pitchFamily="34" charset="0"/>
              </a:rPr>
              <a:t>Паук</a:t>
            </a:r>
          </a:p>
        </p:txBody>
      </p:sp>
      <p:sp>
        <p:nvSpPr>
          <p:cNvPr id="8" name="Прямоугольник 7"/>
          <p:cNvSpPr/>
          <p:nvPr/>
        </p:nvSpPr>
        <p:spPr>
          <a:xfrm>
            <a:off x="6076698" y="4653136"/>
            <a:ext cx="2162323" cy="461665"/>
          </a:xfrm>
          <a:prstGeom prst="rect">
            <a:avLst/>
          </a:prstGeom>
        </p:spPr>
        <p:txBody>
          <a:bodyPr wrap="none">
            <a:spAutoFit/>
          </a:bodyPr>
          <a:lstStyle/>
          <a:p>
            <a:r>
              <a:rPr lang="en-US" sz="2400" b="1" dirty="0" smtClean="0">
                <a:solidFill>
                  <a:srgbClr val="C00000"/>
                </a:solidFill>
                <a:latin typeface="Arial Black" panose="020B0A04020102020204" pitchFamily="34" charset="0"/>
              </a:rPr>
              <a:t>Wasp</a:t>
            </a:r>
            <a:r>
              <a:rPr lang="ru-RU" sz="2400" b="1" dirty="0" smtClean="0">
                <a:solidFill>
                  <a:srgbClr val="C00000"/>
                </a:solidFill>
                <a:latin typeface="Arial Black" panose="020B0A04020102020204" pitchFamily="34" charset="0"/>
              </a:rPr>
              <a:t> - Оса </a:t>
            </a:r>
            <a:endParaRPr lang="ru-RU" sz="2400" b="1" dirty="0">
              <a:solidFill>
                <a:srgbClr val="C00000"/>
              </a:solidFill>
              <a:latin typeface="Arial Black" panose="020B0A04020102020204" pitchFamily="34" charset="0"/>
            </a:endParaRPr>
          </a:p>
        </p:txBody>
      </p:sp>
      <p:pic>
        <p:nvPicPr>
          <p:cNvPr id="1028" name="Picture 4" descr="http://www.mtmcoach.com/wp-content/uploads/praying-mantis.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195736" y="-99392"/>
            <a:ext cx="3677550"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pic3.nipic.com/20090619/1988589_123558029_2.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241" r="99036"/>
                    </a14:imgEffect>
                  </a14:imgLayer>
                </a14:imgProps>
              </a:ext>
              <a:ext uri="{28A0092B-C50C-407E-A947-70E740481C1C}">
                <a14:useLocalDpi xmlns:a14="http://schemas.microsoft.com/office/drawing/2010/main" val="0"/>
              </a:ext>
            </a:extLst>
          </a:blip>
          <a:srcRect/>
          <a:stretch>
            <a:fillRect/>
          </a:stretch>
        </p:blipFill>
        <p:spPr bwMode="auto">
          <a:xfrm rot="7861992">
            <a:off x="6634854" y="1804126"/>
            <a:ext cx="1897533" cy="23410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osquitomanandmore.com/images/wasps-buffal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660091" flipH="1">
            <a:off x="3219004" y="4228367"/>
            <a:ext cx="2575134" cy="210034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188963" y="998263"/>
            <a:ext cx="3051156" cy="707886"/>
          </a:xfrm>
          <a:prstGeom prst="rect">
            <a:avLst/>
          </a:prstGeom>
        </p:spPr>
        <p:txBody>
          <a:bodyPr wrap="none">
            <a:spAutoFit/>
          </a:bodyPr>
          <a:lstStyle/>
          <a:p>
            <a:pPr algn="ctr"/>
            <a:r>
              <a:rPr lang="en-US" sz="2000" b="1" dirty="0">
                <a:solidFill>
                  <a:srgbClr val="002060"/>
                </a:solidFill>
                <a:effectLst>
                  <a:outerShdw blurRad="38100" dist="38100" dir="2700000" algn="tl">
                    <a:srgbClr val="000000">
                      <a:alpha val="43137"/>
                    </a:srgbClr>
                  </a:outerShdw>
                </a:effectLst>
              </a:rPr>
              <a:t>This </a:t>
            </a:r>
            <a:r>
              <a:rPr lang="en-US" sz="2000" b="1" dirty="0" smtClean="0">
                <a:solidFill>
                  <a:srgbClr val="002060"/>
                </a:solidFill>
                <a:effectLst>
                  <a:outerShdw blurRad="38100" dist="38100" dir="2700000" algn="tl">
                    <a:srgbClr val="000000">
                      <a:alpha val="43137"/>
                    </a:srgbClr>
                  </a:outerShdw>
                </a:effectLst>
              </a:rPr>
              <a:t>is a small </a:t>
            </a:r>
            <a:r>
              <a:rPr lang="en-US" sz="2000" b="1" dirty="0">
                <a:solidFill>
                  <a:srgbClr val="002060"/>
                </a:solidFill>
                <a:effectLst>
                  <a:outerShdw blurRad="38100" dist="38100" dir="2700000" algn="tl">
                    <a:srgbClr val="000000">
                      <a:alpha val="43137"/>
                    </a:srgbClr>
                  </a:outerShdw>
                </a:effectLst>
              </a:rPr>
              <a:t>green insect </a:t>
            </a:r>
            <a:endParaRPr lang="en-US" sz="2000" b="1" dirty="0" smtClean="0">
              <a:solidFill>
                <a:srgbClr val="002060"/>
              </a:solidFill>
              <a:effectLst>
                <a:outerShdw blurRad="38100" dist="38100" dir="2700000" algn="tl">
                  <a:srgbClr val="000000">
                    <a:alpha val="43137"/>
                  </a:srgbClr>
                </a:outerShdw>
              </a:effectLst>
            </a:endParaRPr>
          </a:p>
          <a:p>
            <a:pPr algn="ctr"/>
            <a:r>
              <a:rPr lang="en-US" sz="2000" b="1" dirty="0" smtClean="0">
                <a:solidFill>
                  <a:srgbClr val="002060"/>
                </a:solidFill>
                <a:effectLst>
                  <a:outerShdw blurRad="38100" dist="38100" dir="2700000" algn="tl">
                    <a:srgbClr val="000000">
                      <a:alpha val="43137"/>
                    </a:srgbClr>
                  </a:outerShdw>
                </a:effectLst>
              </a:rPr>
              <a:t>that </a:t>
            </a:r>
            <a:r>
              <a:rPr lang="en-US" sz="2000" b="1" dirty="0">
                <a:solidFill>
                  <a:srgbClr val="002060"/>
                </a:solidFill>
                <a:effectLst>
                  <a:outerShdw blurRad="38100" dist="38100" dir="2700000" algn="tl">
                    <a:srgbClr val="000000">
                      <a:alpha val="43137"/>
                    </a:srgbClr>
                  </a:outerShdw>
                </a:effectLst>
              </a:rPr>
              <a:t>can fly.</a:t>
            </a:r>
            <a:endParaRPr lang="ru-RU" sz="2000" b="1" dirty="0">
              <a:solidFill>
                <a:srgbClr val="002060"/>
              </a:solidFill>
              <a:effectLst>
                <a:outerShdw blurRad="38100" dist="38100" dir="2700000" algn="tl">
                  <a:srgbClr val="000000">
                    <a:alpha val="43137"/>
                  </a:srgbClr>
                </a:outerShdw>
              </a:effectLst>
            </a:endParaRPr>
          </a:p>
        </p:txBody>
      </p:sp>
      <p:sp>
        <p:nvSpPr>
          <p:cNvPr id="3" name="Прямоугольник 2"/>
          <p:cNvSpPr/>
          <p:nvPr/>
        </p:nvSpPr>
        <p:spPr>
          <a:xfrm>
            <a:off x="3276954" y="3158503"/>
            <a:ext cx="3744416" cy="1015663"/>
          </a:xfrm>
          <a:prstGeom prst="rect">
            <a:avLst/>
          </a:prstGeom>
        </p:spPr>
        <p:txBody>
          <a:bodyPr wrap="square">
            <a:spAutoFit/>
          </a:bodyPr>
          <a:lstStyle/>
          <a:p>
            <a:pPr algn="ctr"/>
            <a:r>
              <a:rPr lang="en-US" sz="2000" b="1" dirty="0">
                <a:solidFill>
                  <a:srgbClr val="002060"/>
                </a:solidFill>
                <a:effectLst>
                  <a:outerShdw blurRad="38100" dist="38100" dir="2700000" algn="tl">
                    <a:srgbClr val="000000">
                      <a:alpha val="43137"/>
                    </a:srgbClr>
                  </a:outerShdw>
                </a:effectLst>
              </a:rPr>
              <a:t>It is a small insect that destroys harmful insects - flies and mosquitoes.</a:t>
            </a:r>
            <a:endParaRPr lang="ru-RU" sz="2000" b="1" dirty="0">
              <a:solidFill>
                <a:srgbClr val="002060"/>
              </a:solidFill>
              <a:effectLst>
                <a:outerShdw blurRad="38100" dist="38100" dir="2700000" algn="tl">
                  <a:srgbClr val="000000">
                    <a:alpha val="43137"/>
                  </a:srgbClr>
                </a:outerShdw>
              </a:effectLst>
            </a:endParaRPr>
          </a:p>
        </p:txBody>
      </p:sp>
      <p:sp>
        <p:nvSpPr>
          <p:cNvPr id="4" name="Прямоугольник 3"/>
          <p:cNvSpPr/>
          <p:nvPr/>
        </p:nvSpPr>
        <p:spPr>
          <a:xfrm>
            <a:off x="5633864" y="5289710"/>
            <a:ext cx="2808312" cy="707886"/>
          </a:xfrm>
          <a:prstGeom prst="rect">
            <a:avLst/>
          </a:prstGeom>
        </p:spPr>
        <p:txBody>
          <a:bodyPr wrap="square">
            <a:spAutoFit/>
          </a:bodyPr>
          <a:lstStyle/>
          <a:p>
            <a:pPr algn="ctr"/>
            <a:r>
              <a:rPr lang="en-US" sz="2000" b="1" dirty="0">
                <a:solidFill>
                  <a:srgbClr val="002060"/>
                </a:solidFill>
                <a:effectLst>
                  <a:outerShdw blurRad="38100" dist="38100" dir="2700000" algn="tl">
                    <a:srgbClr val="000000">
                      <a:alpha val="43137"/>
                    </a:srgbClr>
                  </a:outerShdw>
                </a:effectLst>
              </a:rPr>
              <a:t>This </a:t>
            </a:r>
            <a:r>
              <a:rPr lang="en-US" sz="2000" b="1" dirty="0" smtClean="0">
                <a:solidFill>
                  <a:srgbClr val="002060"/>
                </a:solidFill>
                <a:effectLst>
                  <a:outerShdw blurRad="38100" dist="38100" dir="2700000" algn="tl">
                    <a:srgbClr val="000000">
                      <a:alpha val="43137"/>
                    </a:srgbClr>
                  </a:outerShdw>
                </a:effectLst>
              </a:rPr>
              <a:t>is little </a:t>
            </a:r>
            <a:r>
              <a:rPr lang="en-US" sz="2000" b="1" dirty="0">
                <a:solidFill>
                  <a:srgbClr val="002060"/>
                </a:solidFill>
                <a:effectLst>
                  <a:outerShdw blurRad="38100" dist="38100" dir="2700000" algn="tl">
                    <a:srgbClr val="000000">
                      <a:alpha val="43137"/>
                    </a:srgbClr>
                  </a:outerShdw>
                </a:effectLst>
              </a:rPr>
              <a:t>beautiful furry insect that can fly.</a:t>
            </a:r>
            <a:endParaRPr lang="ru-RU" sz="20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47864" y="295541"/>
            <a:ext cx="2573140" cy="461665"/>
          </a:xfrm>
          <a:prstGeom prst="rect">
            <a:avLst/>
          </a:prstGeom>
          <a:noFill/>
        </p:spPr>
        <p:txBody>
          <a:bodyPr wrap="none" rtlCol="0">
            <a:spAutoFit/>
          </a:bodyPr>
          <a:lstStyle/>
          <a:p>
            <a:r>
              <a:rPr lang="en-US" sz="2400" b="1" dirty="0" smtClean="0">
                <a:solidFill>
                  <a:srgbClr val="C00000"/>
                </a:solidFill>
                <a:latin typeface="Arial Black" panose="020B0A04020102020204" pitchFamily="34" charset="0"/>
              </a:rPr>
              <a:t>Ant - </a:t>
            </a:r>
            <a:r>
              <a:rPr lang="ru-RU" sz="2400" b="1" dirty="0" smtClean="0">
                <a:solidFill>
                  <a:srgbClr val="C00000"/>
                </a:solidFill>
                <a:latin typeface="Arial Black" panose="020B0A04020102020204" pitchFamily="34" charset="0"/>
              </a:rPr>
              <a:t>Муравей</a:t>
            </a:r>
            <a:endParaRPr lang="ru-RU" sz="2400" b="1" dirty="0">
              <a:solidFill>
                <a:srgbClr val="C00000"/>
              </a:solidFill>
              <a:latin typeface="Arial Black" panose="020B0A04020102020204" pitchFamily="34" charset="0"/>
            </a:endParaRPr>
          </a:p>
        </p:txBody>
      </p:sp>
      <p:pic>
        <p:nvPicPr>
          <p:cNvPr id="2050" name="Picture 2" descr="http://1.bp.blogspot.com/-a31vNaymE8I/VkBkvaCfR9I/AAAAAAAAABg/vG8nvF9XeA0/s1600/Semut.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flipH="1">
            <a:off x="1259632" y="404664"/>
            <a:ext cx="3744417" cy="18503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decor.az/katalog-oboev.html?task=images.crossdomain&amp;image=https://static8.depositphotos.com/1491329/1068/i/950/depositphotos_10686027-stock-photo-dragonfly-isolated-on-white.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9022"/>
                    </a14:imgEffect>
                  </a14:imgLayer>
                </a14:imgProps>
              </a:ext>
              <a:ext uri="{28A0092B-C50C-407E-A947-70E740481C1C}">
                <a14:useLocalDpi xmlns:a14="http://schemas.microsoft.com/office/drawing/2010/main" val="0"/>
              </a:ext>
            </a:extLst>
          </a:blip>
          <a:srcRect/>
          <a:stretch>
            <a:fillRect/>
          </a:stretch>
        </p:blipFill>
        <p:spPr bwMode="auto">
          <a:xfrm>
            <a:off x="3178867" y="4359504"/>
            <a:ext cx="2556417" cy="2026642"/>
          </a:xfrm>
          <a:prstGeom prst="rect">
            <a:avLst/>
          </a:prstGeom>
          <a:noFill/>
          <a:extLst>
            <a:ext uri="{909E8E84-426E-40DD-AFC4-6F175D3DCCD1}">
              <a14:hiddenFill xmlns:a14="http://schemas.microsoft.com/office/drawing/2010/main">
                <a:solidFill>
                  <a:srgbClr val="FFFFFF"/>
                </a:solidFill>
              </a14:hiddenFill>
            </a:ext>
          </a:extLst>
        </p:spPr>
      </p:pic>
      <p:sp>
        <p:nvSpPr>
          <p:cNvPr id="13" name="Прямоугольник 12"/>
          <p:cNvSpPr/>
          <p:nvPr/>
        </p:nvSpPr>
        <p:spPr>
          <a:xfrm>
            <a:off x="4310957" y="3897839"/>
            <a:ext cx="4572000" cy="461665"/>
          </a:xfrm>
          <a:prstGeom prst="rect">
            <a:avLst/>
          </a:prstGeom>
        </p:spPr>
        <p:txBody>
          <a:bodyPr>
            <a:spAutoFit/>
          </a:bodyPr>
          <a:lstStyle/>
          <a:p>
            <a:r>
              <a:rPr lang="en-US" sz="2400" b="1" dirty="0" smtClean="0">
                <a:solidFill>
                  <a:srgbClr val="C00000"/>
                </a:solidFill>
                <a:latin typeface="Arial Black" panose="020B0A04020102020204" pitchFamily="34" charset="0"/>
              </a:rPr>
              <a:t>Dragonfly</a:t>
            </a:r>
            <a:r>
              <a:rPr lang="ru-RU" sz="2400" b="1" dirty="0" smtClean="0">
                <a:solidFill>
                  <a:srgbClr val="C00000"/>
                </a:solidFill>
                <a:latin typeface="Arial Black" panose="020B0A04020102020204" pitchFamily="34" charset="0"/>
              </a:rPr>
              <a:t> - Стрекоза</a:t>
            </a:r>
            <a:endParaRPr lang="ru-RU" sz="2400" b="1" dirty="0">
              <a:solidFill>
                <a:srgbClr val="C00000"/>
              </a:solidFill>
              <a:latin typeface="Arial Black" panose="020B0A04020102020204" pitchFamily="34" charset="0"/>
            </a:endParaRPr>
          </a:p>
        </p:txBody>
      </p:sp>
      <p:pic>
        <p:nvPicPr>
          <p:cNvPr id="2052" name="Picture 4" descr="https://s11.stc.all.kpcdn.net/share/i/12/4348806/inx960x640.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417" r="99479"/>
                    </a14:imgEffect>
                  </a14:imgLayer>
                </a14:imgProps>
              </a:ext>
              <a:ext uri="{28A0092B-C50C-407E-A947-70E740481C1C}">
                <a14:useLocalDpi xmlns:a14="http://schemas.microsoft.com/office/drawing/2010/main" val="0"/>
              </a:ext>
            </a:extLst>
          </a:blip>
          <a:srcRect/>
          <a:stretch>
            <a:fillRect/>
          </a:stretch>
        </p:blipFill>
        <p:spPr bwMode="auto">
          <a:xfrm>
            <a:off x="2968029" y="2303403"/>
            <a:ext cx="2745990" cy="1830660"/>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3356993" y="2024205"/>
            <a:ext cx="3294112" cy="461665"/>
          </a:xfrm>
          <a:prstGeom prst="rect">
            <a:avLst/>
          </a:prstGeom>
        </p:spPr>
        <p:txBody>
          <a:bodyPr wrap="square">
            <a:spAutoFit/>
          </a:bodyPr>
          <a:lstStyle/>
          <a:p>
            <a:r>
              <a:rPr lang="en-US" sz="2400" b="1" dirty="0" smtClean="0">
                <a:solidFill>
                  <a:srgbClr val="C00000"/>
                </a:solidFill>
                <a:latin typeface="Arial Black" panose="020B0A04020102020204" pitchFamily="34" charset="0"/>
              </a:rPr>
              <a:t>Bee - </a:t>
            </a:r>
            <a:r>
              <a:rPr lang="ru-RU" sz="2400" b="1" dirty="0" smtClean="0">
                <a:solidFill>
                  <a:srgbClr val="C00000"/>
                </a:solidFill>
                <a:latin typeface="Arial Black" panose="020B0A04020102020204" pitchFamily="34" charset="0"/>
              </a:rPr>
              <a:t>Пчела</a:t>
            </a:r>
            <a:endParaRPr lang="ru-RU" sz="2400" b="1" dirty="0">
              <a:solidFill>
                <a:srgbClr val="C00000"/>
              </a:solidFill>
              <a:latin typeface="Arial Black" panose="020B0A04020102020204" pitchFamily="34" charset="0"/>
            </a:endParaRPr>
          </a:p>
        </p:txBody>
      </p:sp>
      <p:sp>
        <p:nvSpPr>
          <p:cNvPr id="2" name="Прямоугольник 1"/>
          <p:cNvSpPr/>
          <p:nvPr/>
        </p:nvSpPr>
        <p:spPr>
          <a:xfrm>
            <a:off x="4372408" y="975908"/>
            <a:ext cx="3882245" cy="707886"/>
          </a:xfrm>
          <a:prstGeom prst="rect">
            <a:avLst/>
          </a:prstGeom>
        </p:spPr>
        <p:txBody>
          <a:bodyPr wrap="square">
            <a:spAutoFit/>
          </a:bodyPr>
          <a:lstStyle/>
          <a:p>
            <a:pPr algn="ctr"/>
            <a:r>
              <a:rPr lang="en-US" sz="2000" b="1" dirty="0">
                <a:solidFill>
                  <a:srgbClr val="002060"/>
                </a:solidFill>
                <a:effectLst>
                  <a:outerShdw blurRad="38100" dist="38100" dir="2700000" algn="tl">
                    <a:srgbClr val="000000">
                      <a:alpha val="43137"/>
                    </a:srgbClr>
                  </a:outerShdw>
                </a:effectLst>
              </a:rPr>
              <a:t>It is a small black or brown insect that lives in </a:t>
            </a:r>
            <a:r>
              <a:rPr lang="en-US" sz="2000" b="1" dirty="0" smtClean="0">
                <a:solidFill>
                  <a:srgbClr val="002060"/>
                </a:solidFill>
                <a:effectLst>
                  <a:outerShdw blurRad="38100" dist="38100" dir="2700000" algn="tl">
                    <a:srgbClr val="000000">
                      <a:alpha val="43137"/>
                    </a:srgbClr>
                  </a:outerShdw>
                </a:effectLst>
              </a:rPr>
              <a:t>anthills.</a:t>
            </a:r>
            <a:endParaRPr lang="ru-RU" sz="2000" b="1" dirty="0">
              <a:solidFill>
                <a:srgbClr val="002060"/>
              </a:solidFill>
              <a:effectLst>
                <a:outerShdw blurRad="38100" dist="38100" dir="2700000" algn="tl">
                  <a:srgbClr val="000000">
                    <a:alpha val="43137"/>
                  </a:srgbClr>
                </a:outerShdw>
              </a:effectLst>
            </a:endParaRPr>
          </a:p>
        </p:txBody>
      </p:sp>
      <p:sp>
        <p:nvSpPr>
          <p:cNvPr id="3" name="Прямоугольник 2"/>
          <p:cNvSpPr/>
          <p:nvPr/>
        </p:nvSpPr>
        <p:spPr>
          <a:xfrm>
            <a:off x="5292080" y="2481897"/>
            <a:ext cx="3345045" cy="707886"/>
          </a:xfrm>
          <a:prstGeom prst="rect">
            <a:avLst/>
          </a:prstGeom>
        </p:spPr>
        <p:txBody>
          <a:bodyPr wrap="square">
            <a:spAutoFit/>
          </a:bodyPr>
          <a:lstStyle/>
          <a:p>
            <a:pPr algn="ctr"/>
            <a:r>
              <a:rPr lang="en-US" sz="2000" b="1" dirty="0">
                <a:solidFill>
                  <a:srgbClr val="002060"/>
                </a:solidFill>
                <a:effectLst>
                  <a:outerShdw blurRad="38100" dist="38100" dir="2700000" algn="tl">
                    <a:srgbClr val="000000">
                      <a:alpha val="43137"/>
                    </a:srgbClr>
                  </a:outerShdw>
                </a:effectLst>
              </a:rPr>
              <a:t>It is a small hairy insect that lives in hive and gives </a:t>
            </a:r>
            <a:r>
              <a:rPr lang="en-US" sz="2000" b="1" dirty="0" smtClean="0">
                <a:solidFill>
                  <a:srgbClr val="002060"/>
                </a:solidFill>
                <a:effectLst>
                  <a:outerShdw blurRad="38100" dist="38100" dir="2700000" algn="tl">
                    <a:srgbClr val="000000">
                      <a:alpha val="43137"/>
                    </a:srgbClr>
                  </a:outerShdw>
                </a:effectLst>
              </a:rPr>
              <a:t>honey.</a:t>
            </a:r>
            <a:endParaRPr lang="ru-RU" sz="2000" b="1" dirty="0">
              <a:solidFill>
                <a:srgbClr val="002060"/>
              </a:solidFill>
              <a:effectLst>
                <a:outerShdw blurRad="38100" dist="38100" dir="2700000" algn="tl">
                  <a:srgbClr val="000000">
                    <a:alpha val="43137"/>
                  </a:srgbClr>
                </a:outerShdw>
              </a:effectLst>
            </a:endParaRPr>
          </a:p>
        </p:txBody>
      </p:sp>
      <p:sp>
        <p:nvSpPr>
          <p:cNvPr id="4" name="Прямоугольник 3"/>
          <p:cNvSpPr/>
          <p:nvPr/>
        </p:nvSpPr>
        <p:spPr>
          <a:xfrm>
            <a:off x="5580112" y="4726494"/>
            <a:ext cx="2923106" cy="1015663"/>
          </a:xfrm>
          <a:prstGeom prst="rect">
            <a:avLst/>
          </a:prstGeom>
        </p:spPr>
        <p:txBody>
          <a:bodyPr wrap="square">
            <a:spAutoFit/>
          </a:bodyPr>
          <a:lstStyle/>
          <a:p>
            <a:pPr algn="ctr"/>
            <a:r>
              <a:rPr lang="en-US" sz="2000" b="1" dirty="0">
                <a:solidFill>
                  <a:srgbClr val="002060"/>
                </a:solidFill>
                <a:effectLst>
                  <a:outerShdw blurRad="38100" dist="38100" dir="2700000" algn="tl">
                    <a:srgbClr val="000000">
                      <a:alpha val="43137"/>
                    </a:srgbClr>
                  </a:outerShdw>
                </a:effectLst>
              </a:rPr>
              <a:t>This is a small very elegant insect that can fly and jump.</a:t>
            </a:r>
            <a:endParaRPr lang="ru-RU" sz="2000" b="1" dirty="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764364" y="260648"/>
            <a:ext cx="4631396" cy="461665"/>
          </a:xfrm>
          <a:prstGeom prst="rect">
            <a:avLst/>
          </a:prstGeom>
          <a:noFill/>
        </p:spPr>
        <p:txBody>
          <a:bodyPr wrap="none" rtlCol="0">
            <a:spAutoFit/>
          </a:bodyPr>
          <a:lstStyle/>
          <a:p>
            <a:r>
              <a:rPr lang="en-US" sz="2400" b="1" dirty="0" smtClean="0">
                <a:solidFill>
                  <a:srgbClr val="C00000"/>
                </a:solidFill>
                <a:latin typeface="Arial Black" panose="020B0A04020102020204" pitchFamily="34" charset="0"/>
              </a:rPr>
              <a:t>Ladybug</a:t>
            </a:r>
            <a:r>
              <a:rPr lang="ru-RU" sz="2400" b="1" dirty="0" smtClean="0">
                <a:solidFill>
                  <a:srgbClr val="C00000"/>
                </a:solidFill>
                <a:latin typeface="Arial Black" panose="020B0A04020102020204" pitchFamily="34" charset="0"/>
              </a:rPr>
              <a:t> - Божья коровка </a:t>
            </a:r>
          </a:p>
        </p:txBody>
      </p:sp>
      <p:sp>
        <p:nvSpPr>
          <p:cNvPr id="11" name="Прямоугольник 10"/>
          <p:cNvSpPr/>
          <p:nvPr/>
        </p:nvSpPr>
        <p:spPr>
          <a:xfrm>
            <a:off x="3283918" y="866456"/>
            <a:ext cx="5468947" cy="5632311"/>
          </a:xfrm>
          <a:prstGeom prst="rect">
            <a:avLst/>
          </a:prstGeom>
        </p:spPr>
        <p:txBody>
          <a:bodyPr wrap="square">
            <a:spAutoFit/>
          </a:bodyPr>
          <a:lstStyle/>
          <a:p>
            <a:pPr algn="ctr"/>
            <a:r>
              <a:rPr lang="en-US" sz="2000" dirty="0">
                <a:solidFill>
                  <a:srgbClr val="002060"/>
                </a:solidFill>
                <a:latin typeface="Rockwell Extra Bold" panose="02060903040505020403" pitchFamily="18" charset="0"/>
                <a:ea typeface="Cambria Math" panose="02040503050406030204" pitchFamily="18" charset="0"/>
              </a:rPr>
              <a:t>Ladybug is a little bright and very beautiful beetle. They can fly. They are red, yellow and orange. They are able to give some orange liquid - “milk”. That's why they're called ladybugs! </a:t>
            </a:r>
            <a:br>
              <a:rPr lang="en-US" sz="2000" dirty="0">
                <a:solidFill>
                  <a:srgbClr val="002060"/>
                </a:solidFill>
                <a:latin typeface="Rockwell Extra Bold" panose="02060903040505020403" pitchFamily="18" charset="0"/>
                <a:ea typeface="Cambria Math" panose="02040503050406030204" pitchFamily="18" charset="0"/>
              </a:rPr>
            </a:br>
            <a:r>
              <a:rPr lang="en-US" sz="2000" dirty="0">
                <a:solidFill>
                  <a:srgbClr val="002060"/>
                </a:solidFill>
                <a:latin typeface="Rockwell Extra Bold" panose="02060903040505020403" pitchFamily="18" charset="0"/>
                <a:ea typeface="Cambria Math" panose="02040503050406030204" pitchFamily="18" charset="0"/>
              </a:rPr>
              <a:t>Their milk has got a pungent and disgusting smell, so nobody eats ladybirds. </a:t>
            </a:r>
            <a:endParaRPr lang="ru-RU" sz="2000" dirty="0" smtClean="0">
              <a:solidFill>
                <a:srgbClr val="002060"/>
              </a:solidFill>
              <a:latin typeface="Cambria Math" panose="02040503050406030204" pitchFamily="18" charset="0"/>
              <a:ea typeface="Cambria Math" panose="02040503050406030204" pitchFamily="18" charset="0"/>
            </a:endParaRPr>
          </a:p>
          <a:p>
            <a:pPr algn="ctr"/>
            <a:r>
              <a:rPr lang="en-US" sz="2000" dirty="0">
                <a:solidFill>
                  <a:srgbClr val="002060"/>
                </a:solidFill>
                <a:latin typeface="Rockwell Extra Bold" panose="02060903040505020403" pitchFamily="18" charset="0"/>
                <a:ea typeface="Cambria Math" panose="02040503050406030204" pitchFamily="18" charset="0"/>
              </a:rPr>
              <a:t/>
            </a:r>
            <a:br>
              <a:rPr lang="en-US" sz="2000" dirty="0">
                <a:solidFill>
                  <a:srgbClr val="002060"/>
                </a:solidFill>
                <a:latin typeface="Rockwell Extra Bold" panose="02060903040505020403" pitchFamily="18" charset="0"/>
                <a:ea typeface="Cambria Math" panose="02040503050406030204" pitchFamily="18" charset="0"/>
              </a:rPr>
            </a:br>
            <a:r>
              <a:rPr lang="en-US" sz="2000" dirty="0">
                <a:solidFill>
                  <a:srgbClr val="002060"/>
                </a:solidFill>
                <a:latin typeface="Rockwell Extra Bold" panose="02060903040505020403" pitchFamily="18" charset="0"/>
                <a:ea typeface="Cambria Math" panose="02040503050406030204" pitchFamily="18" charset="0"/>
              </a:rPr>
              <a:t>Ladybugs are very useful to humans. They eat aphid and save the whole farmers' fields. Some farmers specially bred ladybirds in their fields and make special houses where bugs can live comfortably in winter.</a:t>
            </a:r>
            <a:br>
              <a:rPr lang="en-US" sz="2000" dirty="0">
                <a:solidFill>
                  <a:srgbClr val="002060"/>
                </a:solidFill>
                <a:latin typeface="Rockwell Extra Bold" panose="02060903040505020403" pitchFamily="18" charset="0"/>
                <a:ea typeface="Cambria Math" panose="02040503050406030204" pitchFamily="18" charset="0"/>
              </a:rPr>
            </a:br>
            <a:endParaRPr lang="ru-RU" sz="2000" dirty="0">
              <a:solidFill>
                <a:srgbClr val="002060"/>
              </a:solidFill>
              <a:latin typeface="Cambria Math" panose="02040503050406030204" pitchFamily="18" charset="0"/>
              <a:ea typeface="Cambria Math" panose="02040503050406030204" pitchFamily="18" charset="0"/>
            </a:endParaRPr>
          </a:p>
        </p:txBody>
      </p:sp>
      <p:pic>
        <p:nvPicPr>
          <p:cNvPr id="4100" name="Picture 4" descr="http://eightsheep.com/img/2017-05/20/ywmki8frwr0bpzed4w20oqn2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295589">
            <a:off x="1084521" y="409992"/>
            <a:ext cx="2115953" cy="2157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85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779912" y="620688"/>
            <a:ext cx="4631396" cy="461665"/>
          </a:xfrm>
          <a:prstGeom prst="rect">
            <a:avLst/>
          </a:prstGeom>
          <a:noFill/>
        </p:spPr>
        <p:txBody>
          <a:bodyPr wrap="none" rtlCol="0">
            <a:spAutoFit/>
          </a:bodyPr>
          <a:lstStyle/>
          <a:p>
            <a:r>
              <a:rPr lang="en-US" sz="2400" b="1" dirty="0" smtClean="0">
                <a:solidFill>
                  <a:srgbClr val="C00000"/>
                </a:solidFill>
                <a:latin typeface="Arial Black" panose="020B0A04020102020204" pitchFamily="34" charset="0"/>
              </a:rPr>
              <a:t>Ladybug</a:t>
            </a:r>
            <a:r>
              <a:rPr lang="ru-RU" sz="2400" b="1" dirty="0" smtClean="0">
                <a:solidFill>
                  <a:srgbClr val="C00000"/>
                </a:solidFill>
                <a:latin typeface="Arial Black" panose="020B0A04020102020204" pitchFamily="34" charset="0"/>
              </a:rPr>
              <a:t> - Божья коровка </a:t>
            </a:r>
          </a:p>
        </p:txBody>
      </p:sp>
      <p:sp>
        <p:nvSpPr>
          <p:cNvPr id="11" name="Прямоугольник 10"/>
          <p:cNvSpPr/>
          <p:nvPr/>
        </p:nvSpPr>
        <p:spPr>
          <a:xfrm>
            <a:off x="3572389" y="1412572"/>
            <a:ext cx="5184576" cy="4708981"/>
          </a:xfrm>
          <a:prstGeom prst="rect">
            <a:avLst/>
          </a:prstGeom>
        </p:spPr>
        <p:txBody>
          <a:bodyPr wrap="square">
            <a:spAutoFit/>
          </a:bodyPr>
          <a:lstStyle/>
          <a:p>
            <a:pPr algn="ctr"/>
            <a:r>
              <a:rPr lang="ru-RU" sz="2000" b="1" dirty="0" smtClean="0">
                <a:solidFill>
                  <a:srgbClr val="002060"/>
                </a:solidFill>
                <a:effectLst>
                  <a:outerShdw blurRad="38100" dist="38100" dir="2700000" algn="tl">
                    <a:srgbClr val="000000">
                      <a:alpha val="43137"/>
                    </a:srgbClr>
                  </a:outerShdw>
                </a:effectLst>
              </a:rPr>
              <a:t>Божья </a:t>
            </a:r>
            <a:r>
              <a:rPr lang="ru-RU" sz="2000" b="1" dirty="0">
                <a:solidFill>
                  <a:srgbClr val="002060"/>
                </a:solidFill>
                <a:effectLst>
                  <a:outerShdw blurRad="38100" dist="38100" dir="2700000" algn="tl">
                    <a:srgbClr val="000000">
                      <a:alpha val="43137"/>
                    </a:srgbClr>
                  </a:outerShdw>
                </a:effectLst>
              </a:rPr>
              <a:t>коровка - это маленький яркий и очень красивый жук. Они умеют летать. </a:t>
            </a:r>
            <a:endParaRPr lang="ru-RU" sz="2000" b="1" dirty="0" smtClean="0">
              <a:solidFill>
                <a:srgbClr val="002060"/>
              </a:solidFill>
              <a:effectLst>
                <a:outerShdw blurRad="38100" dist="38100" dir="2700000" algn="tl">
                  <a:srgbClr val="000000">
                    <a:alpha val="43137"/>
                  </a:srgbClr>
                </a:outerShdw>
              </a:effectLst>
            </a:endParaRPr>
          </a:p>
          <a:p>
            <a:pPr algn="ctr"/>
            <a:r>
              <a:rPr lang="ru-RU" sz="2000" b="1" dirty="0" smtClean="0">
                <a:solidFill>
                  <a:srgbClr val="002060"/>
                </a:solidFill>
                <a:effectLst>
                  <a:outerShdw blurRad="38100" dist="38100" dir="2700000" algn="tl">
                    <a:srgbClr val="000000">
                      <a:alpha val="43137"/>
                    </a:srgbClr>
                  </a:outerShdw>
                </a:effectLst>
              </a:rPr>
              <a:t>Они </a:t>
            </a:r>
            <a:r>
              <a:rPr lang="ru-RU" sz="2000" b="1" dirty="0">
                <a:solidFill>
                  <a:srgbClr val="002060"/>
                </a:solidFill>
                <a:effectLst>
                  <a:outerShdw blurRad="38100" dist="38100" dir="2700000" algn="tl">
                    <a:srgbClr val="000000">
                      <a:alpha val="43137"/>
                    </a:srgbClr>
                  </a:outerShdw>
                </a:effectLst>
              </a:rPr>
              <a:t>бывают красными, желтыми и оранжевыми.  Они умеют давать оранжевую жидкость - “молочко”. </a:t>
            </a:r>
            <a:endParaRPr lang="ru-RU" sz="2000" b="1" dirty="0" smtClean="0">
              <a:solidFill>
                <a:srgbClr val="002060"/>
              </a:solidFill>
              <a:effectLst>
                <a:outerShdw blurRad="38100" dist="38100" dir="2700000" algn="tl">
                  <a:srgbClr val="000000">
                    <a:alpha val="43137"/>
                  </a:srgbClr>
                </a:outerShdw>
              </a:effectLst>
            </a:endParaRPr>
          </a:p>
          <a:p>
            <a:pPr algn="ctr"/>
            <a:r>
              <a:rPr lang="ru-RU" sz="2000" b="1" dirty="0" smtClean="0">
                <a:solidFill>
                  <a:srgbClr val="002060"/>
                </a:solidFill>
                <a:effectLst>
                  <a:outerShdw blurRad="38100" dist="38100" dir="2700000" algn="tl">
                    <a:srgbClr val="000000">
                      <a:alpha val="43137"/>
                    </a:srgbClr>
                  </a:outerShdw>
                </a:effectLst>
              </a:rPr>
              <a:t>Вот </a:t>
            </a:r>
            <a:r>
              <a:rPr lang="ru-RU" sz="2000" b="1" dirty="0">
                <a:solidFill>
                  <a:srgbClr val="002060"/>
                </a:solidFill>
                <a:effectLst>
                  <a:outerShdw blurRad="38100" dist="38100" dir="2700000" algn="tl">
                    <a:srgbClr val="000000">
                      <a:alpha val="43137"/>
                    </a:srgbClr>
                  </a:outerShdw>
                </a:effectLst>
              </a:rPr>
              <a:t>почему они зовутся коровками! </a:t>
            </a:r>
            <a:endParaRPr lang="ru-RU" sz="2000" b="1" dirty="0" smtClean="0">
              <a:solidFill>
                <a:srgbClr val="002060"/>
              </a:solidFill>
              <a:effectLst>
                <a:outerShdw blurRad="38100" dist="38100" dir="2700000" algn="tl">
                  <a:srgbClr val="000000">
                    <a:alpha val="43137"/>
                  </a:srgbClr>
                </a:outerShdw>
              </a:effectLst>
            </a:endParaRPr>
          </a:p>
          <a:p>
            <a:pPr algn="ctr"/>
            <a:r>
              <a:rPr lang="ru-RU" sz="2000" b="1" dirty="0" smtClean="0">
                <a:solidFill>
                  <a:srgbClr val="002060"/>
                </a:solidFill>
                <a:effectLst>
                  <a:outerShdw blurRad="38100" dist="38100" dir="2700000" algn="tl">
                    <a:srgbClr val="000000">
                      <a:alpha val="43137"/>
                    </a:srgbClr>
                  </a:outerShdw>
                </a:effectLst>
              </a:rPr>
              <a:t>Это </a:t>
            </a:r>
            <a:r>
              <a:rPr lang="ru-RU" sz="2000" b="1" dirty="0">
                <a:solidFill>
                  <a:srgbClr val="002060"/>
                </a:solidFill>
                <a:effectLst>
                  <a:outerShdw blurRad="38100" dist="38100" dir="2700000" algn="tl">
                    <a:srgbClr val="000000">
                      <a:alpha val="43137"/>
                    </a:srgbClr>
                  </a:outerShdw>
                </a:effectLst>
              </a:rPr>
              <a:t>молочко едкое и отвратительно пахнет, поэтому божьих коровок никто не ест. Божья коровка очень полезна для человека. Она ест тлю и спасает целые поля фермеров. </a:t>
            </a:r>
            <a:endParaRPr lang="ru-RU" sz="2000" b="1" dirty="0" smtClean="0">
              <a:solidFill>
                <a:srgbClr val="002060"/>
              </a:solidFill>
              <a:effectLst>
                <a:outerShdw blurRad="38100" dist="38100" dir="2700000" algn="tl">
                  <a:srgbClr val="000000">
                    <a:alpha val="43137"/>
                  </a:srgbClr>
                </a:outerShdw>
              </a:effectLst>
            </a:endParaRPr>
          </a:p>
          <a:p>
            <a:pPr algn="ctr"/>
            <a:r>
              <a:rPr lang="ru-RU" sz="2000" b="1" dirty="0" smtClean="0">
                <a:solidFill>
                  <a:srgbClr val="002060"/>
                </a:solidFill>
                <a:effectLst>
                  <a:outerShdw blurRad="38100" dist="38100" dir="2700000" algn="tl">
                    <a:srgbClr val="000000">
                      <a:alpha val="43137"/>
                    </a:srgbClr>
                  </a:outerShdw>
                </a:effectLst>
              </a:rPr>
              <a:t>Некоторые </a:t>
            </a:r>
            <a:r>
              <a:rPr lang="ru-RU" sz="2000" b="1" dirty="0">
                <a:solidFill>
                  <a:srgbClr val="002060"/>
                </a:solidFill>
                <a:effectLst>
                  <a:outerShdw blurRad="38100" dist="38100" dir="2700000" algn="tl">
                    <a:srgbClr val="000000">
                      <a:alpha val="43137"/>
                    </a:srgbClr>
                  </a:outerShdw>
                </a:effectLst>
              </a:rPr>
              <a:t>фермеры специально разводят божьих коровок на своих участках и устраивают специальные домики, где жучки могут комфортно перезимовать.</a:t>
            </a:r>
          </a:p>
        </p:txBody>
      </p:sp>
      <p:pic>
        <p:nvPicPr>
          <p:cNvPr id="12" name="Picture 2" descr="http://eightsheep.com/img/2017-05/20/ywmki8frwr0bpzed4w20oqn2f.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798794">
            <a:off x="1193122" y="362903"/>
            <a:ext cx="2232248" cy="2276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165</Words>
  <Application>Microsoft Office PowerPoint</Application>
  <PresentationFormat>Экран (4:3)</PresentationFormat>
  <Paragraphs>24</Paragraphs>
  <Slides>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A1</cp:lastModifiedBy>
  <cp:revision>73</cp:revision>
  <dcterms:created xsi:type="dcterms:W3CDTF">2014-08-12T18:36:10Z</dcterms:created>
  <dcterms:modified xsi:type="dcterms:W3CDTF">2017-08-08T16:00:53Z</dcterms:modified>
</cp:coreProperties>
</file>