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E7184-FE98-483C-A233-BA450615C7DF}" type="datetimeFigureOut">
              <a:rPr lang="ru-RU" smtClean="0"/>
              <a:pPr/>
              <a:t>05.02.2015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FEA2A-63DE-4B98-BFF0-46CFD1E54E74}" type="slidenum">
              <a:rPr lang="ru-RU" smtClean="0"/>
              <a:pPr/>
              <a:t>‹#›</a:t>
            </a:fld>
            <a:endParaRPr lang="ru-RU"/>
          </a:p>
        </p:txBody>
      </p:sp>
    </p:spTree>
    <p:extLst>
      <p:ext uri="{BB962C8B-B14F-4D97-AF65-F5344CB8AC3E}">
        <p14:creationId xmlns:p14="http://schemas.microsoft.com/office/powerpoint/2010/main" val="369146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3FEA2A-63DE-4B98-BFF0-46CFD1E54E74}"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3FEA2A-63DE-4B98-BFF0-46CFD1E54E74}"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662" y="285728"/>
            <a:ext cx="7143800" cy="2554545"/>
          </a:xfrm>
          <a:prstGeom prst="rect">
            <a:avLst/>
          </a:prstGeom>
          <a:noFill/>
        </p:spPr>
        <p:txBody>
          <a:bodyPr wrap="square" rtlCol="0">
            <a:spAutoFit/>
          </a:bodyPr>
          <a:lstStyle/>
          <a:p>
            <a:pPr algn="ctr"/>
            <a:r>
              <a:rPr lang="ru-RU" sz="8800" b="1" dirty="0" smtClean="0">
                <a:solidFill>
                  <a:schemeClr val="accent3">
                    <a:lumMod val="75000"/>
                  </a:schemeClr>
                </a:solidFill>
              </a:rPr>
              <a:t>Вавилонская</a:t>
            </a:r>
            <a:r>
              <a:rPr lang="ru-RU" sz="7200" b="1" dirty="0" smtClean="0">
                <a:solidFill>
                  <a:schemeClr val="accent3">
                    <a:lumMod val="75000"/>
                  </a:schemeClr>
                </a:solidFill>
              </a:rPr>
              <a:t> башня</a:t>
            </a:r>
            <a:endParaRPr lang="ru-RU" sz="7200" b="1" dirty="0">
              <a:solidFill>
                <a:schemeClr val="accent3">
                  <a:lumMod val="75000"/>
                </a:schemeClr>
              </a:solidFill>
            </a:endParaRPr>
          </a:p>
        </p:txBody>
      </p:sp>
      <p:sp>
        <p:nvSpPr>
          <p:cNvPr id="8" name="TextBox 7"/>
          <p:cNvSpPr txBox="1"/>
          <p:nvPr/>
        </p:nvSpPr>
        <p:spPr>
          <a:xfrm>
            <a:off x="5214942" y="4714884"/>
            <a:ext cx="3571900" cy="1077218"/>
          </a:xfrm>
          <a:prstGeom prst="rect">
            <a:avLst/>
          </a:prstGeom>
          <a:noFill/>
        </p:spPr>
        <p:txBody>
          <a:bodyPr wrap="square" rtlCol="0">
            <a:spAutoFit/>
          </a:bodyPr>
          <a:lstStyle/>
          <a:p>
            <a:pPr algn="ctr"/>
            <a:r>
              <a:rPr lang="ru-RU" sz="3200" dirty="0" smtClean="0">
                <a:solidFill>
                  <a:schemeClr val="accent2">
                    <a:lumMod val="75000"/>
                  </a:schemeClr>
                </a:solidFill>
              </a:rPr>
              <a:t>Учитель ИЗО и МХК Смирнова Л. В.</a:t>
            </a:r>
            <a:endParaRPr lang="ru-RU" sz="3200" dirty="0">
              <a:solidFill>
                <a:schemeClr val="accent2">
                  <a:lumMod val="75000"/>
                </a:schemeClr>
              </a:solidFill>
            </a:endParaRPr>
          </a:p>
        </p:txBody>
      </p:sp>
      <p:pic>
        <p:nvPicPr>
          <p:cNvPr id="9" name="Рисунок 8" descr="image"/>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3000372"/>
            <a:ext cx="4643470" cy="3372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357166"/>
            <a:ext cx="8001056" cy="1569660"/>
          </a:xfrm>
          <a:prstGeom prst="rect">
            <a:avLst/>
          </a:prstGeom>
          <a:noFill/>
        </p:spPr>
        <p:txBody>
          <a:bodyPr wrap="square" rtlCol="0">
            <a:spAutoFit/>
          </a:bodyPr>
          <a:lstStyle/>
          <a:p>
            <a:pPr algn="ctr"/>
            <a:r>
              <a:rPr lang="ru-RU" sz="2400" dirty="0" smtClean="0">
                <a:solidFill>
                  <a:schemeClr val="accent2">
                    <a:lumMod val="75000"/>
                  </a:schemeClr>
                </a:solidFill>
              </a:rPr>
              <a:t>В настоящее время от легендарной Вавилонской башни остались только фундамент и нижняя часть стены. Но благодаря клинописным табличкам имеется описание прославленной башни и даже ее изображение.</a:t>
            </a:r>
            <a:endParaRPr lang="ru-RU" sz="2400" dirty="0">
              <a:solidFill>
                <a:schemeClr val="accent2">
                  <a:lumMod val="75000"/>
                </a:schemeClr>
              </a:solidFill>
            </a:endParaRPr>
          </a:p>
        </p:txBody>
      </p:sp>
      <p:pic>
        <p:nvPicPr>
          <p:cNvPr id="20482" name="Picture 2"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3000372"/>
            <a:ext cx="3989358" cy="3528680"/>
          </a:xfrm>
          <a:prstGeom prst="rect">
            <a:avLst/>
          </a:prstGeom>
          <a:noFill/>
        </p:spPr>
      </p:pic>
      <p:pic>
        <p:nvPicPr>
          <p:cNvPr id="20484" name="Picture 4" descr="&amp;Ncy;&amp;acy; &amp;ucy;&amp;rcy;&amp;ocy;&amp;kcy;&amp;acy;&amp;khcy; &amp;rcy;&amp;ocy;&amp;scy;&amp;iukcy;&amp;jcy;&amp;scy;&amp;softcy;&amp;kcy;&amp;ocy;&amp;yicy; &amp;mcy;&amp;ocy;&amp;vcy;&amp;ic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2071678"/>
            <a:ext cx="4071966" cy="35447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429684" cy="2010430"/>
          </a:xfrm>
          <a:prstGeom prst="rect">
            <a:avLst/>
          </a:prstGeom>
          <a:noFill/>
        </p:spPr>
        <p:txBody>
          <a:bodyPr wrap="square" rtlCol="0">
            <a:spAutoFit/>
          </a:bodyPr>
          <a:lstStyle/>
          <a:p>
            <a:pPr algn="ctr"/>
            <a:r>
              <a:rPr lang="ru-RU" sz="2400" dirty="0" smtClean="0">
                <a:solidFill>
                  <a:schemeClr val="accent2">
                    <a:lumMod val="75000"/>
                  </a:schemeClr>
                </a:solidFill>
              </a:rPr>
              <a:t>Сюжет о Вавилонской башне распространён в христианской иконографии — в многочисленных миниатюрах, рукописных и печатных изданиях Библии, а также в мозаиках и фресках соборов и церквей (например, мозаика собора Сан-Марко в Венеции, конец XII — начало XIII в.).</a:t>
            </a:r>
            <a:endParaRPr lang="ru-RU" sz="2400" dirty="0">
              <a:solidFill>
                <a:schemeClr val="accent2">
                  <a:lumMod val="75000"/>
                </a:schemeClr>
              </a:solidFill>
            </a:endParaRPr>
          </a:p>
        </p:txBody>
      </p:sp>
      <p:pic>
        <p:nvPicPr>
          <p:cNvPr id="4" name="Рисунок 3" descr="image"/>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2976" y="2428868"/>
            <a:ext cx="6929486"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8358246" cy="2308324"/>
          </a:xfrm>
          <a:prstGeom prst="rect">
            <a:avLst/>
          </a:prstGeom>
          <a:noFill/>
        </p:spPr>
        <p:txBody>
          <a:bodyPr wrap="square" rtlCol="0">
            <a:spAutoFit/>
          </a:bodyPr>
          <a:lstStyle/>
          <a:p>
            <a:pPr algn="ctr"/>
            <a:r>
              <a:rPr lang="ru-RU" sz="2400" dirty="0" smtClean="0">
                <a:solidFill>
                  <a:schemeClr val="accent2">
                    <a:lumMod val="75000"/>
                  </a:schemeClr>
                </a:solidFill>
              </a:rPr>
              <a:t>В Ираке до сих пор существуют башни такого типа - очень высокие, ступенчатой или спиралевидной формы. В самом же Вавилоне о башне почти ничего не напоминает, там сохранились только часть стены и фундамент, а так же прекрасные древние рельефы царского дворца в раскопках.</a:t>
            </a:r>
            <a:br>
              <a:rPr lang="ru-RU" sz="2400" dirty="0" smtClean="0">
                <a:solidFill>
                  <a:schemeClr val="accent2">
                    <a:lumMod val="75000"/>
                  </a:schemeClr>
                </a:solidFill>
              </a:rPr>
            </a:br>
            <a:endParaRPr lang="ru-RU" sz="2400" dirty="0">
              <a:solidFill>
                <a:schemeClr val="accent2">
                  <a:lumMod val="75000"/>
                </a:schemeClr>
              </a:solidFill>
            </a:endParaRPr>
          </a:p>
        </p:txBody>
      </p:sp>
      <p:pic>
        <p:nvPicPr>
          <p:cNvPr id="24578" name="Picture 2" descr="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42" y="2500306"/>
            <a:ext cx="5715040" cy="401953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42852"/>
            <a:ext cx="8286808" cy="2625983"/>
          </a:xfrm>
          <a:prstGeom prst="rect">
            <a:avLst/>
          </a:prstGeom>
        </p:spPr>
        <p:txBody>
          <a:bodyPr wrap="square">
            <a:spAutoFit/>
          </a:bodyPr>
          <a:lstStyle/>
          <a:p>
            <a:pPr algn="ctr"/>
            <a:r>
              <a:rPr lang="ru-RU" sz="2000" dirty="0" smtClean="0">
                <a:solidFill>
                  <a:schemeClr val="accent2">
                    <a:lumMod val="75000"/>
                  </a:schemeClr>
                </a:solidFill>
              </a:rPr>
              <a:t>Нынешнее здание Европейского парламента спроектировано по образцу картины с изображением недостроенной Вавилонской башни, написанной в 1563 году Питером Брейгелем Старшим. Девиз Европейского парламента на французском: «Много языков — один голос» искажает смысл библейского текста. Здание построено так, чтобы производить впечатление недостроенного. На самом деле — это завершённое сооружение Европейского парламента, строительство которого было закончено в декабре 2000 года.</a:t>
            </a:r>
            <a:endParaRPr lang="ru-RU" sz="2000" dirty="0">
              <a:solidFill>
                <a:schemeClr val="accent2">
                  <a:lumMod val="75000"/>
                </a:schemeClr>
              </a:solidFill>
            </a:endParaRPr>
          </a:p>
        </p:txBody>
      </p:sp>
      <p:pic>
        <p:nvPicPr>
          <p:cNvPr id="27650" name="Picture 2"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5918" y="2857497"/>
            <a:ext cx="5429288" cy="37147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357166"/>
            <a:ext cx="7715304" cy="1015663"/>
          </a:xfrm>
          <a:prstGeom prst="rect">
            <a:avLst/>
          </a:prstGeom>
          <a:noFill/>
        </p:spPr>
        <p:txBody>
          <a:bodyPr wrap="square" rtlCol="0">
            <a:spAutoFit/>
          </a:bodyPr>
          <a:lstStyle/>
          <a:p>
            <a:r>
              <a:rPr lang="ru-RU" sz="6000" dirty="0" smtClean="0">
                <a:solidFill>
                  <a:schemeClr val="accent2">
                    <a:lumMod val="75000"/>
                  </a:schemeClr>
                </a:solidFill>
              </a:rPr>
              <a:t>Спасибо за внимание!</a:t>
            </a:r>
            <a:endParaRPr lang="ru-RU" sz="6000" dirty="0">
              <a:solidFill>
                <a:schemeClr val="accent2">
                  <a:lumMod val="75000"/>
                </a:schemeClr>
              </a:solidFill>
            </a:endParaRPr>
          </a:p>
        </p:txBody>
      </p:sp>
      <p:pic>
        <p:nvPicPr>
          <p:cNvPr id="28674" name="Picture 2" descr="Raphael Lacoste"/>
          <p:cNvPicPr>
            <a:picLocks noChangeAspect="1" noChangeArrowheads="1"/>
          </p:cNvPicPr>
          <p:nvPr/>
        </p:nvPicPr>
        <p:blipFill>
          <a:blip r:embed="rId2"/>
          <a:srcRect/>
          <a:stretch>
            <a:fillRect/>
          </a:stretch>
        </p:blipFill>
        <p:spPr bwMode="auto">
          <a:xfrm>
            <a:off x="714348" y="1643050"/>
            <a:ext cx="7620000" cy="47625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71480"/>
            <a:ext cx="7429552" cy="1384995"/>
          </a:xfrm>
          <a:prstGeom prst="rect">
            <a:avLst/>
          </a:prstGeom>
          <a:noFill/>
        </p:spPr>
        <p:txBody>
          <a:bodyPr wrap="square" rtlCol="0">
            <a:spAutoFit/>
          </a:bodyPr>
          <a:lstStyle/>
          <a:p>
            <a:pPr algn="ctr"/>
            <a:r>
              <a:rPr lang="ru-RU" sz="2800" dirty="0" smtClean="0">
                <a:solidFill>
                  <a:schemeClr val="accent2">
                    <a:lumMod val="75000"/>
                  </a:schemeClr>
                </a:solidFill>
              </a:rPr>
              <a:t>Это одно из самых выдающихся сооружений Древнего Вавилона, а ее название и поныне является символом сумятицы и беспорядка.</a:t>
            </a:r>
            <a:endParaRPr lang="ru-RU" sz="2800" dirty="0">
              <a:solidFill>
                <a:schemeClr val="accent2">
                  <a:lumMod val="75000"/>
                </a:schemeClr>
              </a:solidFill>
            </a:endParaRPr>
          </a:p>
        </p:txBody>
      </p:sp>
      <p:pic>
        <p:nvPicPr>
          <p:cNvPr id="5122" name="Picture 2" descr="&amp;Vcy; &amp;kcy;&amp;acy;&amp;kcy;&amp;ocy;&amp;mcy; &amp;gcy;&amp;ocy;&amp;rcy;&amp;ocy;&amp;dcy;&amp;iecy; &amp;pcy;&amp;rcy;&amp;acy;&amp;vcy;&amp;icy;&amp;lcy; &amp;pcy;&amp;rcy;&amp;acy;&amp;vcy;&amp;icy;&amp;tcy;&amp;iecy;&amp;lcy;&amp;softcy; , &amp;kcy;&amp;ocy;&amp;tcy;&amp;ocy;&amp;rcy;&amp;ycy;&amp;jcy; &amp;gcy;&amp;ocy;&amp;vcy;&amp;ocy;&amp;rcy;&amp;icy;&amp;lcy; &amp;chcy;&amp;tcy;&amp;ocy; &amp;iecy;&amp;scy;&amp;lcy;&amp;icy; &amp;s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58" y="2214554"/>
            <a:ext cx="4357718" cy="4214842"/>
          </a:xfrm>
          <a:prstGeom prst="rect">
            <a:avLst/>
          </a:prstGeom>
          <a:noFill/>
        </p:spPr>
      </p:pic>
      <p:pic>
        <p:nvPicPr>
          <p:cNvPr id="5124" name="Picture 4" descr="&amp;Ncy;&amp;ocy;&amp;vcy;&amp;ocy;&amp;scy;&amp;tcy;&amp;icy; &amp;acy;&amp;rcy;&amp;khcy;&amp;iecy;&amp;ocy;&amp;lcy;&amp;ocy;&amp;gcy;&amp;icy;&amp;icy; &amp;ncy;&amp;acy; &amp;scy;&amp;acy;&amp;jcy;&amp;tcy;&amp;iecy; &amp;Fcy;&amp;ocy;&amp;ncy;&amp;dcy;&amp;acy; &amp;Acy;&amp;rcy;&amp;khcy;&amp;iecy;&amp;ocy;&amp;lcy;&amp;ocy;&amp;gcy;&amp;icy;&amp;ya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066" y="2214554"/>
            <a:ext cx="3714776" cy="420414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7884" y="428604"/>
            <a:ext cx="2928958" cy="6001643"/>
          </a:xfrm>
          <a:prstGeom prst="rect">
            <a:avLst/>
          </a:prstGeom>
          <a:noFill/>
        </p:spPr>
        <p:txBody>
          <a:bodyPr wrap="square" rtlCol="0">
            <a:spAutoFit/>
          </a:bodyPr>
          <a:lstStyle/>
          <a:p>
            <a:pPr algn="ctr"/>
            <a:r>
              <a:rPr lang="ru-RU" sz="2400" dirty="0" smtClean="0">
                <a:solidFill>
                  <a:schemeClr val="accent2">
                    <a:lumMod val="75000"/>
                  </a:schemeClr>
                </a:solidFill>
              </a:rPr>
              <a:t>У сыновей Ноя было много детей, и расселились они на плодородных землях около города Вавилона. Все говорили на одном языке, на одном наречии, прекрасно понимая друг друга. Однажды они решили прославить себя строительством небывалой по высоте башни, достигающей неба.</a:t>
            </a:r>
            <a:endParaRPr lang="ru-RU" sz="2400" dirty="0">
              <a:solidFill>
                <a:schemeClr val="accent2">
                  <a:lumMod val="75000"/>
                </a:schemeClr>
              </a:solidFill>
            </a:endParaRPr>
          </a:p>
        </p:txBody>
      </p:sp>
      <p:pic>
        <p:nvPicPr>
          <p:cNvPr id="4" name="Рисунок 3" descr="Ivanhoe feat. Vanemde - &amp;Vcy;&amp;Acy;&amp;Vcy;&amp;Icy;&amp;Lcy;&amp;Ocy;&amp;Ncy;&amp;Scy;&amp;Kcy;&amp;Acy;&amp;YAcy; &amp;Bcy;&amp;Acy;&amp;SHcy;&amp;Ncy;&amp;YAcy; &amp;kcy;&amp;acy;&amp;rcy;&amp;tcy;&amp;icy;&amp;ncy;&amp;acy; &amp;pcy;&amp;ocy;&amp;scy;&amp;tcy;&amp;rcy;&amp;ocy;&amp;jcy;&amp;kcy;&amp;acy; …"/>
          <p:cNvPicPr/>
          <p:nvPr/>
        </p:nvPicPr>
        <p:blipFill>
          <a:blip r:embed="rId2"/>
          <a:srcRect/>
          <a:stretch>
            <a:fillRect/>
          </a:stretch>
        </p:blipFill>
        <p:spPr bwMode="auto">
          <a:xfrm>
            <a:off x="428595" y="928670"/>
            <a:ext cx="5214975"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43570" y="785794"/>
            <a:ext cx="2928958" cy="5334417"/>
          </a:xfrm>
          <a:prstGeom prst="rect">
            <a:avLst/>
          </a:prstGeom>
          <a:noFill/>
        </p:spPr>
        <p:txBody>
          <a:bodyPr wrap="square" rtlCol="0">
            <a:spAutoFit/>
          </a:bodyPr>
          <a:lstStyle/>
          <a:p>
            <a:pPr algn="ctr"/>
            <a:r>
              <a:rPr lang="ru-RU" sz="2400" dirty="0" smtClean="0">
                <a:solidFill>
                  <a:schemeClr val="accent2">
                    <a:lumMod val="75000"/>
                  </a:schemeClr>
                </a:solidFill>
              </a:rPr>
              <a:t>Для сооружения монументального строения люди использовали не камень, а необожженный кирпич-сырец, для соединения кирпичей применялся вместо извести битум (горная смола). Башня все росла и росла в высоту.</a:t>
            </a:r>
            <a:endParaRPr lang="ru-RU" sz="2400" dirty="0">
              <a:solidFill>
                <a:schemeClr val="accent2">
                  <a:lumMod val="75000"/>
                </a:schemeClr>
              </a:solidFill>
            </a:endParaRPr>
          </a:p>
        </p:txBody>
      </p:sp>
      <p:pic>
        <p:nvPicPr>
          <p:cNvPr id="6" name="Picture 2" descr="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928670"/>
            <a:ext cx="4863007" cy="50006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285728"/>
            <a:ext cx="4286280" cy="6247864"/>
          </a:xfrm>
          <a:prstGeom prst="rect">
            <a:avLst/>
          </a:prstGeom>
          <a:noFill/>
        </p:spPr>
        <p:txBody>
          <a:bodyPr wrap="square" rtlCol="0">
            <a:spAutoFit/>
          </a:bodyPr>
          <a:lstStyle/>
          <a:p>
            <a:pPr algn="ctr"/>
            <a:r>
              <a:rPr lang="ru-RU" sz="2000" dirty="0" smtClean="0">
                <a:solidFill>
                  <a:schemeClr val="accent2">
                    <a:lumMod val="75000"/>
                  </a:schemeClr>
                </a:solidFill>
              </a:rPr>
              <a:t>Наконец Бог разгневался на неразумных и тщеславных людей и наказал их: он заставил строителей говорить на разных языках. От этого  гордецы перестали понимать друг друга и, побросав свои орудия, прекратили строительство башни, а потом разошлись в разные стороны Земли. Башня оказалась недостроенной, а город, где происходило строительство и смешались все языки, назвали Вавилоном. Таким образом, история о Вавилонской башне объясняет появление различных языков после Всемирного потопа.</a:t>
            </a:r>
          </a:p>
          <a:p>
            <a:pPr algn="ctr"/>
            <a:r>
              <a:rPr lang="ru-RU" sz="2000" dirty="0" smtClean="0">
                <a:solidFill>
                  <a:schemeClr val="accent2">
                    <a:lumMod val="75000"/>
                  </a:schemeClr>
                </a:solidFill>
              </a:rPr>
              <a:t>Так появились отдельные, самостоятельные народы и государства со своими обычаями, традициями и языками.</a:t>
            </a:r>
            <a:endParaRPr lang="ru-RU" sz="2000" dirty="0">
              <a:solidFill>
                <a:schemeClr val="accent2">
                  <a:lumMod val="75000"/>
                </a:schemeClr>
              </a:solidFill>
            </a:endParaRPr>
          </a:p>
        </p:txBody>
      </p:sp>
      <p:pic>
        <p:nvPicPr>
          <p:cNvPr id="5" name="Рисунок 4" descr="http://nsportal.ru/sites/default/files/2013/01/06/w400_20d2eb9d869acd03500e6886d0f045dc.jpg"/>
          <p:cNvPicPr/>
          <p:nvPr/>
        </p:nvPicPr>
        <p:blipFill>
          <a:blip r:embed="rId2"/>
          <a:srcRect/>
          <a:stretch>
            <a:fillRect/>
          </a:stretch>
        </p:blipFill>
        <p:spPr bwMode="auto">
          <a:xfrm>
            <a:off x="4929190" y="714356"/>
            <a:ext cx="3810000"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Tower of Babel Moment &quot; The Burning Platform"/>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0166" y="2428868"/>
            <a:ext cx="6143668" cy="4043663"/>
          </a:xfrm>
          <a:prstGeom prst="rect">
            <a:avLst/>
          </a:prstGeom>
          <a:noFill/>
          <a:ln w="9525">
            <a:noFill/>
            <a:miter lim="800000"/>
            <a:headEnd/>
            <a:tailEnd/>
          </a:ln>
        </p:spPr>
      </p:pic>
      <p:sp>
        <p:nvSpPr>
          <p:cNvPr id="4" name="TextBox 3"/>
          <p:cNvSpPr txBox="1"/>
          <p:nvPr/>
        </p:nvSpPr>
        <p:spPr>
          <a:xfrm>
            <a:off x="500034" y="142852"/>
            <a:ext cx="8215370" cy="2462213"/>
          </a:xfrm>
          <a:prstGeom prst="rect">
            <a:avLst/>
          </a:prstGeom>
          <a:noFill/>
        </p:spPr>
        <p:txBody>
          <a:bodyPr wrap="square" rtlCol="0">
            <a:spAutoFit/>
          </a:bodyPr>
          <a:lstStyle/>
          <a:p>
            <a:pPr algn="ctr"/>
            <a:r>
              <a:rPr lang="ru-RU" sz="3600" b="1" dirty="0" smtClean="0">
                <a:solidFill>
                  <a:schemeClr val="accent2">
                    <a:lumMod val="75000"/>
                  </a:schemeClr>
                </a:solidFill>
              </a:rPr>
              <a:t>Питер Брейгель. Вавилонская башня.</a:t>
            </a:r>
          </a:p>
          <a:p>
            <a:pPr algn="ctr"/>
            <a:r>
              <a:rPr lang="ru-RU" sz="2000" dirty="0" smtClean="0">
                <a:solidFill>
                  <a:schemeClr val="accent2">
                    <a:lumMod val="75000"/>
                  </a:schemeClr>
                </a:solidFill>
              </a:rPr>
              <a:t>Согласно библейскому сюжету, Вавилонская башня рухнула. Но башня, созданная воображением Брейгеля, до сих пор стоит. На ее ярусах строители по-прежнему ведут свою неустанную работу. Привычной и повседневной жизнью живет изображенный на картине густонаселенный город… </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0"/>
            <a:ext cx="8215370" cy="2215991"/>
          </a:xfrm>
          <a:prstGeom prst="rect">
            <a:avLst/>
          </a:prstGeom>
          <a:noFill/>
        </p:spPr>
        <p:txBody>
          <a:bodyPr wrap="square" rtlCol="0">
            <a:spAutoFit/>
          </a:bodyPr>
          <a:lstStyle/>
          <a:p>
            <a:pPr algn="ctr"/>
            <a:r>
              <a:rPr lang="ru-RU" dirty="0" smtClean="0"/>
              <a:t/>
            </a:r>
            <a:br>
              <a:rPr lang="ru-RU" dirty="0" smtClean="0"/>
            </a:br>
            <a:r>
              <a:rPr lang="ru-RU" sz="2000" dirty="0" smtClean="0">
                <a:solidFill>
                  <a:schemeClr val="accent2">
                    <a:lumMod val="75000"/>
                  </a:schemeClr>
                </a:solidFill>
              </a:rPr>
              <a:t>При раскопках в Вавилоне немецкому ученому Роберту </a:t>
            </a:r>
            <a:r>
              <a:rPr lang="ru-RU" sz="2000" dirty="0" err="1" smtClean="0">
                <a:solidFill>
                  <a:schemeClr val="accent2">
                    <a:lumMod val="75000"/>
                  </a:schemeClr>
                </a:solidFill>
              </a:rPr>
              <a:t>Кольдевею</a:t>
            </a:r>
            <a:r>
              <a:rPr lang="ru-RU" sz="2000" dirty="0" smtClean="0">
                <a:solidFill>
                  <a:schemeClr val="accent2">
                    <a:lumMod val="75000"/>
                  </a:schemeClr>
                </a:solidFill>
              </a:rPr>
              <a:t> удалось обнаружить фундамент и руины башни. Подсчёты позволяют говорить о том, что для возведения этой башни было использовано около 85 млн. кирпичей. Монументальная лестница вела к верхней платформе башни, где устремлялся в небо храм. Башня была частью храмового комплекса, располагавшегося на берегах реки Евфрат.</a:t>
            </a:r>
            <a:r>
              <a:rPr lang="ru-RU" sz="2000" dirty="0" smtClean="0">
                <a:solidFill>
                  <a:schemeClr val="accent3">
                    <a:lumMod val="75000"/>
                  </a:schemeClr>
                </a:solidFill>
              </a:rPr>
              <a:t> </a:t>
            </a:r>
            <a:endParaRPr lang="ru-RU" sz="2000" dirty="0">
              <a:solidFill>
                <a:schemeClr val="accent3">
                  <a:lumMod val="75000"/>
                </a:schemeClr>
              </a:solidFill>
            </a:endParaRPr>
          </a:p>
        </p:txBody>
      </p:sp>
      <p:pic>
        <p:nvPicPr>
          <p:cNvPr id="1026" name="Picture 2" descr="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58" y="2571744"/>
            <a:ext cx="4000528" cy="3429024"/>
          </a:xfrm>
          <a:prstGeom prst="rect">
            <a:avLst/>
          </a:prstGeom>
          <a:noFill/>
        </p:spPr>
      </p:pic>
      <p:pic>
        <p:nvPicPr>
          <p:cNvPr id="4" name="Picture 2"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6" y="3000372"/>
            <a:ext cx="4071966" cy="35479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3240" y="3143248"/>
            <a:ext cx="4929223" cy="3487426"/>
          </a:xfrm>
          <a:prstGeom prst="rect">
            <a:avLst/>
          </a:prstGeom>
          <a:noFill/>
        </p:spPr>
      </p:pic>
      <p:sp>
        <p:nvSpPr>
          <p:cNvPr id="2" name="TextBox 1"/>
          <p:cNvSpPr txBox="1"/>
          <p:nvPr/>
        </p:nvSpPr>
        <p:spPr>
          <a:xfrm>
            <a:off x="500034" y="357166"/>
            <a:ext cx="8215370" cy="2677656"/>
          </a:xfrm>
          <a:prstGeom prst="rect">
            <a:avLst/>
          </a:prstGeom>
          <a:noFill/>
        </p:spPr>
        <p:txBody>
          <a:bodyPr wrap="square" rtlCol="0">
            <a:spAutoFit/>
          </a:bodyPr>
          <a:lstStyle/>
          <a:p>
            <a:pPr algn="ctr"/>
            <a:r>
              <a:rPr lang="ru-RU" sz="2400" dirty="0" smtClean="0">
                <a:solidFill>
                  <a:schemeClr val="accent2">
                    <a:lumMod val="75000"/>
                  </a:schemeClr>
                </a:solidFill>
              </a:rPr>
              <a:t>Башня стояла на левом берегу Евфрата на равнине. Она была окружена домами жрецов, храмовыми сооружениями и домами для паломников, которые стекались сюда со всей </a:t>
            </a:r>
            <a:r>
              <a:rPr lang="ru-RU" sz="2400" dirty="0" err="1" smtClean="0">
                <a:solidFill>
                  <a:schemeClr val="accent2">
                    <a:lumMod val="75000"/>
                  </a:schemeClr>
                </a:solidFill>
              </a:rPr>
              <a:t>Вавилонии</a:t>
            </a:r>
            <a:r>
              <a:rPr lang="ru-RU" sz="2400" dirty="0" smtClean="0">
                <a:solidFill>
                  <a:schemeClr val="accent2">
                    <a:lumMod val="75000"/>
                  </a:schemeClr>
                </a:solidFill>
              </a:rPr>
              <a:t>. Описание Вавилонской башни оставил Геродот, который основательно осмотрел ее и, может быть, даже побывал на ее вершине. Это единственное документальное описание свидетеля -  очевидца из Европы.</a:t>
            </a:r>
            <a:endParaRPr lang="ru-RU" sz="2400" dirty="0">
              <a:solidFill>
                <a:schemeClr val="accent2">
                  <a:lumMod val="75000"/>
                </a:schemeClr>
              </a:solidFill>
            </a:endParaRPr>
          </a:p>
        </p:txBody>
      </p:sp>
      <p:pic>
        <p:nvPicPr>
          <p:cNvPr id="19460" name="Picture 4"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2976" y="3143248"/>
            <a:ext cx="4575907" cy="34290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571480"/>
            <a:ext cx="7072362" cy="5632311"/>
          </a:xfrm>
          <a:prstGeom prst="rect">
            <a:avLst/>
          </a:prstGeom>
          <a:noFill/>
        </p:spPr>
        <p:txBody>
          <a:bodyPr wrap="square" rtlCol="0">
            <a:spAutoFit/>
          </a:bodyPr>
          <a:lstStyle/>
          <a:p>
            <a:pPr algn="ctr"/>
            <a:r>
              <a:rPr lang="ru-RU" sz="2400" dirty="0" smtClean="0">
                <a:solidFill>
                  <a:schemeClr val="accent2">
                    <a:lumMod val="75000"/>
                  </a:schemeClr>
                </a:solidFill>
              </a:rPr>
              <a:t>Вавилонская башня представляла собой ступенчатую </a:t>
            </a:r>
            <a:r>
              <a:rPr lang="ru-RU" sz="2400" dirty="0" err="1" smtClean="0">
                <a:solidFill>
                  <a:schemeClr val="accent2">
                    <a:lumMod val="75000"/>
                  </a:schemeClr>
                </a:solidFill>
              </a:rPr>
              <a:t>восьмиярусную</a:t>
            </a:r>
            <a:r>
              <a:rPr lang="ru-RU" sz="2400" dirty="0" smtClean="0">
                <a:solidFill>
                  <a:schemeClr val="accent2">
                    <a:lumMod val="75000"/>
                  </a:schemeClr>
                </a:solidFill>
              </a:rPr>
              <a:t> пирамиду, обложенную снаружи обожженным кирпичом. При этом каждый ярус имел строго определенный цвет. На вершине башни находилось святилище, выложенное синими изразцами и украшенное по углам золотыми рогами {символ плодородия). Оно считалось местом обитания бога Мардука - покровителя города. Кроме того, внутри святилища находились золоченые стол и ложе Мардука. На ярусы вели лестницы; по ним поднимались религиозные процессии. </a:t>
            </a:r>
            <a:r>
              <a:rPr lang="ru-RU" sz="2400" dirty="0" err="1" smtClean="0">
                <a:solidFill>
                  <a:schemeClr val="accent2">
                    <a:lumMod val="75000"/>
                  </a:schemeClr>
                </a:solidFill>
              </a:rPr>
              <a:t>Зиккурат</a:t>
            </a:r>
            <a:r>
              <a:rPr lang="ru-RU" sz="2400" dirty="0" smtClean="0">
                <a:solidFill>
                  <a:schemeClr val="accent2">
                    <a:lumMod val="75000"/>
                  </a:schemeClr>
                </a:solidFill>
              </a:rPr>
              <a:t> был святыней, принадлежавшей всему народу, он был местом, куда стекались тысячи людей для поклонения верховному божеству Мардуку.</a:t>
            </a:r>
            <a:endParaRPr lang="ru-RU" sz="2400" dirty="0">
              <a:solidFill>
                <a:schemeClr val="accent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600</Words>
  <Application>Microsoft Office PowerPoint</Application>
  <PresentationFormat>Экран (4:3)</PresentationFormat>
  <Paragraphs>19</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Мария</dc:creator>
  <cp:lastModifiedBy>История</cp:lastModifiedBy>
  <cp:revision>15</cp:revision>
  <dcterms:created xsi:type="dcterms:W3CDTF">2015-01-29T18:23:00Z</dcterms:created>
  <dcterms:modified xsi:type="dcterms:W3CDTF">2015-02-05T10:04:48Z</dcterms:modified>
</cp:coreProperties>
</file>