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9" r:id="rId3"/>
    <p:sldId id="260" r:id="rId4"/>
    <p:sldId id="261" r:id="rId5"/>
    <p:sldId id="262" r:id="rId6"/>
    <p:sldId id="263" r:id="rId7"/>
    <p:sldId id="264" r:id="rId8"/>
    <p:sldId id="267" r:id="rId9"/>
    <p:sldId id="268" r:id="rId10"/>
    <p:sldId id="269" r:id="rId11"/>
    <p:sldId id="270" r:id="rId12"/>
    <p:sldId id="272" r:id="rId13"/>
    <p:sldId id="273" r:id="rId14"/>
    <p:sldId id="274" r:id="rId15"/>
    <p:sldId id="275" r:id="rId16"/>
    <p:sldId id="276" r:id="rId17"/>
    <p:sldId id="277" r:id="rId18"/>
    <p:sldId id="278" r:id="rId19"/>
    <p:sldId id="279" r:id="rId20"/>
    <p:sldId id="280" r:id="rId21"/>
    <p:sldId id="281" r:id="rId22"/>
    <p:sldId id="282"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14.04.2020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14.04.2020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14.04.2020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14.04.2020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340769"/>
            <a:ext cx="7772400" cy="1656183"/>
          </a:xfrm>
        </p:spPr>
        <p:txBody>
          <a:bodyPr/>
          <a:lstStyle/>
          <a:p>
            <a:r>
              <a:rPr lang="ru-RU" dirty="0" smtClean="0"/>
              <a:t>Волейбол</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3369033"/>
            <a:ext cx="4705350" cy="3067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40000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60942"/>
            <a:ext cx="9121951" cy="51285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0102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баскетбола</a:t>
            </a:r>
            <a:endParaRPr lang="ru-RU" dirty="0"/>
          </a:p>
        </p:txBody>
      </p:sp>
      <p:sp>
        <p:nvSpPr>
          <p:cNvPr id="3" name="Объект 2"/>
          <p:cNvSpPr>
            <a:spLocks noGrp="1"/>
          </p:cNvSpPr>
          <p:nvPr>
            <p:ph idx="1"/>
          </p:nvPr>
        </p:nvSpPr>
        <p:spPr/>
        <p:txBody>
          <a:bodyPr>
            <a:normAutofit fontScale="70000" lnSpcReduction="20000"/>
          </a:bodyPr>
          <a:lstStyle/>
          <a:p>
            <a:r>
              <a:rPr lang="ru-RU" dirty="0"/>
              <a:t>Зимой 1891 года студентам колледжа Молодёжной христианской ассоциации из Спрингфилда, штат Массачусетс, вынужденным выполнять гимнастические упражнения, считавшиеся в то время единственным средством приобщения молодёжи к спорту, было очень скучно на занятиях физического воспитания. Однообразию таких занятий необходимо было положить конец.</a:t>
            </a:r>
          </a:p>
          <a:p>
            <a:pPr marL="0" indent="0">
              <a:buNone/>
            </a:pPr>
            <a:r>
              <a:rPr lang="ru-RU" dirty="0" smtClean="0"/>
              <a:t>       Выход </a:t>
            </a:r>
            <a:r>
              <a:rPr lang="ru-RU" dirty="0"/>
              <a:t>из казавшегося тупиковым положения нашёл преподаватель колледжа Джеймс </a:t>
            </a:r>
            <a:r>
              <a:rPr lang="ru-RU" dirty="0" err="1"/>
              <a:t>Нейсмит</a:t>
            </a:r>
            <a:r>
              <a:rPr lang="ru-RU" dirty="0"/>
              <a:t>. 21 декабря 1891 года он привязал две корзины из-под персиков к перилам балкона спортивного зала и, разделив восемнадцать студентов на две команды, предложил им игру, смысл которой сводился к тому, чтобы забросить большее количество мячей в корзину соперников.</a:t>
            </a:r>
          </a:p>
        </p:txBody>
      </p:sp>
    </p:spTree>
    <p:extLst>
      <p:ext uri="{BB962C8B-B14F-4D97-AF65-F5344CB8AC3E}">
        <p14:creationId xmlns:p14="http://schemas.microsoft.com/office/powerpoint/2010/main" xmlns="" val="948489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Международный баскетбол</a:t>
            </a:r>
          </a:p>
        </p:txBody>
      </p:sp>
      <p:sp>
        <p:nvSpPr>
          <p:cNvPr id="3" name="Объект 2"/>
          <p:cNvSpPr>
            <a:spLocks noGrp="1"/>
          </p:cNvSpPr>
          <p:nvPr>
            <p:ph idx="1"/>
          </p:nvPr>
        </p:nvSpPr>
        <p:spPr>
          <a:xfrm>
            <a:off x="107504" y="1600200"/>
            <a:ext cx="8712968" cy="5257800"/>
          </a:xfrm>
        </p:spPr>
        <p:txBody>
          <a:bodyPr>
            <a:normAutofit fontScale="77500" lnSpcReduction="20000"/>
          </a:bodyPr>
          <a:lstStyle/>
          <a:p>
            <a:r>
              <a:rPr lang="ru-RU" dirty="0"/>
              <a:t>В 1932 году на первой международной конференции национальных баскетбольных ассоциаций, состоявшейся в Женеве (Швейцария), была основана Международная федерация (любительского) баскетбола. В роли основателей выступили национальные баскетбольные комитеты восьми стран: Аргентины, Чехословакии, Греции, Италии, Латвии, Португалии, Румынии и Швейцарии. На момент создания предполагалось, что в сфере ведения организации будет находиться лишь любительский баскетбол; впоследствии, в 1989 году, профессиональные баскетболисты получили допуск к международным соревнованиям, и слово «любительский» было изъято из наименования. Следует заметить, что в то же время франкоязычная аббревиатура названия — FIBA — изменениям подвергнута не была.</a:t>
            </a:r>
          </a:p>
        </p:txBody>
      </p:sp>
    </p:spTree>
    <p:extLst>
      <p:ext uri="{BB962C8B-B14F-4D97-AF65-F5344CB8AC3E}">
        <p14:creationId xmlns:p14="http://schemas.microsoft.com/office/powerpoint/2010/main" xmlns="" val="870890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36712"/>
            <a:ext cx="9144000" cy="52434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7085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Правила</a:t>
            </a:r>
            <a:endParaRPr lang="ru-RU" dirty="0"/>
          </a:p>
        </p:txBody>
      </p:sp>
      <p:sp>
        <p:nvSpPr>
          <p:cNvPr id="3" name="Объект 2"/>
          <p:cNvSpPr>
            <a:spLocks noGrp="1"/>
          </p:cNvSpPr>
          <p:nvPr>
            <p:ph idx="1"/>
          </p:nvPr>
        </p:nvSpPr>
        <p:spPr>
          <a:xfrm>
            <a:off x="467544" y="1628800"/>
            <a:ext cx="8229600" cy="5112568"/>
          </a:xfrm>
        </p:spPr>
        <p:txBody>
          <a:bodyPr>
            <a:normAutofit fontScale="55000" lnSpcReduction="20000"/>
          </a:bodyPr>
          <a:lstStyle/>
          <a:p>
            <a:r>
              <a:rPr lang="ru-RU" dirty="0"/>
              <a:t>В баскетбол играют две команды, обычно по двенадцать человек, от каждой из которых на площадке одновременно присутствует пять игроков. Цель каждой команды в баскетболе — забросить мяч в корзину соперника и помешать другой команде овладеть мячом и забросить его в корзину своей команды.</a:t>
            </a:r>
          </a:p>
          <a:p>
            <a:pPr marL="0" indent="0">
              <a:buNone/>
            </a:pPr>
            <a:r>
              <a:rPr lang="ru-RU" dirty="0" smtClean="0"/>
              <a:t>         Мячом </a:t>
            </a:r>
            <a:r>
              <a:rPr lang="ru-RU" dirty="0"/>
              <a:t>играют только руками. Бежать с мячом, не ударяя им в пол, преднамеренно бить по нему ногой, блокировать любой частью ноги или бить по нему кулаком является нарушением. Случайное же соприкосновение или касание мяча стопой или ногой не является нарушением.</a:t>
            </a:r>
          </a:p>
          <a:p>
            <a:pPr marL="0" indent="0">
              <a:buNone/>
            </a:pPr>
            <a:r>
              <a:rPr lang="ru-RU" dirty="0" smtClean="0"/>
              <a:t>         Победителем </a:t>
            </a:r>
            <a:r>
              <a:rPr lang="ru-RU" dirty="0"/>
              <a:t>в баскетболе становится команда, которая по окончании игрового времени набрала большее количество очков. При равном счёте по окончании основного времени матча назначается овертайм (обычно пять минут дополнительного времени), в случае, если и по его окончании счёт будет равен, назначается второй, третий овертайм и т. д., до тех пор, пока не будет выявлен победитель матча.</a:t>
            </a:r>
          </a:p>
          <a:p>
            <a:pPr marL="0" indent="0">
              <a:buNone/>
            </a:pPr>
            <a:r>
              <a:rPr lang="ru-RU" dirty="0" smtClean="0"/>
              <a:t>        За </a:t>
            </a:r>
            <a:r>
              <a:rPr lang="ru-RU" dirty="0"/>
              <a:t>одно попадание мяча в кольцо может быть засчитано разное количество очков:</a:t>
            </a:r>
          </a:p>
          <a:p>
            <a:pPr marL="0" indent="0">
              <a:buNone/>
            </a:pPr>
            <a:r>
              <a:rPr lang="ru-RU" dirty="0" smtClean="0"/>
              <a:t>        1 </a:t>
            </a:r>
            <a:r>
              <a:rPr lang="ru-RU" dirty="0"/>
              <a:t>очко — штрафной бросок</a:t>
            </a:r>
          </a:p>
          <a:p>
            <a:r>
              <a:rPr lang="ru-RU" dirty="0"/>
              <a:t>2 очка — бросок со средней или близкой дистанции (ближе 3-х очковой линии)</a:t>
            </a:r>
          </a:p>
          <a:p>
            <a:r>
              <a:rPr lang="ru-RU" dirty="0"/>
              <a:t>3 очка — бросок из-за </a:t>
            </a:r>
            <a:r>
              <a:rPr lang="ru-RU" dirty="0" err="1"/>
              <a:t>трёхочковой</a:t>
            </a:r>
            <a:r>
              <a:rPr lang="ru-RU" dirty="0"/>
              <a:t> линии на расстоянии 6м 75см </a:t>
            </a:r>
          </a:p>
        </p:txBody>
      </p:sp>
    </p:spTree>
    <p:extLst>
      <p:ext uri="{BB962C8B-B14F-4D97-AF65-F5344CB8AC3E}">
        <p14:creationId xmlns:p14="http://schemas.microsoft.com/office/powerpoint/2010/main" xmlns="" val="3953082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21" y="836712"/>
            <a:ext cx="9100589" cy="55172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08576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052737"/>
            <a:ext cx="7772400" cy="2160239"/>
          </a:xfrm>
        </p:spPr>
        <p:txBody>
          <a:bodyPr/>
          <a:lstStyle/>
          <a:p>
            <a:r>
              <a:rPr lang="ru-RU" dirty="0" smtClean="0"/>
              <a:t>Пионербол</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2564904"/>
            <a:ext cx="4530306" cy="41318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58856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Пионербол</a:t>
            </a:r>
            <a:endParaRPr lang="ru-RU" dirty="0"/>
          </a:p>
        </p:txBody>
      </p:sp>
      <p:sp>
        <p:nvSpPr>
          <p:cNvPr id="3" name="Объект 2"/>
          <p:cNvSpPr>
            <a:spLocks noGrp="1"/>
          </p:cNvSpPr>
          <p:nvPr>
            <p:ph idx="1"/>
          </p:nvPr>
        </p:nvSpPr>
        <p:spPr/>
        <p:txBody>
          <a:bodyPr/>
          <a:lstStyle/>
          <a:p>
            <a:r>
              <a:rPr lang="ru-RU" dirty="0"/>
              <a:t>Пионербол — спортивная игра с мячом, схожая по правилам с </a:t>
            </a:r>
            <a:r>
              <a:rPr lang="ru-RU" dirty="0" smtClean="0"/>
              <a:t>волейболом. </a:t>
            </a:r>
            <a:r>
              <a:rPr lang="ru-RU" dirty="0"/>
              <a:t>Зародилась в СССР в 30-х годах XX </a:t>
            </a:r>
            <a:r>
              <a:rPr lang="ru-RU" dirty="0" smtClean="0"/>
              <a:t>века </a:t>
            </a:r>
            <a:r>
              <a:rPr lang="ru-RU" dirty="0"/>
              <a:t>и предназначалась, прежде всего, для детей школьного возраста (пионеров).</a:t>
            </a:r>
          </a:p>
        </p:txBody>
      </p:sp>
    </p:spTree>
    <p:extLst>
      <p:ext uri="{BB962C8B-B14F-4D97-AF65-F5344CB8AC3E}">
        <p14:creationId xmlns:p14="http://schemas.microsoft.com/office/powerpoint/2010/main" xmlns="" val="2661190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364" y="116632"/>
            <a:ext cx="9140855" cy="65641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54774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Правила игры</a:t>
            </a:r>
            <a:endParaRPr lang="ru-RU" dirty="0"/>
          </a:p>
        </p:txBody>
      </p:sp>
      <p:sp>
        <p:nvSpPr>
          <p:cNvPr id="3" name="Объект 2"/>
          <p:cNvSpPr>
            <a:spLocks noGrp="1"/>
          </p:cNvSpPr>
          <p:nvPr>
            <p:ph idx="1"/>
          </p:nvPr>
        </p:nvSpPr>
        <p:spPr/>
        <p:txBody>
          <a:bodyPr>
            <a:normAutofit fontScale="70000" lnSpcReduction="20000"/>
          </a:bodyPr>
          <a:lstStyle/>
          <a:p>
            <a:r>
              <a:rPr lang="ru-RU" dirty="0"/>
              <a:t>Игра ведётся с волейбольным мячом на волейбольной площадке. В каждой команде обычно по 6 человек. Площадка по количеству игроков условно разделена на 6 </a:t>
            </a:r>
            <a:r>
              <a:rPr lang="ru-RU" dirty="0" err="1" smtClean="0"/>
              <a:t>зон.Игрок</a:t>
            </a:r>
            <a:r>
              <a:rPr lang="ru-RU" dirty="0" smtClean="0"/>
              <a:t> </a:t>
            </a:r>
            <a:r>
              <a:rPr lang="ru-RU" dirty="0"/>
              <a:t>задней линии, находясь в пределах площадки в дальнем правом углу, делает бросок через сетку на половину поля команды противника. Один из игроков противоположной команды должен поймать мяч и, сделав не более трёх шагов или одной передачи мяча и двух шагов на своей половине площадки, перебросить его через сетку обратно на половину поля первой команды. Один из игроков первой команды также должен поймать мяч и, сделав не более трёх шагов или одной передачи мяча и двух шагов, перебросить его на половину поля команды соперника. И так далее до тех пор, пока мяч не упадёт на землю — тогда бросившей мяч команде засчитывается одно очко.</a:t>
            </a:r>
          </a:p>
        </p:txBody>
      </p:sp>
    </p:spTree>
    <p:extLst>
      <p:ext uri="{BB962C8B-B14F-4D97-AF65-F5344CB8AC3E}">
        <p14:creationId xmlns:p14="http://schemas.microsoft.com/office/powerpoint/2010/main" xmlns="" val="163885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волейбола</a:t>
            </a:r>
            <a:endParaRPr lang="ru-RU" dirty="0"/>
          </a:p>
        </p:txBody>
      </p:sp>
      <p:sp>
        <p:nvSpPr>
          <p:cNvPr id="3" name="Объект 2"/>
          <p:cNvSpPr>
            <a:spLocks noGrp="1"/>
          </p:cNvSpPr>
          <p:nvPr>
            <p:ph idx="1"/>
          </p:nvPr>
        </p:nvSpPr>
        <p:spPr>
          <a:xfrm>
            <a:off x="457200" y="1600200"/>
            <a:ext cx="8229600" cy="4997152"/>
          </a:xfrm>
        </p:spPr>
        <p:txBody>
          <a:bodyPr>
            <a:normAutofit fontScale="70000" lnSpcReduction="20000"/>
          </a:bodyPr>
          <a:lstStyle/>
          <a:p>
            <a:r>
              <a:rPr lang="ru-RU" dirty="0"/>
              <a:t>Изобретателем волейбола считается Уильям Дж. Морган, преподаватель физического воспитания колледжа Ассоциации молодых христиан (YMCA) в городе </a:t>
            </a:r>
            <a:r>
              <a:rPr lang="ru-RU" dirty="0" err="1"/>
              <a:t>Холиоке</a:t>
            </a:r>
            <a:r>
              <a:rPr lang="ru-RU" dirty="0"/>
              <a:t> (штат Массачусетс, США). В 1895 году[5] в спортивном зале он подвесил теннисную сетку на высоте 197 см, и его ученики, число которых на площадке не ограничивалось, стали перебрасывать через неё баскетбольную камеру. Морган назвал новую игру «</a:t>
            </a:r>
            <a:r>
              <a:rPr lang="ru-RU" dirty="0" err="1"/>
              <a:t>минтонет</a:t>
            </a:r>
            <a:r>
              <a:rPr lang="ru-RU" dirty="0"/>
              <a:t>». Позже игра демонстрировалась на конференции колледжей ассоциации молодых христиан в Спрингфилде и по предложению профессора Альфреда Т. </a:t>
            </a:r>
            <a:r>
              <a:rPr lang="ru-RU" dirty="0" err="1"/>
              <a:t>Хальстеда</a:t>
            </a:r>
            <a:r>
              <a:rPr lang="ru-RU" dirty="0"/>
              <a:t> получила новое название — «волейбол». В 1897 году в США были опубликованы первые правила волейбола: размер площадки 7,6×15,1 м (25 x 50 футов), высота сетки 198 см (6,5 фута), мяч окружностью 63,5—68,5 см (25—27 дюймов) и массой 340 г, количество игроков на площадке и касаний мяча не регламентировалось, очко засчитывалось только при собственной подаче, при неудачной подаче её можно было повторить, играли до 21 очка в партии.</a:t>
            </a:r>
          </a:p>
        </p:txBody>
      </p:sp>
    </p:spTree>
    <p:extLst>
      <p:ext uri="{BB962C8B-B14F-4D97-AF65-F5344CB8AC3E}">
        <p14:creationId xmlns:p14="http://schemas.microsoft.com/office/powerpoint/2010/main" xmlns="" val="2831763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8096"/>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97843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Правила игры</a:t>
            </a:r>
            <a:endParaRPr lang="ru-RU" dirty="0"/>
          </a:p>
        </p:txBody>
      </p:sp>
      <p:sp>
        <p:nvSpPr>
          <p:cNvPr id="3" name="Объект 2"/>
          <p:cNvSpPr>
            <a:spLocks noGrp="1"/>
          </p:cNvSpPr>
          <p:nvPr>
            <p:ph idx="1"/>
          </p:nvPr>
        </p:nvSpPr>
        <p:spPr>
          <a:xfrm>
            <a:off x="457200" y="1268760"/>
            <a:ext cx="8229600" cy="5589240"/>
          </a:xfrm>
        </p:spPr>
        <p:txBody>
          <a:bodyPr>
            <a:normAutofit fontScale="55000" lnSpcReduction="20000"/>
          </a:bodyPr>
          <a:lstStyle/>
          <a:p>
            <a:r>
              <a:rPr lang="ru-RU" dirty="0"/>
              <a:t>Мяч считается проигранным принимающей командой, а подающая команда теряет подачу, </a:t>
            </a:r>
            <a:r>
              <a:rPr lang="ru-RU" dirty="0" smtClean="0"/>
              <a:t>если:</a:t>
            </a:r>
          </a:p>
          <a:p>
            <a:r>
              <a:rPr lang="ru-RU" dirty="0" smtClean="0"/>
              <a:t>мяч </a:t>
            </a:r>
            <a:r>
              <a:rPr lang="ru-RU" dirty="0"/>
              <a:t>коснулся пола;</a:t>
            </a:r>
          </a:p>
          <a:p>
            <a:r>
              <a:rPr lang="ru-RU" dirty="0"/>
              <a:t>игрок сделал более трёх шагов с мячом в атаке;</a:t>
            </a:r>
          </a:p>
          <a:p>
            <a:r>
              <a:rPr lang="ru-RU" dirty="0"/>
              <a:t>мяч коснулся тела игрока ниже пояса или прокатился по телу;</a:t>
            </a:r>
          </a:p>
          <a:p>
            <a:r>
              <a:rPr lang="ru-RU" dirty="0"/>
              <a:t>игрок прикоснулся к сетке;</a:t>
            </a:r>
          </a:p>
          <a:p>
            <a:r>
              <a:rPr lang="ru-RU" dirty="0"/>
              <a:t>игрок прикоснулся к мячу два раза подряд;</a:t>
            </a:r>
          </a:p>
          <a:p>
            <a:r>
              <a:rPr lang="ru-RU" dirty="0"/>
              <a:t>игрок перешёл через среднюю линию;</a:t>
            </a:r>
          </a:p>
          <a:p>
            <a:r>
              <a:rPr lang="ru-RU" dirty="0"/>
              <a:t>мяч перелетел над сеткой, но приземлился за линиями, ограничивающими площадку;</a:t>
            </a:r>
          </a:p>
          <a:p>
            <a:r>
              <a:rPr lang="ru-RU" dirty="0"/>
              <a:t>мяч перелетел под сеткой или коснулся предметов, находящихся вне пределов площадки.</a:t>
            </a:r>
          </a:p>
          <a:p>
            <a:r>
              <a:rPr lang="ru-RU" dirty="0"/>
              <a:t>Как и в волейболе, игроки перемещаются по площадке в следующую зону по часовой стрелке после выигрыша подачи. После набора определённого количества очков (обычно 10, 15 или 25 при минимальном перевесе над соперником в 2 очка) команды меняются сторонами поля, и разыгрывается вторая партия. Если результат после двух партий равный (1:1), то назначается третья партия.</a:t>
            </a:r>
          </a:p>
          <a:p>
            <a:pPr marL="0" indent="0">
              <a:buNone/>
            </a:pPr>
            <a:r>
              <a:rPr lang="ru-RU" dirty="0"/>
              <a:t> </a:t>
            </a:r>
            <a:r>
              <a:rPr lang="ru-RU" dirty="0" smtClean="0"/>
              <a:t>       Право </a:t>
            </a:r>
            <a:r>
              <a:rPr lang="ru-RU" dirty="0"/>
              <a:t>первой подачи в матче определяется жеребьёвкой, после каждой партии происходит смена сторон и первой подаёт противоположная команда. В середине решающей (третьей) партии производится смена сторон, подачу после смены производит тот же игрок.</a:t>
            </a:r>
          </a:p>
          <a:p>
            <a:endParaRPr lang="ru-RU" dirty="0"/>
          </a:p>
          <a:p>
            <a:endParaRPr lang="ru-RU" dirty="0"/>
          </a:p>
        </p:txBody>
      </p:sp>
    </p:spTree>
    <p:extLst>
      <p:ext uri="{BB962C8B-B14F-4D97-AF65-F5344CB8AC3E}">
        <p14:creationId xmlns:p14="http://schemas.microsoft.com/office/powerpoint/2010/main" xmlns="" val="3223313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9563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53" y="476672"/>
            <a:ext cx="9144000" cy="58887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98184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Развитие игры в 1980—1990-е годы</a:t>
            </a:r>
          </a:p>
        </p:txBody>
      </p:sp>
      <p:sp>
        <p:nvSpPr>
          <p:cNvPr id="3" name="Объект 2"/>
          <p:cNvSpPr>
            <a:spLocks noGrp="1"/>
          </p:cNvSpPr>
          <p:nvPr>
            <p:ph idx="1"/>
          </p:nvPr>
        </p:nvSpPr>
        <p:spPr>
          <a:xfrm>
            <a:off x="457200" y="1600200"/>
            <a:ext cx="8229600" cy="4997152"/>
          </a:xfrm>
        </p:spPr>
        <p:txBody>
          <a:bodyPr>
            <a:normAutofit fontScale="62500" lnSpcReduction="20000"/>
          </a:bodyPr>
          <a:lstStyle/>
          <a:p>
            <a:r>
              <a:rPr lang="ru-RU" dirty="0"/>
              <a:t>В 1984 году Поля Либо сменил на посту президента FIVB доктор Рубен </a:t>
            </a:r>
            <a:r>
              <a:rPr lang="ru-RU" dirty="0" err="1"/>
              <a:t>Акоста</a:t>
            </a:r>
            <a:r>
              <a:rPr lang="ru-RU" dirty="0"/>
              <a:t>, адвокат из Мексики. По инициативе Рубена </a:t>
            </a:r>
            <a:r>
              <a:rPr lang="ru-RU" dirty="0" err="1"/>
              <a:t>Акосты</a:t>
            </a:r>
            <a:r>
              <a:rPr lang="ru-RU" dirty="0"/>
              <a:t> произведены многочисленные изменения в правилах игры, направленные на повышение зрелищности соревнований и «</a:t>
            </a:r>
            <a:r>
              <a:rPr lang="ru-RU" dirty="0" err="1"/>
              <a:t>телегеничности</a:t>
            </a:r>
            <a:r>
              <a:rPr lang="ru-RU" dirty="0"/>
              <a:t>» волейбола, связанной с сокращением продолжительности матчей. Накануне Олимпийских игр-1988 в Сеуле состоялся XXI конгресс FIVB, где были приняты изменения в регламенте решающей пятой партии: она стала играться по системе «ралли-</a:t>
            </a:r>
            <a:r>
              <a:rPr lang="ru-RU" dirty="0" err="1"/>
              <a:t>пойнт</a:t>
            </a:r>
            <a:r>
              <a:rPr lang="ru-RU" dirty="0"/>
              <a:t>», или «тай-брейк» («розыгрыш — очко»), в 1990-е годы также устанавливался «потолок» в 17 очков для первых четырёх партий (то есть они могли заканчиваться при преимуществе соперников в 1 очко со счётом 17:16). Проводился эксперимент с ограничением волейбольных партий по времени[8], однако в октябре 1998 года на конгрессе FIVB в Токио было принято ещё более революционное решение — играть по системе «ралли-</a:t>
            </a:r>
            <a:r>
              <a:rPr lang="ru-RU" dirty="0" err="1"/>
              <a:t>пойнт</a:t>
            </a:r>
            <a:r>
              <a:rPr lang="ru-RU" dirty="0"/>
              <a:t>» каждую партию: первые четыре до 25 очков, пятую — до 15. В 1996 году разрешены касание мяча любой частью тела и активная игра ногой, в 1997 году FIVB предложила национальным сборным включать в свои составы игрока либеро.</a:t>
            </a:r>
          </a:p>
        </p:txBody>
      </p:sp>
    </p:spTree>
    <p:extLst>
      <p:ext uri="{BB962C8B-B14F-4D97-AF65-F5344CB8AC3E}">
        <p14:creationId xmlns:p14="http://schemas.microsoft.com/office/powerpoint/2010/main" xmlns="" val="1573107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01" y="332656"/>
            <a:ext cx="9116101" cy="6073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2567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Общие правила</a:t>
            </a:r>
          </a:p>
        </p:txBody>
      </p:sp>
      <p:sp>
        <p:nvSpPr>
          <p:cNvPr id="3" name="Объект 2"/>
          <p:cNvSpPr>
            <a:spLocks noGrp="1"/>
          </p:cNvSpPr>
          <p:nvPr>
            <p:ph idx="1"/>
          </p:nvPr>
        </p:nvSpPr>
        <p:spPr>
          <a:xfrm>
            <a:off x="457200" y="1600200"/>
            <a:ext cx="8229600" cy="5069160"/>
          </a:xfrm>
        </p:spPr>
        <p:txBody>
          <a:bodyPr>
            <a:normAutofit fontScale="62500" lnSpcReduction="20000"/>
          </a:bodyPr>
          <a:lstStyle/>
          <a:p>
            <a:r>
              <a:rPr lang="ru-RU" dirty="0"/>
              <a:t>Игра ведётся на прямоугольной площадке размером 18х9 метров. Волейбольная площадка разделена посередине сеткой. Высота сетки для мужчин — 2,43 м, для женщин — 2,24 м.</a:t>
            </a:r>
          </a:p>
          <a:p>
            <a:pPr marL="0" indent="0">
              <a:buNone/>
            </a:pPr>
            <a:r>
              <a:rPr lang="ru-RU" dirty="0" smtClean="0"/>
              <a:t>           Основная </a:t>
            </a:r>
            <a:r>
              <a:rPr lang="ru-RU" dirty="0"/>
              <a:t>статья: Волейбольная площадка</a:t>
            </a:r>
          </a:p>
          <a:p>
            <a:r>
              <a:rPr lang="ru-RU" dirty="0"/>
              <a:t>Игра ведётся сферическим мячом окружностью 65—67 см, массой 260—280 г.</a:t>
            </a:r>
          </a:p>
          <a:p>
            <a:pPr marL="0" indent="0">
              <a:buNone/>
            </a:pPr>
            <a:r>
              <a:rPr lang="ru-RU" dirty="0" smtClean="0"/>
              <a:t>          Основная </a:t>
            </a:r>
            <a:r>
              <a:rPr lang="ru-RU" dirty="0"/>
              <a:t>статья: Волейбольный мяч</a:t>
            </a:r>
          </a:p>
          <a:p>
            <a:r>
              <a:rPr lang="ru-RU" dirty="0"/>
              <a:t>Каждая из двух команд может иметь в составе до 14 игроков, на поле во время игры могут находиться 6 игроков. Цель игры — атакующим ударом добить мяч до пола, то есть до игровой поверхности площадки половины противника, или заставить его ошибиться.</a:t>
            </a:r>
          </a:p>
          <a:p>
            <a:pPr marL="0" indent="0">
              <a:buNone/>
            </a:pPr>
            <a:r>
              <a:rPr lang="ru-RU" dirty="0" smtClean="0"/>
              <a:t>            Игра </a:t>
            </a:r>
            <a:r>
              <a:rPr lang="ru-RU" dirty="0"/>
              <a:t>начинается вводом мяча в игру при помощи подачи </a:t>
            </a:r>
            <a:r>
              <a:rPr lang="ru-RU" dirty="0" smtClean="0"/>
              <a:t>согласно жребию</a:t>
            </a:r>
            <a:r>
              <a:rPr lang="ru-RU" dirty="0"/>
              <a:t>. После ввода мяча в игру подачей и успешного розыгрыша подача переходит к той команде, которая выиграла очко. Площадка по количеству игроков условно разделена на 6 зон. После каждого перехода право подачи переходит от одной команды к другой в результате розыгрыша очка, игроки перемещаются в следующую зону по часовой стрелке.</a:t>
            </a:r>
          </a:p>
        </p:txBody>
      </p:sp>
    </p:spTree>
    <p:extLst>
      <p:ext uri="{BB962C8B-B14F-4D97-AF65-F5344CB8AC3E}">
        <p14:creationId xmlns:p14="http://schemas.microsoft.com/office/powerpoint/2010/main" xmlns="" val="345335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98585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64705"/>
            <a:ext cx="7772400" cy="2592287"/>
          </a:xfrm>
        </p:spPr>
        <p:txBody>
          <a:bodyPr/>
          <a:lstStyle/>
          <a:p>
            <a:r>
              <a:rPr lang="ru-RU" dirty="0" smtClean="0"/>
              <a:t>Баскетбол</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3645024"/>
            <a:ext cx="3816085" cy="28620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07369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Баскетбол</a:t>
            </a:r>
            <a:endParaRPr lang="ru-RU" dirty="0"/>
          </a:p>
        </p:txBody>
      </p:sp>
      <p:sp>
        <p:nvSpPr>
          <p:cNvPr id="3" name="Объект 2"/>
          <p:cNvSpPr>
            <a:spLocks noGrp="1"/>
          </p:cNvSpPr>
          <p:nvPr>
            <p:ph idx="1"/>
          </p:nvPr>
        </p:nvSpPr>
        <p:spPr/>
        <p:txBody>
          <a:bodyPr>
            <a:normAutofit fontScale="77500" lnSpcReduction="20000"/>
          </a:bodyPr>
          <a:lstStyle/>
          <a:p>
            <a:r>
              <a:rPr lang="ru-RU" dirty="0"/>
              <a:t>В баскетбол играют две команды, каждая из которых состоит из пяти полевых игроков (всего в каждой команде по 12 человек, замены не ограничены). Цель каждой команды — забросить руками мяч в кольцо с сеткой (корзину) соперника и помешать другой команде завладеть мячом и забросить его в свою корзину[1]. Корзина находится на высоте 3,05 м от пола (10 футов). За мяч, заброшенный с ближней и средней дистанций, засчитывается два очка, с дальней (из-за 3-х очковой линии) — три очка; штрафной бросок оценивается в одно очко. Стандартный размер баскетбольной площадки — 28 м в длину и 15 — в ширину. Баскетбол — один из самых популярных видов спорта в мире[2].</a:t>
            </a:r>
          </a:p>
        </p:txBody>
      </p:sp>
    </p:spTree>
    <p:extLst>
      <p:ext uri="{BB962C8B-B14F-4D97-AF65-F5344CB8AC3E}">
        <p14:creationId xmlns:p14="http://schemas.microsoft.com/office/powerpoint/2010/main" xmlns="" val="29691167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1452</Words>
  <Application>Microsoft Office PowerPoint</Application>
  <PresentationFormat>Экран (4:3)</PresentationFormat>
  <Paragraphs>45</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Волейбол</vt:lpstr>
      <vt:lpstr>История волейбола</vt:lpstr>
      <vt:lpstr>Слайд 3</vt:lpstr>
      <vt:lpstr>Развитие игры в 1980—1990-е годы</vt:lpstr>
      <vt:lpstr>Слайд 5</vt:lpstr>
      <vt:lpstr>Общие правила</vt:lpstr>
      <vt:lpstr>Слайд 7</vt:lpstr>
      <vt:lpstr>Баскетбол</vt:lpstr>
      <vt:lpstr>Баскетбол</vt:lpstr>
      <vt:lpstr>Слайд 10</vt:lpstr>
      <vt:lpstr>История баскетбола</vt:lpstr>
      <vt:lpstr>Международный баскетбол</vt:lpstr>
      <vt:lpstr>Слайд 13</vt:lpstr>
      <vt:lpstr>Правила</vt:lpstr>
      <vt:lpstr>Слайд 15</vt:lpstr>
      <vt:lpstr>Пионербол</vt:lpstr>
      <vt:lpstr>Пионербол</vt:lpstr>
      <vt:lpstr>Слайд 18</vt:lpstr>
      <vt:lpstr>Правила игры</vt:lpstr>
      <vt:lpstr>Слайд 20</vt:lpstr>
      <vt:lpstr>Правила игры</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Волейбол</dc:title>
  <dc:creator>игорь</dc:creator>
  <cp:lastModifiedBy>Вера</cp:lastModifiedBy>
  <cp:revision>5</cp:revision>
  <dcterms:created xsi:type="dcterms:W3CDTF">2016-03-03T15:46:24Z</dcterms:created>
  <dcterms:modified xsi:type="dcterms:W3CDTF">2020-04-14T20:30:12Z</dcterms:modified>
</cp:coreProperties>
</file>