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304" r:id="rId3"/>
    <p:sldId id="303" r:id="rId4"/>
    <p:sldId id="302" r:id="rId5"/>
    <p:sldId id="301" r:id="rId6"/>
    <p:sldId id="305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82E58AB-5318-4D40-B187-5359ACCAEBB8}">
          <p14:sldIdLst>
            <p14:sldId id="256"/>
            <p14:sldId id="304"/>
            <p14:sldId id="303"/>
            <p14:sldId id="302"/>
            <p14:sldId id="301"/>
          </p14:sldIdLst>
        </p14:section>
        <p14:section name="Раздел без заголовка" id="{FB26AA56-AB6A-43DB-9CEF-77D70869532F}">
          <p14:sldIdLst>
            <p14:sldId id="3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EC70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9822" autoAdjust="0"/>
  </p:normalViewPr>
  <p:slideViewPr>
    <p:cSldViewPr>
      <p:cViewPr varScale="1">
        <p:scale>
          <a:sx n="73" d="100"/>
          <a:sy n="73" d="100"/>
        </p:scale>
        <p:origin x="129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D77E2-F0ED-4EB3-A663-0AF14447F8F3}" type="datetimeFigureOut">
              <a:rPr lang="ru-RU" smtClean="0"/>
              <a:t>06.04.2020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088DB-C892-4989-9792-5EF682E744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9705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0B263-30B6-4403-856B-A32DCB773A96}" type="datetimeFigureOut">
              <a:rPr lang="ru-RU" smtClean="0"/>
              <a:t>06.04.2020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711A-0584-4BB0-B833-0C5D25E685CB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 6" descr="1465376982_17.png"/>
          <p:cNvPicPr>
            <a:picLocks noChangeAspect="1"/>
          </p:cNvPicPr>
          <p:nvPr userDrawn="1"/>
        </p:nvPicPr>
        <p:blipFill>
          <a:blip r:embed="rId2"/>
          <a:srcRect l="17649"/>
          <a:stretch>
            <a:fillRect/>
          </a:stretch>
        </p:blipFill>
        <p:spPr>
          <a:xfrm>
            <a:off x="142844" y="190478"/>
            <a:ext cx="1857388" cy="6477045"/>
          </a:xfrm>
          <a:prstGeom prst="rect">
            <a:avLst/>
          </a:prstGeom>
        </p:spPr>
      </p:pic>
      <p:pic>
        <p:nvPicPr>
          <p:cNvPr id="9" name="Рисунок 8" descr="1954441_3.jpg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91500" y="5588000"/>
            <a:ext cx="952500" cy="1270000"/>
          </a:xfrm>
          <a:prstGeom prst="rect">
            <a:avLst/>
          </a:prstGeom>
        </p:spPr>
      </p:pic>
      <p:pic>
        <p:nvPicPr>
          <p:cNvPr id="10" name="Рисунок 9" descr="egeh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72442" y="0"/>
            <a:ext cx="1071559" cy="12815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0B263-30B6-4403-856B-A32DCB773A96}" type="datetimeFigureOut">
              <a:rPr lang="ru-RU" smtClean="0"/>
              <a:t>06.04.2020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711A-0584-4BB0-B833-0C5D25E685C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0B263-30B6-4403-856B-A32DCB773A96}" type="datetimeFigureOut">
              <a:rPr lang="ru-RU" smtClean="0"/>
              <a:t>06.04.2020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711A-0584-4BB0-B833-0C5D25E685C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0B263-30B6-4403-856B-A32DCB773A96}" type="datetimeFigureOut">
              <a:rPr lang="ru-RU" smtClean="0"/>
              <a:t>06.04.2020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711A-0584-4BB0-B833-0C5D25E685C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0B263-30B6-4403-856B-A32DCB773A96}" type="datetimeFigureOut">
              <a:rPr lang="ru-RU" smtClean="0"/>
              <a:t>06.04.2020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711A-0584-4BB0-B833-0C5D25E685C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0B263-30B6-4403-856B-A32DCB773A96}" type="datetimeFigureOut">
              <a:rPr lang="ru-RU" smtClean="0"/>
              <a:t>06.04.2020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711A-0584-4BB0-B833-0C5D25E685C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0B263-30B6-4403-856B-A32DCB773A96}" type="datetimeFigureOut">
              <a:rPr lang="ru-RU" smtClean="0"/>
              <a:t>06.04.2020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711A-0584-4BB0-B833-0C5D25E685C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0B263-30B6-4403-856B-A32DCB773A96}" type="datetimeFigureOut">
              <a:rPr lang="ru-RU" smtClean="0"/>
              <a:t>06.04.2020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711A-0584-4BB0-B833-0C5D25E685C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0B263-30B6-4403-856B-A32DCB773A96}" type="datetimeFigureOut">
              <a:rPr lang="ru-RU" smtClean="0"/>
              <a:t>06.04.2020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711A-0584-4BB0-B833-0C5D25E685C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0B263-30B6-4403-856B-A32DCB773A96}" type="datetimeFigureOut">
              <a:rPr lang="ru-RU" smtClean="0"/>
              <a:t>06.04.2020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711A-0584-4BB0-B833-0C5D25E685C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0B263-30B6-4403-856B-A32DCB773A96}" type="datetimeFigureOut">
              <a:rPr lang="ru-RU" smtClean="0"/>
              <a:t>06.04.2020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711A-0584-4BB0-B833-0C5D25E685C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0B263-30B6-4403-856B-A32DCB773A96}" type="datetimeFigureOut">
              <a:rPr lang="ru-RU" smtClean="0"/>
              <a:t>06.04.2020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6711A-0584-4BB0-B833-0C5D25E685C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Прямоугольник с двумя скругленными противолежащими углами 6"/>
          <p:cNvSpPr/>
          <p:nvPr userDrawn="1"/>
        </p:nvSpPr>
        <p:spPr>
          <a:xfrm>
            <a:off x="142844" y="190478"/>
            <a:ext cx="8858312" cy="6477045"/>
          </a:xfrm>
          <a:prstGeom prst="round2Diag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 descr="egeh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072442" y="0"/>
            <a:ext cx="1071559" cy="12815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2132856"/>
            <a:ext cx="8064896" cy="1872209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ru-RU" sz="4000" b="1" dirty="0"/>
              <a:t>Экономическое развитие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России</a:t>
            </a:r>
            <a:r>
              <a:rPr lang="ru-RU" sz="4000" b="1" dirty="0"/>
              <a:t>: город и деревня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386" y="116632"/>
            <a:ext cx="8229600" cy="100811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1.Россия в системе мирового социально-экономического развития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331641" y="34290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2" t="5105" r="9826" b="11893"/>
          <a:stretch/>
        </p:blipFill>
        <p:spPr bwMode="auto">
          <a:xfrm>
            <a:off x="515922" y="1260188"/>
            <a:ext cx="8216154" cy="5343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5229200"/>
            <a:ext cx="2304256" cy="131629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Передовые </a:t>
            </a:r>
            <a:r>
              <a:rPr lang="ru-RU" sz="1400" b="1" dirty="0"/>
              <a:t>страны Западной Европы и США на рубеже XIX—XX вв. представляли собой уже индустриализованные общества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300192" y="1052736"/>
            <a:ext cx="2527702" cy="136815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Россия, Австро-Венгрия, Испания, Япония и ряд других государств значительно отставали </a:t>
            </a:r>
            <a:endParaRPr lang="ru-RU" sz="1400" b="1" dirty="0" smtClean="0"/>
          </a:p>
          <a:p>
            <a:pPr algn="ctr"/>
            <a:r>
              <a:rPr lang="ru-RU" sz="1400" b="1" dirty="0" smtClean="0"/>
              <a:t>в развитии</a:t>
            </a:r>
            <a:endParaRPr lang="ru-RU" sz="1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31641" y="1506488"/>
            <a:ext cx="3193504" cy="5543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Причины отставания России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 flipH="1">
            <a:off x="4716016" y="1613360"/>
            <a:ext cx="1368152" cy="34061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123728" y="2510929"/>
            <a:ext cx="6008166" cy="364359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Не </a:t>
            </a:r>
            <a:r>
              <a:rPr lang="ru-RU" sz="1400" b="1" dirty="0">
                <a:solidFill>
                  <a:schemeClr val="tx1"/>
                </a:solidFill>
              </a:rPr>
              <a:t>были доведены до конца </a:t>
            </a:r>
            <a:r>
              <a:rPr lang="ru-RU" sz="1400" b="1" dirty="0" smtClean="0">
                <a:solidFill>
                  <a:schemeClr val="tx1"/>
                </a:solidFill>
              </a:rPr>
              <a:t>реформы, </a:t>
            </a:r>
            <a:r>
              <a:rPr lang="ru-RU" sz="1400" b="1" dirty="0">
                <a:solidFill>
                  <a:schemeClr val="tx1"/>
                </a:solidFill>
              </a:rPr>
              <a:t>начатые </a:t>
            </a:r>
            <a:r>
              <a:rPr lang="ru-RU" sz="1400" b="1" dirty="0" smtClean="0">
                <a:solidFill>
                  <a:schemeClr val="tx1"/>
                </a:solidFill>
              </a:rPr>
              <a:t>в 60—70-х </a:t>
            </a:r>
            <a:r>
              <a:rPr lang="ru-RU" sz="1400" b="1" dirty="0">
                <a:solidFill>
                  <a:schemeClr val="tx1"/>
                </a:solidFill>
              </a:rPr>
              <a:t>гг. XIX </a:t>
            </a:r>
            <a:r>
              <a:rPr lang="ru-RU" sz="1400" b="1" dirty="0" smtClean="0">
                <a:solidFill>
                  <a:schemeClr val="tx1"/>
                </a:solidFill>
              </a:rPr>
              <a:t>века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23728" y="2958042"/>
            <a:ext cx="6008202" cy="54222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Сохранялись </a:t>
            </a:r>
            <a:r>
              <a:rPr lang="ru-RU" sz="1400" b="1" dirty="0">
                <a:solidFill>
                  <a:schemeClr val="tx1"/>
                </a:solidFill>
              </a:rPr>
              <a:t>самодержавие, сословное деление общества, помещичье полуфеодальное и крестьянское общинное землевладение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23728" y="3601737"/>
            <a:ext cx="6008166" cy="660648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Жизнь основной массы населения </a:t>
            </a:r>
            <a:r>
              <a:rPr lang="ru-RU" sz="1400" b="1" dirty="0" smtClean="0">
                <a:solidFill>
                  <a:schemeClr val="tx1"/>
                </a:solidFill>
              </a:rPr>
              <a:t>была </a:t>
            </a:r>
            <a:r>
              <a:rPr lang="ru-RU" sz="1400" b="1" dirty="0">
                <a:solidFill>
                  <a:schemeClr val="tx1"/>
                </a:solidFill>
              </a:rPr>
              <a:t>связана с натурально-патриархальным и мелкотоварным экономическими укладами</a:t>
            </a:r>
            <a:r>
              <a:rPr lang="ru-RU" dirty="0"/>
              <a:t>.</a:t>
            </a:r>
          </a:p>
        </p:txBody>
      </p:sp>
      <p:sp>
        <p:nvSpPr>
          <p:cNvPr id="11" name="Выгнутая влево стрелка 10"/>
          <p:cNvSpPr/>
          <p:nvPr/>
        </p:nvSpPr>
        <p:spPr>
          <a:xfrm rot="21102042">
            <a:off x="452781" y="1821310"/>
            <a:ext cx="685444" cy="2258992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Левая фигурная скобка 11"/>
          <p:cNvSpPr/>
          <p:nvPr/>
        </p:nvSpPr>
        <p:spPr>
          <a:xfrm>
            <a:off x="1435222" y="2510930"/>
            <a:ext cx="648072" cy="2574254"/>
          </a:xfrm>
          <a:prstGeom prst="leftBrace">
            <a:avLst>
              <a:gd name="adj1" fmla="val 0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123728" y="4356883"/>
            <a:ext cx="6008166" cy="72830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Социальные (между </a:t>
            </a:r>
            <a:r>
              <a:rPr lang="ru-RU" sz="1400" b="1" dirty="0">
                <a:solidFill>
                  <a:schemeClr val="tx1"/>
                </a:solidFill>
              </a:rPr>
              <a:t>городом и деревней, буржуазией и рабочими, помещиками и крестьянами, самодержавием и большей частью </a:t>
            </a:r>
            <a:r>
              <a:rPr lang="ru-RU" sz="1400" b="1" dirty="0" smtClean="0">
                <a:solidFill>
                  <a:schemeClr val="tx1"/>
                </a:solidFill>
              </a:rPr>
              <a:t>общества) и национальные противоречия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32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386" y="0"/>
            <a:ext cx="8229600" cy="778097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2. </a:t>
            </a:r>
            <a:r>
              <a:rPr lang="ru-RU" sz="3200" b="1" dirty="0" smtClean="0">
                <a:solidFill>
                  <a:srgbClr val="FF0000"/>
                </a:solidFill>
              </a:rPr>
              <a:t>Индустриализация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331641" y="34290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99" y="989993"/>
            <a:ext cx="8568953" cy="518457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0" t="14044" r="20144" b="23115"/>
          <a:stretch/>
        </p:blipFill>
        <p:spPr bwMode="auto">
          <a:xfrm>
            <a:off x="831405" y="445667"/>
            <a:ext cx="1000472" cy="135815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31405" y="1484784"/>
            <a:ext cx="1000472" cy="291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/>
              <a:t>Витте </a:t>
            </a:r>
            <a:r>
              <a:rPr lang="ru-RU" sz="1000" b="1" dirty="0"/>
              <a:t>Сергей Юльевич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3861048"/>
            <a:ext cx="6372201" cy="444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Великая Сибирская железнодорожная магистраль протянулась более чем на 7,5 тыс. км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8832" y="4305672"/>
            <a:ext cx="4277144" cy="41947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В среднем за вторую половину 1890-х гг. в стране ежегодно возникало 157 предприятий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736" y="4802832"/>
            <a:ext cx="4293240" cy="786408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Шло быстрое накопление акционерного капитала, который вкладывался преимущественно в развитие промышленности, особенно горнодобывающей (уголь, нефть, руда), металлургической, химической.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44897" y="4515408"/>
            <a:ext cx="4319592" cy="680628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b="1" dirty="0">
                <a:solidFill>
                  <a:schemeClr val="tx1"/>
                </a:solidFill>
              </a:rPr>
              <a:t>1898 г. было введено Положение о государственном промысловом налоге, которое создало законченную систему налогообложения торговли и промышленности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44897" y="5266338"/>
            <a:ext cx="4347847" cy="9144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Россия создала собственную угольно-металлургическую базу на юге страны, вышла на первое место в мире по добыче нефти и на четвёртое — по выплавке чугуна и стали и по объёму выпускаемой продукции машиностроения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9554" y="5723538"/>
            <a:ext cx="4380438" cy="101783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Несмотря на большие достижения в экономическом развитии, Россия оставалась страной с незавершённым процессом индустриализации.</a:t>
            </a: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" t="19760" b="14312"/>
          <a:stretch/>
        </p:blipFill>
        <p:spPr bwMode="auto">
          <a:xfrm>
            <a:off x="5940152" y="694003"/>
            <a:ext cx="2178490" cy="110981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971457" y="1484784"/>
            <a:ext cx="1057940" cy="291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</a:rPr>
              <a:t>Илья Муромец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770" y="3123327"/>
            <a:ext cx="2607940" cy="96692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449402" y="3606790"/>
            <a:ext cx="2601449" cy="698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Нефтеналивное </a:t>
            </a:r>
            <a:r>
              <a:rPr lang="ru-RU" sz="1000" b="1" dirty="0">
                <a:solidFill>
                  <a:schemeClr val="tx1"/>
                </a:solidFill>
              </a:rPr>
              <a:t>судно </a:t>
            </a:r>
            <a:r>
              <a:rPr lang="ru-RU" sz="1000" b="1" dirty="0" smtClean="0">
                <a:solidFill>
                  <a:schemeClr val="tx1"/>
                </a:solidFill>
              </a:rPr>
              <a:t>«</a:t>
            </a:r>
            <a:r>
              <a:rPr lang="ru-RU" sz="1000" b="1" dirty="0">
                <a:solidFill>
                  <a:schemeClr val="tx1"/>
                </a:solidFill>
              </a:rPr>
              <a:t>Вандал»</a:t>
            </a: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2400" y="2953177"/>
            <a:ext cx="1605803" cy="98982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317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386" y="0"/>
            <a:ext cx="8229600" cy="90872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3. Отечественный и иностранный капитал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331641" y="34290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467544" y="955462"/>
            <a:ext cx="2808312" cy="601329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Финансирование промышленности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988840"/>
            <a:ext cx="2272680" cy="45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Государственный  банк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2780928"/>
            <a:ext cx="2272680" cy="45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Акционерные коммерческие банки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3645024"/>
            <a:ext cx="2325103" cy="45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Иностранные капиталовложения</a:t>
            </a:r>
            <a:endParaRPr lang="ru-RU" sz="1400" b="1" dirty="0">
              <a:solidFill>
                <a:schemeClr val="tx1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755576" y="1556791"/>
            <a:ext cx="0" cy="231683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endCxn id="4" idx="1"/>
          </p:cNvCxnSpPr>
          <p:nvPr/>
        </p:nvCxnSpPr>
        <p:spPr>
          <a:xfrm>
            <a:off x="755576" y="2217440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755576" y="3009528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6" idx="1"/>
          </p:cNvCxnSpPr>
          <p:nvPr/>
        </p:nvCxnSpPr>
        <p:spPr>
          <a:xfrm>
            <a:off x="755576" y="3873624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4644008" y="955462"/>
            <a:ext cx="3096344" cy="579365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Российское </a:t>
            </a:r>
            <a:r>
              <a:rPr lang="ru-RU" b="1" dirty="0"/>
              <a:t>самодержавие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968506" y="2041600"/>
            <a:ext cx="3055122" cy="45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Самый </a:t>
            </a:r>
            <a:r>
              <a:rPr lang="ru-RU" sz="1400" b="1" dirty="0">
                <a:solidFill>
                  <a:schemeClr val="tx1"/>
                </a:solidFill>
              </a:rPr>
              <a:t>крупный землевладелец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938914" y="2780928"/>
            <a:ext cx="3084714" cy="45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Самый </a:t>
            </a:r>
            <a:r>
              <a:rPr lang="ru-RU" sz="1400" b="1" dirty="0">
                <a:solidFill>
                  <a:schemeClr val="tx1"/>
                </a:solidFill>
              </a:rPr>
              <a:t>крупный капиталист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011485" y="3546107"/>
            <a:ext cx="3055122" cy="45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Самый </a:t>
            </a:r>
            <a:r>
              <a:rPr lang="ru-RU" sz="1400" b="1" dirty="0">
                <a:solidFill>
                  <a:schemeClr val="tx1"/>
                </a:solidFill>
              </a:rPr>
              <a:t>крупный строитель железных дорог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016770" y="4326858"/>
            <a:ext cx="3044552" cy="45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Самый </a:t>
            </a:r>
            <a:r>
              <a:rPr lang="ru-RU" sz="1400" b="1" dirty="0">
                <a:solidFill>
                  <a:schemeClr val="tx1"/>
                </a:solidFill>
              </a:rPr>
              <a:t>крупный предприниматель во всём мире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635896" y="26803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8532440" y="1256126"/>
            <a:ext cx="0" cy="33148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8676456" y="22702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8060860" y="2270200"/>
            <a:ext cx="47158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8023628" y="3063888"/>
            <a:ext cx="51174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8063790" y="3774707"/>
            <a:ext cx="47158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4" t="6618" r="12642" b="15773"/>
          <a:stretch/>
        </p:blipFill>
        <p:spPr bwMode="auto">
          <a:xfrm>
            <a:off x="3635896" y="1922596"/>
            <a:ext cx="1124294" cy="171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6" name="Прямая со стрелкой 35"/>
          <p:cNvCxnSpPr/>
          <p:nvPr/>
        </p:nvCxnSpPr>
        <p:spPr>
          <a:xfrm flipH="1">
            <a:off x="8060860" y="4570986"/>
            <a:ext cx="47451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endCxn id="15" idx="3"/>
          </p:cNvCxnSpPr>
          <p:nvPr/>
        </p:nvCxnSpPr>
        <p:spPr>
          <a:xfrm flipH="1" flipV="1">
            <a:off x="7740352" y="1245145"/>
            <a:ext cx="795018" cy="1098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3635896" y="3238128"/>
            <a:ext cx="1124294" cy="356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/>
              <a:t>Путилов  </a:t>
            </a:r>
            <a:r>
              <a:rPr lang="ru-RU" sz="900" b="1" dirty="0"/>
              <a:t>Алексей Иванович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960984" y="4326858"/>
            <a:ext cx="3589312" cy="542302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Русско-Азиатский банк</a:t>
            </a:r>
            <a:endParaRPr lang="ru-RU" b="1" dirty="0"/>
          </a:p>
        </p:txBody>
      </p:sp>
      <p:sp>
        <p:nvSpPr>
          <p:cNvPr id="43" name="Стрелка вниз 42"/>
          <p:cNvSpPr/>
          <p:nvPr/>
        </p:nvSpPr>
        <p:spPr>
          <a:xfrm>
            <a:off x="4049982" y="3774707"/>
            <a:ext cx="294906" cy="439746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298376" y="5181826"/>
            <a:ext cx="4461814" cy="119950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Взаимопереплетение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интересов казны, отечественных финансистов и предпринимателей, а также иностранных акционеров.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5025864" y="5181826"/>
            <a:ext cx="3650592" cy="119950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Иностранные вклады составляли треть всей суммы акционерного капитала в стране.</a:t>
            </a:r>
          </a:p>
        </p:txBody>
      </p:sp>
    </p:spTree>
    <p:extLst>
      <p:ext uri="{BB962C8B-B14F-4D97-AF65-F5344CB8AC3E}">
        <p14:creationId xmlns:p14="http://schemas.microsoft.com/office/powerpoint/2010/main" val="278987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386" y="0"/>
            <a:ext cx="8229600" cy="778097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4. Аграрный </a:t>
            </a:r>
            <a:r>
              <a:rPr lang="ru-RU" sz="3200" b="1" dirty="0" smtClean="0">
                <a:solidFill>
                  <a:srgbClr val="FF0000"/>
                </a:solidFill>
              </a:rPr>
              <a:t>вопрос</a:t>
            </a:r>
            <a:endParaRPr lang="ru-RU" sz="3200" b="1" dirty="0">
              <a:solidFill>
                <a:srgbClr val="FF0000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331641" y="34290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421883" y="836712"/>
            <a:ext cx="3502046" cy="804799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 начале XX в. Россия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8210" y="2018904"/>
            <a:ext cx="3024336" cy="47399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solidFill>
                  <a:schemeClr val="tx1"/>
                </a:solidFill>
              </a:rPr>
              <a:t>Аграрнопромышленная</a:t>
            </a:r>
            <a:r>
              <a:rPr lang="ru-RU" sz="1400" b="1" dirty="0" smtClean="0">
                <a:solidFill>
                  <a:schemeClr val="tx1"/>
                </a:solidFill>
              </a:rPr>
              <a:t> страна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2724" y="2822398"/>
            <a:ext cx="3025305" cy="60660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Рост вывоза сельскохозяйственной продукции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8209" y="3717032"/>
            <a:ext cx="3039819" cy="72008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endParaRPr lang="ru-RU" sz="1400" b="1" dirty="0">
              <a:solidFill>
                <a:schemeClr val="tx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Почти </a:t>
            </a:r>
            <a:r>
              <a:rPr lang="ru-RU" sz="1400" b="1" dirty="0">
                <a:solidFill>
                  <a:schemeClr val="tx1"/>
                </a:solidFill>
              </a:rPr>
              <a:t>четверть мирового производства пшеницы, половина — ржи, более трети — </a:t>
            </a:r>
            <a:r>
              <a:rPr lang="ru-RU" sz="1400" b="1" dirty="0" smtClean="0">
                <a:solidFill>
                  <a:schemeClr val="tx1"/>
                </a:solidFill>
              </a:rPr>
              <a:t>ячменя</a:t>
            </a:r>
          </a:p>
          <a:p>
            <a:pPr algn="ctr"/>
            <a:endParaRPr lang="ru-RU" sz="1400" b="1" dirty="0">
              <a:solidFill>
                <a:schemeClr val="tx1"/>
              </a:solidFill>
            </a:endParaRPr>
          </a:p>
          <a:p>
            <a:pPr algn="ctr"/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7241" y="4698978"/>
            <a:ext cx="3040788" cy="9144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Общая отсталость, малоземелье, бедность крестьян определяли состояние сельского хозяйства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779912" y="1641510"/>
            <a:ext cx="0" cy="35146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3458029" y="5156178"/>
            <a:ext cx="32188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3458028" y="2255900"/>
            <a:ext cx="32188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3458029" y="3125699"/>
            <a:ext cx="32188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3458029" y="4077072"/>
            <a:ext cx="32188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4149348" y="4073421"/>
            <a:ext cx="4536504" cy="2304256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Аграрный </a:t>
            </a:r>
            <a:r>
              <a:rPr lang="ru-RU" sz="1600" b="1" dirty="0"/>
              <a:t>вопрос, затрагивавший интересы большинства населения России, был главной проблемой её экономического и общественно-политического развития. Глубокие противоречия между быстро развивавшейся промышленностью и отстававшим сельским хозяйством, слаборазвитый внутренний рынок тормозили </a:t>
            </a:r>
            <a:r>
              <a:rPr lang="ru-RU" sz="1600" b="1" dirty="0" err="1"/>
              <a:t>модернизационные</a:t>
            </a:r>
            <a:r>
              <a:rPr lang="ru-RU" sz="1600" b="1" dirty="0"/>
              <a:t> процессы в экономике страны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9" t="25609" r="8571" b="13862"/>
          <a:stretch/>
        </p:blipFill>
        <p:spPr bwMode="auto">
          <a:xfrm>
            <a:off x="4149348" y="1253935"/>
            <a:ext cx="4517712" cy="260711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036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864" y="332657"/>
            <a:ext cx="8229600" cy="93610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endParaRPr lang="ru-RU" sz="3200" b="1" dirty="0">
              <a:solidFill>
                <a:srgbClr val="FF0000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331641" y="34290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323528" y="908720"/>
            <a:ext cx="8208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§ </a:t>
            </a:r>
            <a:r>
              <a:rPr lang="ru-RU" sz="2800" b="1" dirty="0" smtClean="0"/>
              <a:t>30 </a:t>
            </a:r>
            <a:r>
              <a:rPr lang="ru-RU" sz="2800" b="1" dirty="0"/>
              <a:t>читать, отвечать на вопросы</a:t>
            </a:r>
          </a:p>
          <a:p>
            <a:endParaRPr lang="ru-RU" sz="2800" b="1" dirty="0" smtClean="0"/>
          </a:p>
          <a:p>
            <a:pPr algn="ctr"/>
            <a:r>
              <a:rPr lang="ru-RU" sz="2400" b="1" dirty="0"/>
              <a:t>О</a:t>
            </a:r>
            <a:r>
              <a:rPr lang="ru-RU" sz="2400" b="1" dirty="0" smtClean="0"/>
              <a:t>собенности </a:t>
            </a:r>
            <a:r>
              <a:rPr lang="ru-RU" sz="2400" b="1" dirty="0"/>
              <a:t>российской экономики на рубеже веков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854783"/>
              </p:ext>
            </p:extLst>
          </p:nvPr>
        </p:nvGraphicFramePr>
        <p:xfrm>
          <a:off x="391956" y="2375600"/>
          <a:ext cx="8504103" cy="1996696"/>
        </p:xfrm>
        <a:graphic>
          <a:graphicData uri="http://schemas.openxmlformats.org/drawingml/2006/table">
            <a:tbl>
              <a:tblPr firstRow="1" firstCol="1" bandRow="1"/>
              <a:tblGrid>
                <a:gridCol w="4843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0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8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промышленности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72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финансовой сфере и банковском деле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сельском хозяйстве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 транспорте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55576" y="4581128"/>
            <a:ext cx="777686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</a:rPr>
              <a:t>Заполнить таблицу, использую материалы </a:t>
            </a:r>
            <a:r>
              <a:rPr lang="ru-RU" sz="2000" b="1" i="1" dirty="0" smtClean="0">
                <a:solidFill>
                  <a:schemeClr val="tx1"/>
                </a:solidFill>
              </a:rPr>
              <a:t>параграфа 30 пункт №2</a:t>
            </a:r>
            <a:endParaRPr lang="ru-RU" sz="2000" b="1" i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6864" y="133182"/>
            <a:ext cx="45031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  <a:latin typeface="Monotype Corsiva" pitchFamily="66" charset="0"/>
              </a:rPr>
              <a:t>Домашнее задание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79406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5718</TotalTime>
  <Words>421</Words>
  <Application>Microsoft Office PowerPoint</Application>
  <PresentationFormat>Экран (4:3)</PresentationFormat>
  <Paragraphs>56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Monotype Corsiva</vt:lpstr>
      <vt:lpstr>Times New Roman</vt:lpstr>
      <vt:lpstr>Тема Office</vt:lpstr>
      <vt:lpstr>Экономическое развитие  России: город и деревня</vt:lpstr>
      <vt:lpstr>1.Россия в системе мирового социально-экономического развития</vt:lpstr>
      <vt:lpstr>2. Индустриализация</vt:lpstr>
      <vt:lpstr>3. Отечественный и иностранный капитал</vt:lpstr>
      <vt:lpstr>4. Аграрный вопрос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k315</cp:lastModifiedBy>
  <cp:revision>382</cp:revision>
  <dcterms:created xsi:type="dcterms:W3CDTF">2018-06-03T04:28:27Z</dcterms:created>
  <dcterms:modified xsi:type="dcterms:W3CDTF">2020-04-06T08:01:32Z</dcterms:modified>
</cp:coreProperties>
</file>