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5" r:id="rId2"/>
    <p:sldId id="256" r:id="rId3"/>
    <p:sldId id="257" r:id="rId4"/>
    <p:sldId id="260" r:id="rId5"/>
    <p:sldId id="261" r:id="rId6"/>
    <p:sldId id="317" r:id="rId7"/>
    <p:sldId id="263" r:id="rId8"/>
    <p:sldId id="264" r:id="rId9"/>
    <p:sldId id="265" r:id="rId10"/>
    <p:sldId id="266" r:id="rId11"/>
    <p:sldId id="268" r:id="rId12"/>
    <p:sldId id="309" r:id="rId13"/>
    <p:sldId id="269" r:id="rId14"/>
    <p:sldId id="271" r:id="rId15"/>
    <p:sldId id="272" r:id="rId16"/>
    <p:sldId id="288" r:id="rId17"/>
    <p:sldId id="278" r:id="rId18"/>
    <p:sldId id="279" r:id="rId19"/>
    <p:sldId id="310" r:id="rId20"/>
    <p:sldId id="289" r:id="rId21"/>
    <p:sldId id="283" r:id="rId22"/>
    <p:sldId id="298" r:id="rId23"/>
    <p:sldId id="301" r:id="rId24"/>
    <p:sldId id="292" r:id="rId25"/>
    <p:sldId id="290" r:id="rId26"/>
    <p:sldId id="291" r:id="rId27"/>
    <p:sldId id="293" r:id="rId28"/>
    <p:sldId id="307" r:id="rId29"/>
    <p:sldId id="313" r:id="rId30"/>
    <p:sldId id="300" r:id="rId31"/>
    <p:sldId id="316" r:id="rId32"/>
    <p:sldId id="306" r:id="rId33"/>
    <p:sldId id="302" r:id="rId34"/>
    <p:sldId id="303" r:id="rId3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1644" y="-27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D23299-5DFA-4616-9CDD-E9128896F8BD}" type="doc">
      <dgm:prSet loTypeId="urn:microsoft.com/office/officeart/2005/8/layout/orgChart1" loCatId="hierarchy" qsTypeId="urn:microsoft.com/office/officeart/2005/8/quickstyle/simple1" qsCatId="simple" csTypeId="urn:microsoft.com/office/officeart/2005/8/colors/accent1_2" csCatId="accent1"/>
      <dgm:spPr/>
    </dgm:pt>
    <dgm:pt modelId="{ECE38D0A-E00C-42F0-BA29-70B306F276F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charset="0"/>
              <a:cs typeface="Arial" charset="0"/>
            </a:rPr>
            <a:t>Зоны</a:t>
          </a:r>
        </a:p>
      </dgm:t>
    </dgm:pt>
    <dgm:pt modelId="{AA939B7B-E4E5-478D-8B89-7579C8C7EF6C}" type="parTrans" cxnId="{A66F672B-B838-429E-89D9-EC73A5EA7F79}">
      <dgm:prSet/>
      <dgm:spPr/>
    </dgm:pt>
    <dgm:pt modelId="{D0DCC4F7-49D7-4DCC-B398-C41A315FA3A8}" type="sibTrans" cxnId="{A66F672B-B838-429E-89D9-EC73A5EA7F79}">
      <dgm:prSet/>
      <dgm:spPr/>
    </dgm:pt>
    <dgm:pt modelId="{68AE1F5C-DF8E-4265-90AF-41AEFEB4611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charset="0"/>
              <a:cs typeface="Arial" charset="0"/>
              <a:hlinkClick xmlns:r="http://schemas.openxmlformats.org/officeDocument/2006/relationships" r:id="" action="ppaction://noaction"/>
            </a:rPr>
            <a:t>Зона проведения</a:t>
          </a:r>
          <a:endParaRPr kumimoji="0" lang="ru-RU" b="0" i="0" u="none" strike="noStrike" cap="none" normalizeH="0" baseline="0" smtClean="0">
            <a:ln>
              <a:noFill/>
            </a:ln>
            <a:solidFill>
              <a:schemeClr val="tx1"/>
            </a:solidFill>
            <a:effectLst/>
            <a:latin typeface="Arial" charset="0"/>
            <a:cs typeface="Arial" charset="0"/>
          </a:endParaRPr>
        </a:p>
      </dgm:t>
    </dgm:pt>
    <dgm:pt modelId="{1DF54945-EA07-4D4F-B7CB-2F44B13C2322}" type="parTrans" cxnId="{389008BC-07EF-450C-9AC2-B7B5FDDF9807}">
      <dgm:prSet/>
      <dgm:spPr/>
    </dgm:pt>
    <dgm:pt modelId="{5CDBAD49-9745-42BC-90B9-4474702B90F1}" type="sibTrans" cxnId="{389008BC-07EF-450C-9AC2-B7B5FDDF9807}">
      <dgm:prSet/>
      <dgm:spPr/>
    </dgm:pt>
    <dgm:pt modelId="{9AA3DE7C-2E7F-4411-92ED-4F49A2F4E0B7}">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charset="0"/>
              <a:cs typeface="Arial" charset="0"/>
              <a:hlinkClick xmlns:r="http://schemas.openxmlformats.org/officeDocument/2006/relationships" r:id="" action="ppaction://noaction"/>
            </a:rPr>
            <a:t>Зона всасывания</a:t>
          </a:r>
          <a:endParaRPr kumimoji="0" lang="ru-RU" b="0" i="0" u="none" strike="noStrike" cap="none" normalizeH="0" baseline="0" smtClean="0">
            <a:ln>
              <a:noFill/>
            </a:ln>
            <a:solidFill>
              <a:schemeClr val="tx1"/>
            </a:solidFill>
            <a:effectLst/>
            <a:latin typeface="Arial" charset="0"/>
            <a:cs typeface="Arial" charset="0"/>
          </a:endParaRPr>
        </a:p>
      </dgm:t>
    </dgm:pt>
    <dgm:pt modelId="{E2FDCD3D-5A44-43F2-8D04-F3E353B54950}" type="parTrans" cxnId="{B15F3DC1-82C3-4C74-AD21-2DA0581C15FC}">
      <dgm:prSet/>
      <dgm:spPr/>
    </dgm:pt>
    <dgm:pt modelId="{7B035863-3686-48BF-B6D1-9223C4DD263C}" type="sibTrans" cxnId="{B15F3DC1-82C3-4C74-AD21-2DA0581C15FC}">
      <dgm:prSet/>
      <dgm:spPr/>
    </dgm:pt>
    <dgm:pt modelId="{22D0ED8D-003F-452F-8F3F-578B291D4BA6}">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charset="0"/>
              <a:cs typeface="Arial" charset="0"/>
              <a:hlinkClick xmlns:r="http://schemas.openxmlformats.org/officeDocument/2006/relationships" r:id="" action="ppaction://noaction"/>
            </a:rPr>
            <a:t>Зона роста</a:t>
          </a:r>
          <a:endParaRPr kumimoji="0" lang="ru-RU" b="0" i="0" u="none" strike="noStrike" cap="none" normalizeH="0" baseline="0" smtClean="0">
            <a:ln>
              <a:noFill/>
            </a:ln>
            <a:solidFill>
              <a:schemeClr val="tx1"/>
            </a:solidFill>
            <a:effectLst/>
            <a:latin typeface="Arial" charset="0"/>
            <a:cs typeface="Arial" charset="0"/>
          </a:endParaRPr>
        </a:p>
      </dgm:t>
    </dgm:pt>
    <dgm:pt modelId="{2170B50A-B50F-4320-A752-CD4033515230}" type="parTrans" cxnId="{933E9DF7-E5C3-42E0-9F49-3E623F0E21A6}">
      <dgm:prSet/>
      <dgm:spPr/>
    </dgm:pt>
    <dgm:pt modelId="{B684C5D0-6633-4BE0-8AC6-31F5A491FA1D}" type="sibTrans" cxnId="{933E9DF7-E5C3-42E0-9F49-3E623F0E21A6}">
      <dgm:prSet/>
      <dgm:spPr/>
    </dgm:pt>
    <dgm:pt modelId="{2955B5DC-E6E2-4BC8-8ABF-B4E6EB49B09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sng" strike="noStrike" cap="none" normalizeH="0" baseline="0" smtClean="0">
              <a:ln>
                <a:noFill/>
              </a:ln>
              <a:solidFill>
                <a:schemeClr val="hlink"/>
              </a:solidFill>
              <a:effectLst/>
              <a:latin typeface="Arial" charset="0"/>
              <a:cs typeface="Arial" charset="0"/>
              <a:hlinkClick xmlns:r="http://schemas.openxmlformats.org/officeDocument/2006/relationships" r:id="" action="ppaction://noaction"/>
            </a:rPr>
            <a:t>Зона деления</a:t>
          </a:r>
          <a:endParaRPr kumimoji="0" lang="ru-RU" b="0" i="0" u="none" strike="noStrike" cap="none" normalizeH="0" baseline="0" smtClean="0">
            <a:ln>
              <a:noFill/>
            </a:ln>
            <a:solidFill>
              <a:schemeClr val="hlink"/>
            </a:solidFill>
            <a:effectLst/>
            <a:latin typeface="Arial" charset="0"/>
            <a:cs typeface="Arial" charset="0"/>
          </a:endParaRPr>
        </a:p>
      </dgm:t>
    </dgm:pt>
    <dgm:pt modelId="{4DE074B3-36A2-49B9-AD16-B5CAC6B7E6EE}" type="parTrans" cxnId="{B7611372-B40D-4713-AFC0-4C874780470C}">
      <dgm:prSet/>
      <dgm:spPr/>
    </dgm:pt>
    <dgm:pt modelId="{F03FBA07-A24C-47D7-B362-6E79BEB7A295}" type="sibTrans" cxnId="{B7611372-B40D-4713-AFC0-4C874780470C}">
      <dgm:prSet/>
      <dgm:spPr/>
    </dgm:pt>
    <dgm:pt modelId="{2EE54509-C350-467D-985A-1F9A3E050D4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charset="0"/>
              <a:cs typeface="Arial" charset="0"/>
              <a:hlinkClick xmlns:r="http://schemas.openxmlformats.org/officeDocument/2006/relationships" r:id="" action="ppaction://noaction"/>
            </a:rPr>
            <a:t>Корневой чехлик</a:t>
          </a:r>
          <a:endParaRPr kumimoji="0" lang="ru-RU" b="0" i="0" u="none" strike="noStrike" cap="none" normalizeH="0" baseline="0" smtClean="0">
            <a:ln>
              <a:noFill/>
            </a:ln>
            <a:solidFill>
              <a:schemeClr val="tx1"/>
            </a:solidFill>
            <a:effectLst/>
            <a:latin typeface="Arial" charset="0"/>
            <a:cs typeface="Arial" charset="0"/>
          </a:endParaRPr>
        </a:p>
      </dgm:t>
    </dgm:pt>
    <dgm:pt modelId="{586855CC-1425-4E9A-8509-6CD2FC69ECA6}" type="parTrans" cxnId="{2E16F327-3C37-4712-8265-F07163C108A2}">
      <dgm:prSet/>
      <dgm:spPr/>
    </dgm:pt>
    <dgm:pt modelId="{C0240ADF-0787-4DA1-89DB-AC54A44FEAED}" type="sibTrans" cxnId="{2E16F327-3C37-4712-8265-F07163C108A2}">
      <dgm:prSet/>
      <dgm:spPr/>
    </dgm:pt>
    <dgm:pt modelId="{5AA6E5C8-E06C-4AC4-90B9-C141BF50F825}" type="pres">
      <dgm:prSet presAssocID="{F7D23299-5DFA-4616-9CDD-E9128896F8BD}" presName="hierChild1" presStyleCnt="0">
        <dgm:presLayoutVars>
          <dgm:orgChart val="1"/>
          <dgm:chPref val="1"/>
          <dgm:dir/>
          <dgm:animOne val="branch"/>
          <dgm:animLvl val="lvl"/>
          <dgm:resizeHandles/>
        </dgm:presLayoutVars>
      </dgm:prSet>
      <dgm:spPr/>
    </dgm:pt>
    <dgm:pt modelId="{4229421D-CDA0-4EFE-B0DE-5EBB954A6D2C}" type="pres">
      <dgm:prSet presAssocID="{ECE38D0A-E00C-42F0-BA29-70B306F276FE}" presName="hierRoot1" presStyleCnt="0">
        <dgm:presLayoutVars>
          <dgm:hierBranch val="r"/>
        </dgm:presLayoutVars>
      </dgm:prSet>
      <dgm:spPr/>
    </dgm:pt>
    <dgm:pt modelId="{03E95786-7576-4B51-B119-AF83C4F257C2}" type="pres">
      <dgm:prSet presAssocID="{ECE38D0A-E00C-42F0-BA29-70B306F276FE}" presName="rootComposite1" presStyleCnt="0"/>
      <dgm:spPr/>
    </dgm:pt>
    <dgm:pt modelId="{FAF81BB1-E89F-4E5D-8BD0-6D8292C41233}" type="pres">
      <dgm:prSet presAssocID="{ECE38D0A-E00C-42F0-BA29-70B306F276FE}" presName="rootText1" presStyleLbl="node0" presStyleIdx="0" presStyleCnt="1">
        <dgm:presLayoutVars>
          <dgm:chPref val="3"/>
        </dgm:presLayoutVars>
      </dgm:prSet>
      <dgm:spPr/>
      <dgm:t>
        <a:bodyPr/>
        <a:lstStyle/>
        <a:p>
          <a:endParaRPr lang="ru-RU"/>
        </a:p>
      </dgm:t>
    </dgm:pt>
    <dgm:pt modelId="{70E39B51-4147-4C46-832C-F662DB2D3221}" type="pres">
      <dgm:prSet presAssocID="{ECE38D0A-E00C-42F0-BA29-70B306F276FE}" presName="rootConnector1" presStyleLbl="node1" presStyleIdx="0" presStyleCnt="0"/>
      <dgm:spPr/>
      <dgm:t>
        <a:bodyPr/>
        <a:lstStyle/>
        <a:p>
          <a:endParaRPr lang="ru-RU"/>
        </a:p>
      </dgm:t>
    </dgm:pt>
    <dgm:pt modelId="{33047BC8-36B7-4F7A-A101-E921DFB1A6D3}" type="pres">
      <dgm:prSet presAssocID="{ECE38D0A-E00C-42F0-BA29-70B306F276FE}" presName="hierChild2" presStyleCnt="0"/>
      <dgm:spPr/>
    </dgm:pt>
    <dgm:pt modelId="{46450415-2382-4E16-89F1-D075FCD6A885}" type="pres">
      <dgm:prSet presAssocID="{1DF54945-EA07-4D4F-B7CB-2F44B13C2322}" presName="Name50" presStyleLbl="parChTrans1D2" presStyleIdx="0" presStyleCnt="5"/>
      <dgm:spPr/>
    </dgm:pt>
    <dgm:pt modelId="{27B962C3-9877-4939-BED3-949D73B99A18}" type="pres">
      <dgm:prSet presAssocID="{68AE1F5C-DF8E-4265-90AF-41AEFEB4611B}" presName="hierRoot2" presStyleCnt="0">
        <dgm:presLayoutVars>
          <dgm:hierBranch/>
        </dgm:presLayoutVars>
      </dgm:prSet>
      <dgm:spPr/>
    </dgm:pt>
    <dgm:pt modelId="{50E62B15-48FA-43D4-8CCE-9920754E89A7}" type="pres">
      <dgm:prSet presAssocID="{68AE1F5C-DF8E-4265-90AF-41AEFEB4611B}" presName="rootComposite" presStyleCnt="0"/>
      <dgm:spPr/>
    </dgm:pt>
    <dgm:pt modelId="{3D033666-A932-425A-9458-6F7AD25F8BDF}" type="pres">
      <dgm:prSet presAssocID="{68AE1F5C-DF8E-4265-90AF-41AEFEB4611B}" presName="rootText" presStyleLbl="node2" presStyleIdx="0" presStyleCnt="5">
        <dgm:presLayoutVars>
          <dgm:chPref val="3"/>
        </dgm:presLayoutVars>
      </dgm:prSet>
      <dgm:spPr/>
      <dgm:t>
        <a:bodyPr/>
        <a:lstStyle/>
        <a:p>
          <a:endParaRPr lang="ru-RU"/>
        </a:p>
      </dgm:t>
    </dgm:pt>
    <dgm:pt modelId="{C5AF732C-ED48-4AC4-A2C6-64D19AE9A5AB}" type="pres">
      <dgm:prSet presAssocID="{68AE1F5C-DF8E-4265-90AF-41AEFEB4611B}" presName="rootConnector" presStyleLbl="node2" presStyleIdx="0" presStyleCnt="5"/>
      <dgm:spPr/>
      <dgm:t>
        <a:bodyPr/>
        <a:lstStyle/>
        <a:p>
          <a:endParaRPr lang="ru-RU"/>
        </a:p>
      </dgm:t>
    </dgm:pt>
    <dgm:pt modelId="{990ADB87-B1D4-43F6-8CC8-4CA7863ED508}" type="pres">
      <dgm:prSet presAssocID="{68AE1F5C-DF8E-4265-90AF-41AEFEB4611B}" presName="hierChild4" presStyleCnt="0"/>
      <dgm:spPr/>
    </dgm:pt>
    <dgm:pt modelId="{2F9E10F8-265B-40B4-A759-05686E9D19B5}" type="pres">
      <dgm:prSet presAssocID="{68AE1F5C-DF8E-4265-90AF-41AEFEB4611B}" presName="hierChild5" presStyleCnt="0"/>
      <dgm:spPr/>
    </dgm:pt>
    <dgm:pt modelId="{C10D0066-3E55-4EE1-8284-DECDCD905E36}" type="pres">
      <dgm:prSet presAssocID="{E2FDCD3D-5A44-43F2-8D04-F3E353B54950}" presName="Name50" presStyleLbl="parChTrans1D2" presStyleIdx="1" presStyleCnt="5"/>
      <dgm:spPr/>
    </dgm:pt>
    <dgm:pt modelId="{A57E4475-E47E-41E4-BDC8-E44184550ABA}" type="pres">
      <dgm:prSet presAssocID="{9AA3DE7C-2E7F-4411-92ED-4F49A2F4E0B7}" presName="hierRoot2" presStyleCnt="0">
        <dgm:presLayoutVars>
          <dgm:hierBranch/>
        </dgm:presLayoutVars>
      </dgm:prSet>
      <dgm:spPr/>
    </dgm:pt>
    <dgm:pt modelId="{CEBC9926-7893-49B2-9644-5D54AF720103}" type="pres">
      <dgm:prSet presAssocID="{9AA3DE7C-2E7F-4411-92ED-4F49A2F4E0B7}" presName="rootComposite" presStyleCnt="0"/>
      <dgm:spPr/>
    </dgm:pt>
    <dgm:pt modelId="{44E43A90-94D9-4EAE-AB45-96827A7604D4}" type="pres">
      <dgm:prSet presAssocID="{9AA3DE7C-2E7F-4411-92ED-4F49A2F4E0B7}" presName="rootText" presStyleLbl="node2" presStyleIdx="1" presStyleCnt="5">
        <dgm:presLayoutVars>
          <dgm:chPref val="3"/>
        </dgm:presLayoutVars>
      </dgm:prSet>
      <dgm:spPr/>
      <dgm:t>
        <a:bodyPr/>
        <a:lstStyle/>
        <a:p>
          <a:endParaRPr lang="ru-RU"/>
        </a:p>
      </dgm:t>
    </dgm:pt>
    <dgm:pt modelId="{46CDEDD8-A9A8-407A-B1F1-F82A2D111E15}" type="pres">
      <dgm:prSet presAssocID="{9AA3DE7C-2E7F-4411-92ED-4F49A2F4E0B7}" presName="rootConnector" presStyleLbl="node2" presStyleIdx="1" presStyleCnt="5"/>
      <dgm:spPr/>
      <dgm:t>
        <a:bodyPr/>
        <a:lstStyle/>
        <a:p>
          <a:endParaRPr lang="ru-RU"/>
        </a:p>
      </dgm:t>
    </dgm:pt>
    <dgm:pt modelId="{9D29E165-CDCB-415C-823C-D74E98553C74}" type="pres">
      <dgm:prSet presAssocID="{9AA3DE7C-2E7F-4411-92ED-4F49A2F4E0B7}" presName="hierChild4" presStyleCnt="0"/>
      <dgm:spPr/>
    </dgm:pt>
    <dgm:pt modelId="{779915DB-51A8-4C0B-AAB1-F43911AD4B9C}" type="pres">
      <dgm:prSet presAssocID="{9AA3DE7C-2E7F-4411-92ED-4F49A2F4E0B7}" presName="hierChild5" presStyleCnt="0"/>
      <dgm:spPr/>
    </dgm:pt>
    <dgm:pt modelId="{EC5476D8-C22D-4594-8E7F-6F9ABC7A0C4D}" type="pres">
      <dgm:prSet presAssocID="{2170B50A-B50F-4320-A752-CD4033515230}" presName="Name50" presStyleLbl="parChTrans1D2" presStyleIdx="2" presStyleCnt="5"/>
      <dgm:spPr/>
    </dgm:pt>
    <dgm:pt modelId="{6503F95C-2B49-4C9F-82B8-0289BB60209C}" type="pres">
      <dgm:prSet presAssocID="{22D0ED8D-003F-452F-8F3F-578B291D4BA6}" presName="hierRoot2" presStyleCnt="0">
        <dgm:presLayoutVars>
          <dgm:hierBranch/>
        </dgm:presLayoutVars>
      </dgm:prSet>
      <dgm:spPr/>
    </dgm:pt>
    <dgm:pt modelId="{24449793-C5A6-4AE3-B121-CCB96A2DD713}" type="pres">
      <dgm:prSet presAssocID="{22D0ED8D-003F-452F-8F3F-578B291D4BA6}" presName="rootComposite" presStyleCnt="0"/>
      <dgm:spPr/>
    </dgm:pt>
    <dgm:pt modelId="{66B61080-DE88-4FB6-8538-8C847C9AB752}" type="pres">
      <dgm:prSet presAssocID="{22D0ED8D-003F-452F-8F3F-578B291D4BA6}" presName="rootText" presStyleLbl="node2" presStyleIdx="2" presStyleCnt="5">
        <dgm:presLayoutVars>
          <dgm:chPref val="3"/>
        </dgm:presLayoutVars>
      </dgm:prSet>
      <dgm:spPr/>
      <dgm:t>
        <a:bodyPr/>
        <a:lstStyle/>
        <a:p>
          <a:endParaRPr lang="ru-RU"/>
        </a:p>
      </dgm:t>
    </dgm:pt>
    <dgm:pt modelId="{98682555-E478-4196-817D-2BDA360BA75F}" type="pres">
      <dgm:prSet presAssocID="{22D0ED8D-003F-452F-8F3F-578B291D4BA6}" presName="rootConnector" presStyleLbl="node2" presStyleIdx="2" presStyleCnt="5"/>
      <dgm:spPr/>
      <dgm:t>
        <a:bodyPr/>
        <a:lstStyle/>
        <a:p>
          <a:endParaRPr lang="ru-RU"/>
        </a:p>
      </dgm:t>
    </dgm:pt>
    <dgm:pt modelId="{F9B4E2A6-81DC-4C22-860A-CF3E71CCC4E0}" type="pres">
      <dgm:prSet presAssocID="{22D0ED8D-003F-452F-8F3F-578B291D4BA6}" presName="hierChild4" presStyleCnt="0"/>
      <dgm:spPr/>
    </dgm:pt>
    <dgm:pt modelId="{254C12E6-D15A-47F6-A1A1-F4FB2EC7BBF6}" type="pres">
      <dgm:prSet presAssocID="{22D0ED8D-003F-452F-8F3F-578B291D4BA6}" presName="hierChild5" presStyleCnt="0"/>
      <dgm:spPr/>
    </dgm:pt>
    <dgm:pt modelId="{60FEAB30-2324-4DC5-9DE8-8FA453245046}" type="pres">
      <dgm:prSet presAssocID="{4DE074B3-36A2-49B9-AD16-B5CAC6B7E6EE}" presName="Name50" presStyleLbl="parChTrans1D2" presStyleIdx="3" presStyleCnt="5"/>
      <dgm:spPr/>
    </dgm:pt>
    <dgm:pt modelId="{BDAF1B12-3A16-4F7B-9915-03D06BBBFF3C}" type="pres">
      <dgm:prSet presAssocID="{2955B5DC-E6E2-4BC8-8ABF-B4E6EB49B09E}" presName="hierRoot2" presStyleCnt="0">
        <dgm:presLayoutVars>
          <dgm:hierBranch/>
        </dgm:presLayoutVars>
      </dgm:prSet>
      <dgm:spPr/>
    </dgm:pt>
    <dgm:pt modelId="{6F2E2E27-33BD-414C-8402-48EF43BEC8E5}" type="pres">
      <dgm:prSet presAssocID="{2955B5DC-E6E2-4BC8-8ABF-B4E6EB49B09E}" presName="rootComposite" presStyleCnt="0"/>
      <dgm:spPr/>
    </dgm:pt>
    <dgm:pt modelId="{71B90A5E-0991-43C1-8FA5-BE5456906EAB}" type="pres">
      <dgm:prSet presAssocID="{2955B5DC-E6E2-4BC8-8ABF-B4E6EB49B09E}" presName="rootText" presStyleLbl="node2" presStyleIdx="3" presStyleCnt="5">
        <dgm:presLayoutVars>
          <dgm:chPref val="3"/>
        </dgm:presLayoutVars>
      </dgm:prSet>
      <dgm:spPr/>
      <dgm:t>
        <a:bodyPr/>
        <a:lstStyle/>
        <a:p>
          <a:endParaRPr lang="ru-RU"/>
        </a:p>
      </dgm:t>
    </dgm:pt>
    <dgm:pt modelId="{9D33CFD1-F63D-4897-B6C2-954DE3012F0B}" type="pres">
      <dgm:prSet presAssocID="{2955B5DC-E6E2-4BC8-8ABF-B4E6EB49B09E}" presName="rootConnector" presStyleLbl="node2" presStyleIdx="3" presStyleCnt="5"/>
      <dgm:spPr/>
      <dgm:t>
        <a:bodyPr/>
        <a:lstStyle/>
        <a:p>
          <a:endParaRPr lang="ru-RU"/>
        </a:p>
      </dgm:t>
    </dgm:pt>
    <dgm:pt modelId="{4169D3EC-C1B9-41FC-BA44-9C2F92327A3C}" type="pres">
      <dgm:prSet presAssocID="{2955B5DC-E6E2-4BC8-8ABF-B4E6EB49B09E}" presName="hierChild4" presStyleCnt="0"/>
      <dgm:spPr/>
    </dgm:pt>
    <dgm:pt modelId="{A50B344E-4EB4-4D06-9673-A4935723C259}" type="pres">
      <dgm:prSet presAssocID="{2955B5DC-E6E2-4BC8-8ABF-B4E6EB49B09E}" presName="hierChild5" presStyleCnt="0"/>
      <dgm:spPr/>
    </dgm:pt>
    <dgm:pt modelId="{9DF1023E-4A29-4956-8FD6-20922970A7A1}" type="pres">
      <dgm:prSet presAssocID="{586855CC-1425-4E9A-8509-6CD2FC69ECA6}" presName="Name50" presStyleLbl="parChTrans1D2" presStyleIdx="4" presStyleCnt="5"/>
      <dgm:spPr/>
    </dgm:pt>
    <dgm:pt modelId="{9FD33988-E03D-4944-9034-DA4F151ACABE}" type="pres">
      <dgm:prSet presAssocID="{2EE54509-C350-467D-985A-1F9A3E050D44}" presName="hierRoot2" presStyleCnt="0">
        <dgm:presLayoutVars>
          <dgm:hierBranch/>
        </dgm:presLayoutVars>
      </dgm:prSet>
      <dgm:spPr/>
    </dgm:pt>
    <dgm:pt modelId="{DE54BAB2-7909-45D4-926D-81CEC001D63C}" type="pres">
      <dgm:prSet presAssocID="{2EE54509-C350-467D-985A-1F9A3E050D44}" presName="rootComposite" presStyleCnt="0"/>
      <dgm:spPr/>
    </dgm:pt>
    <dgm:pt modelId="{EDDB5B65-5600-4B21-AEC4-E40FEE65ECC9}" type="pres">
      <dgm:prSet presAssocID="{2EE54509-C350-467D-985A-1F9A3E050D44}" presName="rootText" presStyleLbl="node2" presStyleIdx="4" presStyleCnt="5">
        <dgm:presLayoutVars>
          <dgm:chPref val="3"/>
        </dgm:presLayoutVars>
      </dgm:prSet>
      <dgm:spPr/>
      <dgm:t>
        <a:bodyPr/>
        <a:lstStyle/>
        <a:p>
          <a:endParaRPr lang="ru-RU"/>
        </a:p>
      </dgm:t>
    </dgm:pt>
    <dgm:pt modelId="{15577BC7-FCAF-4F6E-8501-1AD06ED949E8}" type="pres">
      <dgm:prSet presAssocID="{2EE54509-C350-467D-985A-1F9A3E050D44}" presName="rootConnector" presStyleLbl="node2" presStyleIdx="4" presStyleCnt="5"/>
      <dgm:spPr/>
      <dgm:t>
        <a:bodyPr/>
        <a:lstStyle/>
        <a:p>
          <a:endParaRPr lang="ru-RU"/>
        </a:p>
      </dgm:t>
    </dgm:pt>
    <dgm:pt modelId="{8EBC9978-3AB1-4BF6-B815-373B09BC175E}" type="pres">
      <dgm:prSet presAssocID="{2EE54509-C350-467D-985A-1F9A3E050D44}" presName="hierChild4" presStyleCnt="0"/>
      <dgm:spPr/>
    </dgm:pt>
    <dgm:pt modelId="{12B9B5E3-E668-4DD2-A1C4-72031D4D4517}" type="pres">
      <dgm:prSet presAssocID="{2EE54509-C350-467D-985A-1F9A3E050D44}" presName="hierChild5" presStyleCnt="0"/>
      <dgm:spPr/>
    </dgm:pt>
    <dgm:pt modelId="{8BD9A184-D815-4714-9740-2195EE8BF935}" type="pres">
      <dgm:prSet presAssocID="{ECE38D0A-E00C-42F0-BA29-70B306F276FE}" presName="hierChild3" presStyleCnt="0"/>
      <dgm:spPr/>
    </dgm:pt>
  </dgm:ptLst>
  <dgm:cxnLst>
    <dgm:cxn modelId="{33C7D2AE-2629-48B0-AA7F-4B5E7F917553}" type="presOf" srcId="{F7D23299-5DFA-4616-9CDD-E9128896F8BD}" destId="{5AA6E5C8-E06C-4AC4-90B9-C141BF50F825}" srcOrd="0" destOrd="0" presId="urn:microsoft.com/office/officeart/2005/8/layout/orgChart1"/>
    <dgm:cxn modelId="{5CF732D3-C7F7-4307-A67E-A4153D68DE99}" type="presOf" srcId="{2170B50A-B50F-4320-A752-CD4033515230}" destId="{EC5476D8-C22D-4594-8E7F-6F9ABC7A0C4D}" srcOrd="0" destOrd="0" presId="urn:microsoft.com/office/officeart/2005/8/layout/orgChart1"/>
    <dgm:cxn modelId="{0767DA62-9FE3-4398-A5EB-D44E265330E2}" type="presOf" srcId="{9AA3DE7C-2E7F-4411-92ED-4F49A2F4E0B7}" destId="{44E43A90-94D9-4EAE-AB45-96827A7604D4}" srcOrd="0" destOrd="0" presId="urn:microsoft.com/office/officeart/2005/8/layout/orgChart1"/>
    <dgm:cxn modelId="{A66F672B-B838-429E-89D9-EC73A5EA7F79}" srcId="{F7D23299-5DFA-4616-9CDD-E9128896F8BD}" destId="{ECE38D0A-E00C-42F0-BA29-70B306F276FE}" srcOrd="0" destOrd="0" parTransId="{AA939B7B-E4E5-478D-8B89-7579C8C7EF6C}" sibTransId="{D0DCC4F7-49D7-4DCC-B398-C41A315FA3A8}"/>
    <dgm:cxn modelId="{933E9DF7-E5C3-42E0-9F49-3E623F0E21A6}" srcId="{ECE38D0A-E00C-42F0-BA29-70B306F276FE}" destId="{22D0ED8D-003F-452F-8F3F-578B291D4BA6}" srcOrd="2" destOrd="0" parTransId="{2170B50A-B50F-4320-A752-CD4033515230}" sibTransId="{B684C5D0-6633-4BE0-8AC6-31F5A491FA1D}"/>
    <dgm:cxn modelId="{AE228CF3-E5FE-455A-ADFF-59959D0D25A0}" type="presOf" srcId="{ECE38D0A-E00C-42F0-BA29-70B306F276FE}" destId="{FAF81BB1-E89F-4E5D-8BD0-6D8292C41233}" srcOrd="0" destOrd="0" presId="urn:microsoft.com/office/officeart/2005/8/layout/orgChart1"/>
    <dgm:cxn modelId="{8937F605-4B9D-4FD6-B9F6-14AD325500C2}" type="presOf" srcId="{68AE1F5C-DF8E-4265-90AF-41AEFEB4611B}" destId="{C5AF732C-ED48-4AC4-A2C6-64D19AE9A5AB}" srcOrd="1" destOrd="0" presId="urn:microsoft.com/office/officeart/2005/8/layout/orgChart1"/>
    <dgm:cxn modelId="{8E820961-43AE-4A1E-B22F-AF88066200FB}" type="presOf" srcId="{2955B5DC-E6E2-4BC8-8ABF-B4E6EB49B09E}" destId="{71B90A5E-0991-43C1-8FA5-BE5456906EAB}" srcOrd="0" destOrd="0" presId="urn:microsoft.com/office/officeart/2005/8/layout/orgChart1"/>
    <dgm:cxn modelId="{2E16F327-3C37-4712-8265-F07163C108A2}" srcId="{ECE38D0A-E00C-42F0-BA29-70B306F276FE}" destId="{2EE54509-C350-467D-985A-1F9A3E050D44}" srcOrd="4" destOrd="0" parTransId="{586855CC-1425-4E9A-8509-6CD2FC69ECA6}" sibTransId="{C0240ADF-0787-4DA1-89DB-AC54A44FEAED}"/>
    <dgm:cxn modelId="{465398E5-7300-4046-8865-41FB1FEC1F4E}" type="presOf" srcId="{2955B5DC-E6E2-4BC8-8ABF-B4E6EB49B09E}" destId="{9D33CFD1-F63D-4897-B6C2-954DE3012F0B}" srcOrd="1" destOrd="0" presId="urn:microsoft.com/office/officeart/2005/8/layout/orgChart1"/>
    <dgm:cxn modelId="{7648518E-4834-48C7-87BC-1675859D7D03}" type="presOf" srcId="{22D0ED8D-003F-452F-8F3F-578B291D4BA6}" destId="{98682555-E478-4196-817D-2BDA360BA75F}" srcOrd="1" destOrd="0" presId="urn:microsoft.com/office/officeart/2005/8/layout/orgChart1"/>
    <dgm:cxn modelId="{389008BC-07EF-450C-9AC2-B7B5FDDF9807}" srcId="{ECE38D0A-E00C-42F0-BA29-70B306F276FE}" destId="{68AE1F5C-DF8E-4265-90AF-41AEFEB4611B}" srcOrd="0" destOrd="0" parTransId="{1DF54945-EA07-4D4F-B7CB-2F44B13C2322}" sibTransId="{5CDBAD49-9745-42BC-90B9-4474702B90F1}"/>
    <dgm:cxn modelId="{0CA7B009-A342-47CD-95BE-DB2EC610C695}" type="presOf" srcId="{1DF54945-EA07-4D4F-B7CB-2F44B13C2322}" destId="{46450415-2382-4E16-89F1-D075FCD6A885}" srcOrd="0" destOrd="0" presId="urn:microsoft.com/office/officeart/2005/8/layout/orgChart1"/>
    <dgm:cxn modelId="{F0CCEE7E-0565-441F-A696-5452E590C0A3}" type="presOf" srcId="{E2FDCD3D-5A44-43F2-8D04-F3E353B54950}" destId="{C10D0066-3E55-4EE1-8284-DECDCD905E36}" srcOrd="0" destOrd="0" presId="urn:microsoft.com/office/officeart/2005/8/layout/orgChart1"/>
    <dgm:cxn modelId="{AF1F3824-6B7A-4487-B1B4-6720DD9CCE8B}" type="presOf" srcId="{ECE38D0A-E00C-42F0-BA29-70B306F276FE}" destId="{70E39B51-4147-4C46-832C-F662DB2D3221}" srcOrd="1" destOrd="0" presId="urn:microsoft.com/office/officeart/2005/8/layout/orgChart1"/>
    <dgm:cxn modelId="{89B7875E-7B0B-4454-8141-5D0C70A1C727}" type="presOf" srcId="{2EE54509-C350-467D-985A-1F9A3E050D44}" destId="{15577BC7-FCAF-4F6E-8501-1AD06ED949E8}" srcOrd="1" destOrd="0" presId="urn:microsoft.com/office/officeart/2005/8/layout/orgChart1"/>
    <dgm:cxn modelId="{97E14FB7-5D1E-42B4-8B9C-87B6AC1C358F}" type="presOf" srcId="{586855CC-1425-4E9A-8509-6CD2FC69ECA6}" destId="{9DF1023E-4A29-4956-8FD6-20922970A7A1}" srcOrd="0" destOrd="0" presId="urn:microsoft.com/office/officeart/2005/8/layout/orgChart1"/>
    <dgm:cxn modelId="{B375876A-F119-4B1A-B9DF-AD4AD988EE7A}" type="presOf" srcId="{68AE1F5C-DF8E-4265-90AF-41AEFEB4611B}" destId="{3D033666-A932-425A-9458-6F7AD25F8BDF}" srcOrd="0" destOrd="0" presId="urn:microsoft.com/office/officeart/2005/8/layout/orgChart1"/>
    <dgm:cxn modelId="{25B418F0-9741-493F-B077-A79EC5C9FC21}" type="presOf" srcId="{2EE54509-C350-467D-985A-1F9A3E050D44}" destId="{EDDB5B65-5600-4B21-AEC4-E40FEE65ECC9}" srcOrd="0" destOrd="0" presId="urn:microsoft.com/office/officeart/2005/8/layout/orgChart1"/>
    <dgm:cxn modelId="{29F97EE7-20AD-4547-9CC7-12610F160493}" type="presOf" srcId="{22D0ED8D-003F-452F-8F3F-578B291D4BA6}" destId="{66B61080-DE88-4FB6-8538-8C847C9AB752}" srcOrd="0" destOrd="0" presId="urn:microsoft.com/office/officeart/2005/8/layout/orgChart1"/>
    <dgm:cxn modelId="{B7611372-B40D-4713-AFC0-4C874780470C}" srcId="{ECE38D0A-E00C-42F0-BA29-70B306F276FE}" destId="{2955B5DC-E6E2-4BC8-8ABF-B4E6EB49B09E}" srcOrd="3" destOrd="0" parTransId="{4DE074B3-36A2-49B9-AD16-B5CAC6B7E6EE}" sibTransId="{F03FBA07-A24C-47D7-B362-6E79BEB7A295}"/>
    <dgm:cxn modelId="{B15F3DC1-82C3-4C74-AD21-2DA0581C15FC}" srcId="{ECE38D0A-E00C-42F0-BA29-70B306F276FE}" destId="{9AA3DE7C-2E7F-4411-92ED-4F49A2F4E0B7}" srcOrd="1" destOrd="0" parTransId="{E2FDCD3D-5A44-43F2-8D04-F3E353B54950}" sibTransId="{7B035863-3686-48BF-B6D1-9223C4DD263C}"/>
    <dgm:cxn modelId="{32D4B5C9-BE67-49ED-94B9-A35ABA095DFD}" type="presOf" srcId="{9AA3DE7C-2E7F-4411-92ED-4F49A2F4E0B7}" destId="{46CDEDD8-A9A8-407A-B1F1-F82A2D111E15}" srcOrd="1" destOrd="0" presId="urn:microsoft.com/office/officeart/2005/8/layout/orgChart1"/>
    <dgm:cxn modelId="{BAA6BA83-AC85-4218-8489-8E7BBAAF4831}" type="presOf" srcId="{4DE074B3-36A2-49B9-AD16-B5CAC6B7E6EE}" destId="{60FEAB30-2324-4DC5-9DE8-8FA453245046}" srcOrd="0" destOrd="0" presId="urn:microsoft.com/office/officeart/2005/8/layout/orgChart1"/>
    <dgm:cxn modelId="{EB4C1B23-4005-4637-8418-51D045A5D65F}" type="presParOf" srcId="{5AA6E5C8-E06C-4AC4-90B9-C141BF50F825}" destId="{4229421D-CDA0-4EFE-B0DE-5EBB954A6D2C}" srcOrd="0" destOrd="0" presId="urn:microsoft.com/office/officeart/2005/8/layout/orgChart1"/>
    <dgm:cxn modelId="{40DB70C0-A47D-4A13-982E-3F5054BF2B8F}" type="presParOf" srcId="{4229421D-CDA0-4EFE-B0DE-5EBB954A6D2C}" destId="{03E95786-7576-4B51-B119-AF83C4F257C2}" srcOrd="0" destOrd="0" presId="urn:microsoft.com/office/officeart/2005/8/layout/orgChart1"/>
    <dgm:cxn modelId="{51D725C7-C2C0-4D0D-9F32-DA93CF3A31BA}" type="presParOf" srcId="{03E95786-7576-4B51-B119-AF83C4F257C2}" destId="{FAF81BB1-E89F-4E5D-8BD0-6D8292C41233}" srcOrd="0" destOrd="0" presId="urn:microsoft.com/office/officeart/2005/8/layout/orgChart1"/>
    <dgm:cxn modelId="{05C3FD80-E07C-470C-AEC4-D73CDF818DE1}" type="presParOf" srcId="{03E95786-7576-4B51-B119-AF83C4F257C2}" destId="{70E39B51-4147-4C46-832C-F662DB2D3221}" srcOrd="1" destOrd="0" presId="urn:microsoft.com/office/officeart/2005/8/layout/orgChart1"/>
    <dgm:cxn modelId="{52DA44A8-8CAD-4922-B16D-C33796C6FEA8}" type="presParOf" srcId="{4229421D-CDA0-4EFE-B0DE-5EBB954A6D2C}" destId="{33047BC8-36B7-4F7A-A101-E921DFB1A6D3}" srcOrd="1" destOrd="0" presId="urn:microsoft.com/office/officeart/2005/8/layout/orgChart1"/>
    <dgm:cxn modelId="{002AD893-498F-4820-AF48-3D93603C960A}" type="presParOf" srcId="{33047BC8-36B7-4F7A-A101-E921DFB1A6D3}" destId="{46450415-2382-4E16-89F1-D075FCD6A885}" srcOrd="0" destOrd="0" presId="urn:microsoft.com/office/officeart/2005/8/layout/orgChart1"/>
    <dgm:cxn modelId="{46312C48-5CA4-4D65-BF72-4803CF580828}" type="presParOf" srcId="{33047BC8-36B7-4F7A-A101-E921DFB1A6D3}" destId="{27B962C3-9877-4939-BED3-949D73B99A18}" srcOrd="1" destOrd="0" presId="urn:microsoft.com/office/officeart/2005/8/layout/orgChart1"/>
    <dgm:cxn modelId="{88C19AAA-DCAE-4B10-A3E5-E60E6BC2BF9B}" type="presParOf" srcId="{27B962C3-9877-4939-BED3-949D73B99A18}" destId="{50E62B15-48FA-43D4-8CCE-9920754E89A7}" srcOrd="0" destOrd="0" presId="urn:microsoft.com/office/officeart/2005/8/layout/orgChart1"/>
    <dgm:cxn modelId="{4BED7581-DEEB-469C-8E18-409E805F5C5E}" type="presParOf" srcId="{50E62B15-48FA-43D4-8CCE-9920754E89A7}" destId="{3D033666-A932-425A-9458-6F7AD25F8BDF}" srcOrd="0" destOrd="0" presId="urn:microsoft.com/office/officeart/2005/8/layout/orgChart1"/>
    <dgm:cxn modelId="{370DEF86-539E-4262-916B-93C4583118EC}" type="presParOf" srcId="{50E62B15-48FA-43D4-8CCE-9920754E89A7}" destId="{C5AF732C-ED48-4AC4-A2C6-64D19AE9A5AB}" srcOrd="1" destOrd="0" presId="urn:microsoft.com/office/officeart/2005/8/layout/orgChart1"/>
    <dgm:cxn modelId="{7B679067-CD2C-4A3B-A76D-6906F667AC25}" type="presParOf" srcId="{27B962C3-9877-4939-BED3-949D73B99A18}" destId="{990ADB87-B1D4-43F6-8CC8-4CA7863ED508}" srcOrd="1" destOrd="0" presId="urn:microsoft.com/office/officeart/2005/8/layout/orgChart1"/>
    <dgm:cxn modelId="{84A4FAE0-8139-4B17-8F39-AB672F808C87}" type="presParOf" srcId="{27B962C3-9877-4939-BED3-949D73B99A18}" destId="{2F9E10F8-265B-40B4-A759-05686E9D19B5}" srcOrd="2" destOrd="0" presId="urn:microsoft.com/office/officeart/2005/8/layout/orgChart1"/>
    <dgm:cxn modelId="{FF770950-2EB9-4C76-B9FC-E6AA2EE159EF}" type="presParOf" srcId="{33047BC8-36B7-4F7A-A101-E921DFB1A6D3}" destId="{C10D0066-3E55-4EE1-8284-DECDCD905E36}" srcOrd="2" destOrd="0" presId="urn:microsoft.com/office/officeart/2005/8/layout/orgChart1"/>
    <dgm:cxn modelId="{0ECFD416-63D9-4D4A-92B4-3A32954F0FA0}" type="presParOf" srcId="{33047BC8-36B7-4F7A-A101-E921DFB1A6D3}" destId="{A57E4475-E47E-41E4-BDC8-E44184550ABA}" srcOrd="3" destOrd="0" presId="urn:microsoft.com/office/officeart/2005/8/layout/orgChart1"/>
    <dgm:cxn modelId="{CA0411BC-8ACB-47DA-8E74-4417B8C25D9E}" type="presParOf" srcId="{A57E4475-E47E-41E4-BDC8-E44184550ABA}" destId="{CEBC9926-7893-49B2-9644-5D54AF720103}" srcOrd="0" destOrd="0" presId="urn:microsoft.com/office/officeart/2005/8/layout/orgChart1"/>
    <dgm:cxn modelId="{29B130F4-F8B8-4BEA-899A-4DA2B33EF6B4}" type="presParOf" srcId="{CEBC9926-7893-49B2-9644-5D54AF720103}" destId="{44E43A90-94D9-4EAE-AB45-96827A7604D4}" srcOrd="0" destOrd="0" presId="urn:microsoft.com/office/officeart/2005/8/layout/orgChart1"/>
    <dgm:cxn modelId="{1106DDC1-CEAE-482A-802F-64418C101853}" type="presParOf" srcId="{CEBC9926-7893-49B2-9644-5D54AF720103}" destId="{46CDEDD8-A9A8-407A-B1F1-F82A2D111E15}" srcOrd="1" destOrd="0" presId="urn:microsoft.com/office/officeart/2005/8/layout/orgChart1"/>
    <dgm:cxn modelId="{8463E414-F62D-4361-9D51-425896A38462}" type="presParOf" srcId="{A57E4475-E47E-41E4-BDC8-E44184550ABA}" destId="{9D29E165-CDCB-415C-823C-D74E98553C74}" srcOrd="1" destOrd="0" presId="urn:microsoft.com/office/officeart/2005/8/layout/orgChart1"/>
    <dgm:cxn modelId="{5E86F244-0F2C-4EBA-A4FB-6DD58EDECC9C}" type="presParOf" srcId="{A57E4475-E47E-41E4-BDC8-E44184550ABA}" destId="{779915DB-51A8-4C0B-AAB1-F43911AD4B9C}" srcOrd="2" destOrd="0" presId="urn:microsoft.com/office/officeart/2005/8/layout/orgChart1"/>
    <dgm:cxn modelId="{EA1407DA-24EA-4AE3-A1FF-DC47CAE458E2}" type="presParOf" srcId="{33047BC8-36B7-4F7A-A101-E921DFB1A6D3}" destId="{EC5476D8-C22D-4594-8E7F-6F9ABC7A0C4D}" srcOrd="4" destOrd="0" presId="urn:microsoft.com/office/officeart/2005/8/layout/orgChart1"/>
    <dgm:cxn modelId="{4579371A-ED46-4980-851B-F6D0E933B5BB}" type="presParOf" srcId="{33047BC8-36B7-4F7A-A101-E921DFB1A6D3}" destId="{6503F95C-2B49-4C9F-82B8-0289BB60209C}" srcOrd="5" destOrd="0" presId="urn:microsoft.com/office/officeart/2005/8/layout/orgChart1"/>
    <dgm:cxn modelId="{1CCAB1C4-0D9D-45A2-A9CE-E921BB61DF80}" type="presParOf" srcId="{6503F95C-2B49-4C9F-82B8-0289BB60209C}" destId="{24449793-C5A6-4AE3-B121-CCB96A2DD713}" srcOrd="0" destOrd="0" presId="urn:microsoft.com/office/officeart/2005/8/layout/orgChart1"/>
    <dgm:cxn modelId="{851D3D4B-9F01-4A8B-BEFA-B55BD2E6549A}" type="presParOf" srcId="{24449793-C5A6-4AE3-B121-CCB96A2DD713}" destId="{66B61080-DE88-4FB6-8538-8C847C9AB752}" srcOrd="0" destOrd="0" presId="urn:microsoft.com/office/officeart/2005/8/layout/orgChart1"/>
    <dgm:cxn modelId="{BD2C2BF6-E4B1-4C88-A1F2-1B3047A77DCE}" type="presParOf" srcId="{24449793-C5A6-4AE3-B121-CCB96A2DD713}" destId="{98682555-E478-4196-817D-2BDA360BA75F}" srcOrd="1" destOrd="0" presId="urn:microsoft.com/office/officeart/2005/8/layout/orgChart1"/>
    <dgm:cxn modelId="{6F1C482B-37BA-4D9D-8D6E-D371202620CC}" type="presParOf" srcId="{6503F95C-2B49-4C9F-82B8-0289BB60209C}" destId="{F9B4E2A6-81DC-4C22-860A-CF3E71CCC4E0}" srcOrd="1" destOrd="0" presId="urn:microsoft.com/office/officeart/2005/8/layout/orgChart1"/>
    <dgm:cxn modelId="{FD5F8570-285F-4A07-80D2-8A5138EB2D06}" type="presParOf" srcId="{6503F95C-2B49-4C9F-82B8-0289BB60209C}" destId="{254C12E6-D15A-47F6-A1A1-F4FB2EC7BBF6}" srcOrd="2" destOrd="0" presId="urn:microsoft.com/office/officeart/2005/8/layout/orgChart1"/>
    <dgm:cxn modelId="{5128ECBA-015C-42A6-BF6D-58F7EE9762E4}" type="presParOf" srcId="{33047BC8-36B7-4F7A-A101-E921DFB1A6D3}" destId="{60FEAB30-2324-4DC5-9DE8-8FA453245046}" srcOrd="6" destOrd="0" presId="urn:microsoft.com/office/officeart/2005/8/layout/orgChart1"/>
    <dgm:cxn modelId="{7529DEDE-1C39-414B-9302-354754CF48B0}" type="presParOf" srcId="{33047BC8-36B7-4F7A-A101-E921DFB1A6D3}" destId="{BDAF1B12-3A16-4F7B-9915-03D06BBBFF3C}" srcOrd="7" destOrd="0" presId="urn:microsoft.com/office/officeart/2005/8/layout/orgChart1"/>
    <dgm:cxn modelId="{2B0D7FFD-7022-4353-9FAD-AA001A455789}" type="presParOf" srcId="{BDAF1B12-3A16-4F7B-9915-03D06BBBFF3C}" destId="{6F2E2E27-33BD-414C-8402-48EF43BEC8E5}" srcOrd="0" destOrd="0" presId="urn:microsoft.com/office/officeart/2005/8/layout/orgChart1"/>
    <dgm:cxn modelId="{EDEE3DCC-FD3C-4C39-A174-5BC7BB4C5B82}" type="presParOf" srcId="{6F2E2E27-33BD-414C-8402-48EF43BEC8E5}" destId="{71B90A5E-0991-43C1-8FA5-BE5456906EAB}" srcOrd="0" destOrd="0" presId="urn:microsoft.com/office/officeart/2005/8/layout/orgChart1"/>
    <dgm:cxn modelId="{5CD80C9C-CE57-468A-9264-1B66FF787D1A}" type="presParOf" srcId="{6F2E2E27-33BD-414C-8402-48EF43BEC8E5}" destId="{9D33CFD1-F63D-4897-B6C2-954DE3012F0B}" srcOrd="1" destOrd="0" presId="urn:microsoft.com/office/officeart/2005/8/layout/orgChart1"/>
    <dgm:cxn modelId="{67F5FA49-83DB-4884-9161-113375820A66}" type="presParOf" srcId="{BDAF1B12-3A16-4F7B-9915-03D06BBBFF3C}" destId="{4169D3EC-C1B9-41FC-BA44-9C2F92327A3C}" srcOrd="1" destOrd="0" presId="urn:microsoft.com/office/officeart/2005/8/layout/orgChart1"/>
    <dgm:cxn modelId="{DBF919AA-9E80-4FA7-93E3-66F96EDFA56F}" type="presParOf" srcId="{BDAF1B12-3A16-4F7B-9915-03D06BBBFF3C}" destId="{A50B344E-4EB4-4D06-9673-A4935723C259}" srcOrd="2" destOrd="0" presId="urn:microsoft.com/office/officeart/2005/8/layout/orgChart1"/>
    <dgm:cxn modelId="{69784396-6AC1-4CCD-B611-669192F8F176}" type="presParOf" srcId="{33047BC8-36B7-4F7A-A101-E921DFB1A6D3}" destId="{9DF1023E-4A29-4956-8FD6-20922970A7A1}" srcOrd="8" destOrd="0" presId="urn:microsoft.com/office/officeart/2005/8/layout/orgChart1"/>
    <dgm:cxn modelId="{923167A7-34A7-4564-B765-1748F012F9DA}" type="presParOf" srcId="{33047BC8-36B7-4F7A-A101-E921DFB1A6D3}" destId="{9FD33988-E03D-4944-9034-DA4F151ACABE}" srcOrd="9" destOrd="0" presId="urn:microsoft.com/office/officeart/2005/8/layout/orgChart1"/>
    <dgm:cxn modelId="{A3B6BB6F-A8AA-4DAC-9445-65E8027F50D8}" type="presParOf" srcId="{9FD33988-E03D-4944-9034-DA4F151ACABE}" destId="{DE54BAB2-7909-45D4-926D-81CEC001D63C}" srcOrd="0" destOrd="0" presId="urn:microsoft.com/office/officeart/2005/8/layout/orgChart1"/>
    <dgm:cxn modelId="{969A392F-586C-4FC9-B49A-8C7AB0949EE1}" type="presParOf" srcId="{DE54BAB2-7909-45D4-926D-81CEC001D63C}" destId="{EDDB5B65-5600-4B21-AEC4-E40FEE65ECC9}" srcOrd="0" destOrd="0" presId="urn:microsoft.com/office/officeart/2005/8/layout/orgChart1"/>
    <dgm:cxn modelId="{F073F3DC-B5AE-4280-94C8-3A02EA1218A4}" type="presParOf" srcId="{DE54BAB2-7909-45D4-926D-81CEC001D63C}" destId="{15577BC7-FCAF-4F6E-8501-1AD06ED949E8}" srcOrd="1" destOrd="0" presId="urn:microsoft.com/office/officeart/2005/8/layout/orgChart1"/>
    <dgm:cxn modelId="{98FCE478-AA1D-47D3-8159-34253112F1EB}" type="presParOf" srcId="{9FD33988-E03D-4944-9034-DA4F151ACABE}" destId="{8EBC9978-3AB1-4BF6-B815-373B09BC175E}" srcOrd="1" destOrd="0" presId="urn:microsoft.com/office/officeart/2005/8/layout/orgChart1"/>
    <dgm:cxn modelId="{D6A35531-3494-4DBA-A76C-247F3D1529BA}" type="presParOf" srcId="{9FD33988-E03D-4944-9034-DA4F151ACABE}" destId="{12B9B5E3-E668-4DD2-A1C4-72031D4D4517}" srcOrd="2" destOrd="0" presId="urn:microsoft.com/office/officeart/2005/8/layout/orgChart1"/>
    <dgm:cxn modelId="{1428AE50-C55C-4138-9DB1-945447BB92B3}" type="presParOf" srcId="{4229421D-CDA0-4EFE-B0DE-5EBB954A6D2C}" destId="{8BD9A184-D815-4714-9740-2195EE8BF935}"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0A9D4E2-6C13-44C2-9F8E-A4389BB49430}" type="doc">
      <dgm:prSet loTypeId="urn:microsoft.com/office/officeart/2005/8/layout/orgChart1" loCatId="hierarchy" qsTypeId="urn:microsoft.com/office/officeart/2005/8/quickstyle/simple1" qsCatId="simple" csTypeId="urn:microsoft.com/office/officeart/2005/8/colors/accent1_2" csCatId="accent1"/>
      <dgm:spPr/>
    </dgm:pt>
    <dgm:pt modelId="{D71C7204-E714-4627-94F4-116AA64BDFD9}">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charset="0"/>
              <a:cs typeface="Arial" charset="0"/>
            </a:rPr>
            <a:t>Стебель</a:t>
          </a:r>
        </a:p>
      </dgm:t>
    </dgm:pt>
    <dgm:pt modelId="{959E7443-539B-4D9F-A3B3-622B6BBD4D17}" type="parTrans" cxnId="{2A33181D-BD5F-4491-A830-D2D7723D04AA}">
      <dgm:prSet/>
      <dgm:spPr/>
    </dgm:pt>
    <dgm:pt modelId="{E4248BE1-1A52-405C-A397-DF57DAC41A70}" type="sibTrans" cxnId="{2A33181D-BD5F-4491-A830-D2D7723D04AA}">
      <dgm:prSet/>
      <dgm:spPr/>
    </dgm:pt>
    <dgm:pt modelId="{BBF12A52-E398-4682-9454-65F75F660727}">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charset="0"/>
              <a:cs typeface="Arial" charset="0"/>
              <a:hlinkClick xmlns:r="http://schemas.openxmlformats.org/officeDocument/2006/relationships" r:id="" action="ppaction://noaction"/>
            </a:rPr>
            <a:t>Кора</a:t>
          </a:r>
          <a:endParaRPr kumimoji="0" lang="ru-RU" b="0" i="0" u="none" strike="noStrike" cap="none" normalizeH="0" baseline="0" smtClean="0">
            <a:ln>
              <a:noFill/>
            </a:ln>
            <a:solidFill>
              <a:schemeClr val="tx1"/>
            </a:solidFill>
            <a:effectLst/>
            <a:latin typeface="Arial" charset="0"/>
            <a:cs typeface="Arial" charset="0"/>
          </a:endParaRPr>
        </a:p>
      </dgm:t>
    </dgm:pt>
    <dgm:pt modelId="{5C69D526-09A6-437C-BFA3-B2824027F0CA}" type="parTrans" cxnId="{16EECF2B-7C51-4F54-8A05-ECB82839EE99}">
      <dgm:prSet/>
      <dgm:spPr/>
    </dgm:pt>
    <dgm:pt modelId="{CFBF7ACE-FC22-485A-9B45-2DD5A2F0055B}" type="sibTrans" cxnId="{16EECF2B-7C51-4F54-8A05-ECB82839EE99}">
      <dgm:prSet/>
      <dgm:spPr/>
    </dgm:pt>
    <dgm:pt modelId="{068390A7-694E-4B0A-B201-BF94B921513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charset="0"/>
              <a:cs typeface="Arial" charset="0"/>
            </a:rPr>
            <a:t>Пробка</a:t>
          </a:r>
        </a:p>
      </dgm:t>
    </dgm:pt>
    <dgm:pt modelId="{FE6F7815-6B90-4482-BDD2-179D9F816883}" type="parTrans" cxnId="{30ED7725-B1E7-4691-9DDC-4DF27C4B64B0}">
      <dgm:prSet/>
      <dgm:spPr/>
    </dgm:pt>
    <dgm:pt modelId="{7D8B3C6C-64F2-4FA0-BFF0-202A0BC9FF82}" type="sibTrans" cxnId="{30ED7725-B1E7-4691-9DDC-4DF27C4B64B0}">
      <dgm:prSet/>
      <dgm:spPr/>
    </dgm:pt>
    <dgm:pt modelId="{2C72A1D0-1020-4B24-AA5B-8B287B17581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charset="0"/>
              <a:cs typeface="Arial" charset="0"/>
            </a:rPr>
            <a:t>Луб</a:t>
          </a:r>
        </a:p>
      </dgm:t>
    </dgm:pt>
    <dgm:pt modelId="{11FC5995-AEDE-410D-BCC4-61A479DB2F02}" type="parTrans" cxnId="{EC6D95EC-355C-4ED4-BD58-2863E758C1BC}">
      <dgm:prSet/>
      <dgm:spPr/>
    </dgm:pt>
    <dgm:pt modelId="{318808BD-57BC-44A6-BCE9-0C7687CAF0C7}" type="sibTrans" cxnId="{EC6D95EC-355C-4ED4-BD58-2863E758C1BC}">
      <dgm:prSet/>
      <dgm:spPr/>
    </dgm:pt>
    <dgm:pt modelId="{6034701A-AD5B-440F-B710-902FBD7FF84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charset="0"/>
              <a:cs typeface="Arial" charset="0"/>
              <a:hlinkClick xmlns:r="http://schemas.openxmlformats.org/officeDocument/2006/relationships" r:id="" action="ppaction://noaction"/>
            </a:rPr>
            <a:t>Камбий</a:t>
          </a:r>
          <a:endParaRPr kumimoji="0" lang="ru-RU" b="0" i="0" u="none" strike="noStrike" cap="none" normalizeH="0" baseline="0" smtClean="0">
            <a:ln>
              <a:noFill/>
            </a:ln>
            <a:solidFill>
              <a:schemeClr val="tx1"/>
            </a:solidFill>
            <a:effectLst/>
            <a:latin typeface="Arial" charset="0"/>
            <a:cs typeface="Arial" charset="0"/>
          </a:endParaRPr>
        </a:p>
      </dgm:t>
    </dgm:pt>
    <dgm:pt modelId="{6D94D9AB-476D-4C60-BF29-BF213FD1918F}" type="parTrans" cxnId="{8CC25E2E-5596-47CC-87F5-4BDBC5E8E571}">
      <dgm:prSet/>
      <dgm:spPr/>
    </dgm:pt>
    <dgm:pt modelId="{8A273782-49C5-40A1-B773-ECF8C8999538}" type="sibTrans" cxnId="{8CC25E2E-5596-47CC-87F5-4BDBC5E8E571}">
      <dgm:prSet/>
      <dgm:spPr/>
    </dgm:pt>
    <dgm:pt modelId="{5974B7CD-A004-4952-AD83-92E33F1A39ED}">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charset="0"/>
              <a:cs typeface="Arial" charset="0"/>
              <a:hlinkClick xmlns:r="http://schemas.openxmlformats.org/officeDocument/2006/relationships" r:id="" action="ppaction://noaction"/>
            </a:rPr>
            <a:t>Древесина</a:t>
          </a:r>
          <a:endParaRPr kumimoji="0" lang="ru-RU" b="0" i="0" u="none" strike="noStrike" cap="none" normalizeH="0" baseline="0" smtClean="0">
            <a:ln>
              <a:noFill/>
            </a:ln>
            <a:solidFill>
              <a:schemeClr val="tx1"/>
            </a:solidFill>
            <a:effectLst/>
            <a:latin typeface="Arial" charset="0"/>
            <a:cs typeface="Arial" charset="0"/>
          </a:endParaRPr>
        </a:p>
      </dgm:t>
    </dgm:pt>
    <dgm:pt modelId="{D2AA321E-4297-4835-9A76-8D6D41CBEE19}" type="parTrans" cxnId="{04D0EA94-4335-45B4-B358-2D3E8D6AD964}">
      <dgm:prSet/>
      <dgm:spPr/>
    </dgm:pt>
    <dgm:pt modelId="{3FD037A5-DD46-49FA-952D-E2485B0D7550}" type="sibTrans" cxnId="{04D0EA94-4335-45B4-B358-2D3E8D6AD964}">
      <dgm:prSet/>
      <dgm:spPr/>
    </dgm:pt>
    <dgm:pt modelId="{152EF310-8AEE-4E93-A113-1EFE04F11150}">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charset="0"/>
              <a:cs typeface="Arial" charset="0"/>
              <a:hlinkClick xmlns:r="http://schemas.openxmlformats.org/officeDocument/2006/relationships" r:id="" action="ppaction://noaction"/>
            </a:rPr>
            <a:t>Сердцевина</a:t>
          </a:r>
          <a:endParaRPr kumimoji="0" lang="ru-RU" b="0" i="0" u="none" strike="noStrike" cap="none" normalizeH="0" baseline="0" smtClean="0">
            <a:ln>
              <a:noFill/>
            </a:ln>
            <a:solidFill>
              <a:schemeClr val="tx1"/>
            </a:solidFill>
            <a:effectLst/>
            <a:latin typeface="Arial" charset="0"/>
            <a:cs typeface="Arial" charset="0"/>
          </a:endParaRPr>
        </a:p>
      </dgm:t>
    </dgm:pt>
    <dgm:pt modelId="{2E8FCFB8-B5E8-44A3-9166-533778D94DB3}" type="parTrans" cxnId="{AC77DBF7-3B8A-4E97-B219-55FD25A8049F}">
      <dgm:prSet/>
      <dgm:spPr/>
    </dgm:pt>
    <dgm:pt modelId="{B8863D40-210D-452A-901D-1AA8B5E0E0CB}" type="sibTrans" cxnId="{AC77DBF7-3B8A-4E97-B219-55FD25A8049F}">
      <dgm:prSet/>
      <dgm:spPr/>
    </dgm:pt>
    <dgm:pt modelId="{838C2927-24B1-4AC9-98B9-95E0BF9AA95B}" type="pres">
      <dgm:prSet presAssocID="{D0A9D4E2-6C13-44C2-9F8E-A4389BB49430}" presName="hierChild1" presStyleCnt="0">
        <dgm:presLayoutVars>
          <dgm:orgChart val="1"/>
          <dgm:chPref val="1"/>
          <dgm:dir/>
          <dgm:animOne val="branch"/>
          <dgm:animLvl val="lvl"/>
          <dgm:resizeHandles/>
        </dgm:presLayoutVars>
      </dgm:prSet>
      <dgm:spPr/>
    </dgm:pt>
    <dgm:pt modelId="{D7485429-0D83-497D-95F5-80D0E4FE4171}" type="pres">
      <dgm:prSet presAssocID="{D71C7204-E714-4627-94F4-116AA64BDFD9}" presName="hierRoot1" presStyleCnt="0">
        <dgm:presLayoutVars>
          <dgm:hierBranch/>
        </dgm:presLayoutVars>
      </dgm:prSet>
      <dgm:spPr/>
    </dgm:pt>
    <dgm:pt modelId="{67F3A447-7C93-4183-A659-2B639FA87DF2}" type="pres">
      <dgm:prSet presAssocID="{D71C7204-E714-4627-94F4-116AA64BDFD9}" presName="rootComposite1" presStyleCnt="0"/>
      <dgm:spPr/>
    </dgm:pt>
    <dgm:pt modelId="{8DC3F7C9-1760-4837-8CBF-3127E439ABD8}" type="pres">
      <dgm:prSet presAssocID="{D71C7204-E714-4627-94F4-116AA64BDFD9}" presName="rootText1" presStyleLbl="node0" presStyleIdx="0" presStyleCnt="1">
        <dgm:presLayoutVars>
          <dgm:chPref val="3"/>
        </dgm:presLayoutVars>
      </dgm:prSet>
      <dgm:spPr/>
      <dgm:t>
        <a:bodyPr/>
        <a:lstStyle/>
        <a:p>
          <a:endParaRPr lang="ru-RU"/>
        </a:p>
      </dgm:t>
    </dgm:pt>
    <dgm:pt modelId="{6D15DBC4-A1B9-421D-B0A8-9F1648C5FD19}" type="pres">
      <dgm:prSet presAssocID="{D71C7204-E714-4627-94F4-116AA64BDFD9}" presName="rootConnector1" presStyleLbl="node1" presStyleIdx="0" presStyleCnt="0"/>
      <dgm:spPr/>
      <dgm:t>
        <a:bodyPr/>
        <a:lstStyle/>
        <a:p>
          <a:endParaRPr lang="ru-RU"/>
        </a:p>
      </dgm:t>
    </dgm:pt>
    <dgm:pt modelId="{E198F03F-702D-48DE-BABE-3A8645B36962}" type="pres">
      <dgm:prSet presAssocID="{D71C7204-E714-4627-94F4-116AA64BDFD9}" presName="hierChild2" presStyleCnt="0"/>
      <dgm:spPr/>
    </dgm:pt>
    <dgm:pt modelId="{A7EB7B35-17D5-414A-B417-5B869EB05967}" type="pres">
      <dgm:prSet presAssocID="{5C69D526-09A6-437C-BFA3-B2824027F0CA}" presName="Name35" presStyleLbl="parChTrans1D2" presStyleIdx="0" presStyleCnt="4"/>
      <dgm:spPr/>
    </dgm:pt>
    <dgm:pt modelId="{86C29270-BAFF-4068-B308-E1508CD892F9}" type="pres">
      <dgm:prSet presAssocID="{BBF12A52-E398-4682-9454-65F75F660727}" presName="hierRoot2" presStyleCnt="0">
        <dgm:presLayoutVars>
          <dgm:hierBranch/>
        </dgm:presLayoutVars>
      </dgm:prSet>
      <dgm:spPr/>
    </dgm:pt>
    <dgm:pt modelId="{E971409B-08DA-4E89-84A2-F26AD693B9B7}" type="pres">
      <dgm:prSet presAssocID="{BBF12A52-E398-4682-9454-65F75F660727}" presName="rootComposite" presStyleCnt="0"/>
      <dgm:spPr/>
    </dgm:pt>
    <dgm:pt modelId="{FE738FA6-6927-4574-A738-C7AD6887FE5F}" type="pres">
      <dgm:prSet presAssocID="{BBF12A52-E398-4682-9454-65F75F660727}" presName="rootText" presStyleLbl="node2" presStyleIdx="0" presStyleCnt="4">
        <dgm:presLayoutVars>
          <dgm:chPref val="3"/>
        </dgm:presLayoutVars>
      </dgm:prSet>
      <dgm:spPr/>
      <dgm:t>
        <a:bodyPr/>
        <a:lstStyle/>
        <a:p>
          <a:endParaRPr lang="ru-RU"/>
        </a:p>
      </dgm:t>
    </dgm:pt>
    <dgm:pt modelId="{CA66D7B5-1CA1-42FA-A897-2819B7572D0F}" type="pres">
      <dgm:prSet presAssocID="{BBF12A52-E398-4682-9454-65F75F660727}" presName="rootConnector" presStyleLbl="node2" presStyleIdx="0" presStyleCnt="4"/>
      <dgm:spPr/>
      <dgm:t>
        <a:bodyPr/>
        <a:lstStyle/>
        <a:p>
          <a:endParaRPr lang="ru-RU"/>
        </a:p>
      </dgm:t>
    </dgm:pt>
    <dgm:pt modelId="{30181215-31D0-4DC7-9922-11808C857A96}" type="pres">
      <dgm:prSet presAssocID="{BBF12A52-E398-4682-9454-65F75F660727}" presName="hierChild4" presStyleCnt="0"/>
      <dgm:spPr/>
    </dgm:pt>
    <dgm:pt modelId="{706792D0-9EF7-477B-A429-A73E50F151ED}" type="pres">
      <dgm:prSet presAssocID="{FE6F7815-6B90-4482-BDD2-179D9F816883}" presName="Name35" presStyleLbl="parChTrans1D3" presStyleIdx="0" presStyleCnt="2"/>
      <dgm:spPr/>
    </dgm:pt>
    <dgm:pt modelId="{B420CF4D-1377-4E4D-8DE3-5F4B92387E35}" type="pres">
      <dgm:prSet presAssocID="{068390A7-694E-4B0A-B201-BF94B921513F}" presName="hierRoot2" presStyleCnt="0">
        <dgm:presLayoutVars>
          <dgm:hierBranch val="r"/>
        </dgm:presLayoutVars>
      </dgm:prSet>
      <dgm:spPr/>
    </dgm:pt>
    <dgm:pt modelId="{FDD78013-F95E-4B23-B5C4-611FBA8627E6}" type="pres">
      <dgm:prSet presAssocID="{068390A7-694E-4B0A-B201-BF94B921513F}" presName="rootComposite" presStyleCnt="0"/>
      <dgm:spPr/>
    </dgm:pt>
    <dgm:pt modelId="{0E80EEC0-68B3-4C7D-ABA9-69D30729F5C9}" type="pres">
      <dgm:prSet presAssocID="{068390A7-694E-4B0A-B201-BF94B921513F}" presName="rootText" presStyleLbl="node3" presStyleIdx="0" presStyleCnt="2">
        <dgm:presLayoutVars>
          <dgm:chPref val="3"/>
        </dgm:presLayoutVars>
      </dgm:prSet>
      <dgm:spPr/>
      <dgm:t>
        <a:bodyPr/>
        <a:lstStyle/>
        <a:p>
          <a:endParaRPr lang="ru-RU"/>
        </a:p>
      </dgm:t>
    </dgm:pt>
    <dgm:pt modelId="{5A545863-1194-4404-8BBB-213D68FB39C0}" type="pres">
      <dgm:prSet presAssocID="{068390A7-694E-4B0A-B201-BF94B921513F}" presName="rootConnector" presStyleLbl="node3" presStyleIdx="0" presStyleCnt="2"/>
      <dgm:spPr/>
      <dgm:t>
        <a:bodyPr/>
        <a:lstStyle/>
        <a:p>
          <a:endParaRPr lang="ru-RU"/>
        </a:p>
      </dgm:t>
    </dgm:pt>
    <dgm:pt modelId="{8279668E-DF39-435E-B01F-8D3BEB23FC19}" type="pres">
      <dgm:prSet presAssocID="{068390A7-694E-4B0A-B201-BF94B921513F}" presName="hierChild4" presStyleCnt="0"/>
      <dgm:spPr/>
    </dgm:pt>
    <dgm:pt modelId="{53FA8E16-BBE0-43EE-9C8C-3A9B6A2E842C}" type="pres">
      <dgm:prSet presAssocID="{068390A7-694E-4B0A-B201-BF94B921513F}" presName="hierChild5" presStyleCnt="0"/>
      <dgm:spPr/>
    </dgm:pt>
    <dgm:pt modelId="{EC0AC482-B7B7-4184-B159-AEA9EB917860}" type="pres">
      <dgm:prSet presAssocID="{11FC5995-AEDE-410D-BCC4-61A479DB2F02}" presName="Name35" presStyleLbl="parChTrans1D3" presStyleIdx="1" presStyleCnt="2"/>
      <dgm:spPr/>
    </dgm:pt>
    <dgm:pt modelId="{EB5DBAB8-76D7-4415-9CAA-09A30AE70C9A}" type="pres">
      <dgm:prSet presAssocID="{2C72A1D0-1020-4B24-AA5B-8B287B17581F}" presName="hierRoot2" presStyleCnt="0">
        <dgm:presLayoutVars>
          <dgm:hierBranch val="r"/>
        </dgm:presLayoutVars>
      </dgm:prSet>
      <dgm:spPr/>
    </dgm:pt>
    <dgm:pt modelId="{C6F7B2F8-4CBE-437C-AFF7-7FA1B245C3BE}" type="pres">
      <dgm:prSet presAssocID="{2C72A1D0-1020-4B24-AA5B-8B287B17581F}" presName="rootComposite" presStyleCnt="0"/>
      <dgm:spPr/>
    </dgm:pt>
    <dgm:pt modelId="{FCF48C2E-E14C-458C-AA5D-D255456DD583}" type="pres">
      <dgm:prSet presAssocID="{2C72A1D0-1020-4B24-AA5B-8B287B17581F}" presName="rootText" presStyleLbl="node3" presStyleIdx="1" presStyleCnt="2">
        <dgm:presLayoutVars>
          <dgm:chPref val="3"/>
        </dgm:presLayoutVars>
      </dgm:prSet>
      <dgm:spPr/>
      <dgm:t>
        <a:bodyPr/>
        <a:lstStyle/>
        <a:p>
          <a:endParaRPr lang="ru-RU"/>
        </a:p>
      </dgm:t>
    </dgm:pt>
    <dgm:pt modelId="{3539827C-477B-43A0-9955-224C560EA90A}" type="pres">
      <dgm:prSet presAssocID="{2C72A1D0-1020-4B24-AA5B-8B287B17581F}" presName="rootConnector" presStyleLbl="node3" presStyleIdx="1" presStyleCnt="2"/>
      <dgm:spPr/>
      <dgm:t>
        <a:bodyPr/>
        <a:lstStyle/>
        <a:p>
          <a:endParaRPr lang="ru-RU"/>
        </a:p>
      </dgm:t>
    </dgm:pt>
    <dgm:pt modelId="{361EC09F-BA6E-4F03-8182-C5158A9F192A}" type="pres">
      <dgm:prSet presAssocID="{2C72A1D0-1020-4B24-AA5B-8B287B17581F}" presName="hierChild4" presStyleCnt="0"/>
      <dgm:spPr/>
    </dgm:pt>
    <dgm:pt modelId="{341465E6-8B16-4F97-9311-6930EAF8C8F2}" type="pres">
      <dgm:prSet presAssocID="{2C72A1D0-1020-4B24-AA5B-8B287B17581F}" presName="hierChild5" presStyleCnt="0"/>
      <dgm:spPr/>
    </dgm:pt>
    <dgm:pt modelId="{4504BE0B-AA35-439A-9F7C-1A00757DEBA2}" type="pres">
      <dgm:prSet presAssocID="{BBF12A52-E398-4682-9454-65F75F660727}" presName="hierChild5" presStyleCnt="0"/>
      <dgm:spPr/>
    </dgm:pt>
    <dgm:pt modelId="{90567129-FD2B-4094-BF01-8A4BB6A700E2}" type="pres">
      <dgm:prSet presAssocID="{6D94D9AB-476D-4C60-BF29-BF213FD1918F}" presName="Name35" presStyleLbl="parChTrans1D2" presStyleIdx="1" presStyleCnt="4"/>
      <dgm:spPr/>
    </dgm:pt>
    <dgm:pt modelId="{9594B10C-72E9-4210-BB66-D8DFB98FD337}" type="pres">
      <dgm:prSet presAssocID="{6034701A-AD5B-440F-B710-902FBD7FF84B}" presName="hierRoot2" presStyleCnt="0">
        <dgm:presLayoutVars>
          <dgm:hierBranch/>
        </dgm:presLayoutVars>
      </dgm:prSet>
      <dgm:spPr/>
    </dgm:pt>
    <dgm:pt modelId="{264144ED-5572-418C-991B-3CF1CABDC78D}" type="pres">
      <dgm:prSet presAssocID="{6034701A-AD5B-440F-B710-902FBD7FF84B}" presName="rootComposite" presStyleCnt="0"/>
      <dgm:spPr/>
    </dgm:pt>
    <dgm:pt modelId="{C2E6C068-B910-4C98-8D33-6D940D8FA4DD}" type="pres">
      <dgm:prSet presAssocID="{6034701A-AD5B-440F-B710-902FBD7FF84B}" presName="rootText" presStyleLbl="node2" presStyleIdx="1" presStyleCnt="4">
        <dgm:presLayoutVars>
          <dgm:chPref val="3"/>
        </dgm:presLayoutVars>
      </dgm:prSet>
      <dgm:spPr/>
      <dgm:t>
        <a:bodyPr/>
        <a:lstStyle/>
        <a:p>
          <a:endParaRPr lang="ru-RU"/>
        </a:p>
      </dgm:t>
    </dgm:pt>
    <dgm:pt modelId="{C1EC33EA-9F86-4BDC-8A35-51114FC5490C}" type="pres">
      <dgm:prSet presAssocID="{6034701A-AD5B-440F-B710-902FBD7FF84B}" presName="rootConnector" presStyleLbl="node2" presStyleIdx="1" presStyleCnt="4"/>
      <dgm:spPr/>
      <dgm:t>
        <a:bodyPr/>
        <a:lstStyle/>
        <a:p>
          <a:endParaRPr lang="ru-RU"/>
        </a:p>
      </dgm:t>
    </dgm:pt>
    <dgm:pt modelId="{F02FA723-DC37-40D5-88D5-1CC888E29906}" type="pres">
      <dgm:prSet presAssocID="{6034701A-AD5B-440F-B710-902FBD7FF84B}" presName="hierChild4" presStyleCnt="0"/>
      <dgm:spPr/>
    </dgm:pt>
    <dgm:pt modelId="{E610C0FF-A00E-4D6E-9343-41B7025CDA13}" type="pres">
      <dgm:prSet presAssocID="{6034701A-AD5B-440F-B710-902FBD7FF84B}" presName="hierChild5" presStyleCnt="0"/>
      <dgm:spPr/>
    </dgm:pt>
    <dgm:pt modelId="{D6B4918B-3D09-4DC2-B4EF-E415C8CA4578}" type="pres">
      <dgm:prSet presAssocID="{D2AA321E-4297-4835-9A76-8D6D41CBEE19}" presName="Name35" presStyleLbl="parChTrans1D2" presStyleIdx="2" presStyleCnt="4"/>
      <dgm:spPr/>
    </dgm:pt>
    <dgm:pt modelId="{36C43858-B154-4948-AA2B-B19164B9B3E8}" type="pres">
      <dgm:prSet presAssocID="{5974B7CD-A004-4952-AD83-92E33F1A39ED}" presName="hierRoot2" presStyleCnt="0">
        <dgm:presLayoutVars>
          <dgm:hierBranch/>
        </dgm:presLayoutVars>
      </dgm:prSet>
      <dgm:spPr/>
    </dgm:pt>
    <dgm:pt modelId="{D4E4E2DF-318F-4616-9108-D80DEDD83F1D}" type="pres">
      <dgm:prSet presAssocID="{5974B7CD-A004-4952-AD83-92E33F1A39ED}" presName="rootComposite" presStyleCnt="0"/>
      <dgm:spPr/>
    </dgm:pt>
    <dgm:pt modelId="{1C3AA023-6E39-4338-8601-9163D7688E43}" type="pres">
      <dgm:prSet presAssocID="{5974B7CD-A004-4952-AD83-92E33F1A39ED}" presName="rootText" presStyleLbl="node2" presStyleIdx="2" presStyleCnt="4">
        <dgm:presLayoutVars>
          <dgm:chPref val="3"/>
        </dgm:presLayoutVars>
      </dgm:prSet>
      <dgm:spPr/>
      <dgm:t>
        <a:bodyPr/>
        <a:lstStyle/>
        <a:p>
          <a:endParaRPr lang="ru-RU"/>
        </a:p>
      </dgm:t>
    </dgm:pt>
    <dgm:pt modelId="{912BCD80-B513-443B-9A30-50742C065E71}" type="pres">
      <dgm:prSet presAssocID="{5974B7CD-A004-4952-AD83-92E33F1A39ED}" presName="rootConnector" presStyleLbl="node2" presStyleIdx="2" presStyleCnt="4"/>
      <dgm:spPr/>
      <dgm:t>
        <a:bodyPr/>
        <a:lstStyle/>
        <a:p>
          <a:endParaRPr lang="ru-RU"/>
        </a:p>
      </dgm:t>
    </dgm:pt>
    <dgm:pt modelId="{A4571C27-96A4-45AB-9EBD-E4AFD97F638F}" type="pres">
      <dgm:prSet presAssocID="{5974B7CD-A004-4952-AD83-92E33F1A39ED}" presName="hierChild4" presStyleCnt="0"/>
      <dgm:spPr/>
    </dgm:pt>
    <dgm:pt modelId="{637C1878-9608-479E-AE75-CD464D8F8731}" type="pres">
      <dgm:prSet presAssocID="{5974B7CD-A004-4952-AD83-92E33F1A39ED}" presName="hierChild5" presStyleCnt="0"/>
      <dgm:spPr/>
    </dgm:pt>
    <dgm:pt modelId="{B31BB5CA-0F1E-4FB6-9B7C-97FCE0010161}" type="pres">
      <dgm:prSet presAssocID="{2E8FCFB8-B5E8-44A3-9166-533778D94DB3}" presName="Name35" presStyleLbl="parChTrans1D2" presStyleIdx="3" presStyleCnt="4"/>
      <dgm:spPr/>
    </dgm:pt>
    <dgm:pt modelId="{E6FC4AE7-EDFF-45BC-B3A6-57430C07FD41}" type="pres">
      <dgm:prSet presAssocID="{152EF310-8AEE-4E93-A113-1EFE04F11150}" presName="hierRoot2" presStyleCnt="0">
        <dgm:presLayoutVars>
          <dgm:hierBranch/>
        </dgm:presLayoutVars>
      </dgm:prSet>
      <dgm:spPr/>
    </dgm:pt>
    <dgm:pt modelId="{777F3C10-9E3B-495C-B7AF-953E000D3729}" type="pres">
      <dgm:prSet presAssocID="{152EF310-8AEE-4E93-A113-1EFE04F11150}" presName="rootComposite" presStyleCnt="0"/>
      <dgm:spPr/>
    </dgm:pt>
    <dgm:pt modelId="{7C2F2A59-ED93-40E9-BBA5-396F90D8FF1E}" type="pres">
      <dgm:prSet presAssocID="{152EF310-8AEE-4E93-A113-1EFE04F11150}" presName="rootText" presStyleLbl="node2" presStyleIdx="3" presStyleCnt="4">
        <dgm:presLayoutVars>
          <dgm:chPref val="3"/>
        </dgm:presLayoutVars>
      </dgm:prSet>
      <dgm:spPr/>
      <dgm:t>
        <a:bodyPr/>
        <a:lstStyle/>
        <a:p>
          <a:endParaRPr lang="ru-RU"/>
        </a:p>
      </dgm:t>
    </dgm:pt>
    <dgm:pt modelId="{3E85BF0A-6981-481C-B878-AF568465B769}" type="pres">
      <dgm:prSet presAssocID="{152EF310-8AEE-4E93-A113-1EFE04F11150}" presName="rootConnector" presStyleLbl="node2" presStyleIdx="3" presStyleCnt="4"/>
      <dgm:spPr/>
      <dgm:t>
        <a:bodyPr/>
        <a:lstStyle/>
        <a:p>
          <a:endParaRPr lang="ru-RU"/>
        </a:p>
      </dgm:t>
    </dgm:pt>
    <dgm:pt modelId="{071FBD9B-5B4A-4043-BC7C-503B76B8C2D1}" type="pres">
      <dgm:prSet presAssocID="{152EF310-8AEE-4E93-A113-1EFE04F11150}" presName="hierChild4" presStyleCnt="0"/>
      <dgm:spPr/>
    </dgm:pt>
    <dgm:pt modelId="{031EB2D0-9303-4411-BBA0-52801D726362}" type="pres">
      <dgm:prSet presAssocID="{152EF310-8AEE-4E93-A113-1EFE04F11150}" presName="hierChild5" presStyleCnt="0"/>
      <dgm:spPr/>
    </dgm:pt>
    <dgm:pt modelId="{9C3548C8-C864-429E-91B6-1EA82930FB8E}" type="pres">
      <dgm:prSet presAssocID="{D71C7204-E714-4627-94F4-116AA64BDFD9}" presName="hierChild3" presStyleCnt="0"/>
      <dgm:spPr/>
    </dgm:pt>
  </dgm:ptLst>
  <dgm:cxnLst>
    <dgm:cxn modelId="{8AA3D639-480B-45C8-9D12-30BBD564A434}" type="presOf" srcId="{D71C7204-E714-4627-94F4-116AA64BDFD9}" destId="{6D15DBC4-A1B9-421D-B0A8-9F1648C5FD19}" srcOrd="1" destOrd="0" presId="urn:microsoft.com/office/officeart/2005/8/layout/orgChart1"/>
    <dgm:cxn modelId="{F6891A87-CE8C-481C-AA63-7C8D021BF13D}" type="presOf" srcId="{5C69D526-09A6-437C-BFA3-B2824027F0CA}" destId="{A7EB7B35-17D5-414A-B417-5B869EB05967}" srcOrd="0" destOrd="0" presId="urn:microsoft.com/office/officeart/2005/8/layout/orgChart1"/>
    <dgm:cxn modelId="{5FF0CC23-1C71-443D-A5E2-2BECD6DF6758}" type="presOf" srcId="{6D94D9AB-476D-4C60-BF29-BF213FD1918F}" destId="{90567129-FD2B-4094-BF01-8A4BB6A700E2}" srcOrd="0" destOrd="0" presId="urn:microsoft.com/office/officeart/2005/8/layout/orgChart1"/>
    <dgm:cxn modelId="{F2E52926-2C73-4E75-8D5F-01271006136A}" type="presOf" srcId="{BBF12A52-E398-4682-9454-65F75F660727}" destId="{FE738FA6-6927-4574-A738-C7AD6887FE5F}" srcOrd="0" destOrd="0" presId="urn:microsoft.com/office/officeart/2005/8/layout/orgChart1"/>
    <dgm:cxn modelId="{EC6D95EC-355C-4ED4-BD58-2863E758C1BC}" srcId="{BBF12A52-E398-4682-9454-65F75F660727}" destId="{2C72A1D0-1020-4B24-AA5B-8B287B17581F}" srcOrd="1" destOrd="0" parTransId="{11FC5995-AEDE-410D-BCC4-61A479DB2F02}" sibTransId="{318808BD-57BC-44A6-BCE9-0C7687CAF0C7}"/>
    <dgm:cxn modelId="{2A33181D-BD5F-4491-A830-D2D7723D04AA}" srcId="{D0A9D4E2-6C13-44C2-9F8E-A4389BB49430}" destId="{D71C7204-E714-4627-94F4-116AA64BDFD9}" srcOrd="0" destOrd="0" parTransId="{959E7443-539B-4D9F-A3B3-622B6BBD4D17}" sibTransId="{E4248BE1-1A52-405C-A397-DF57DAC41A70}"/>
    <dgm:cxn modelId="{90497393-5C57-40F3-9707-825B454AC83B}" type="presOf" srcId="{FE6F7815-6B90-4482-BDD2-179D9F816883}" destId="{706792D0-9EF7-477B-A429-A73E50F151ED}" srcOrd="0" destOrd="0" presId="urn:microsoft.com/office/officeart/2005/8/layout/orgChart1"/>
    <dgm:cxn modelId="{2FF6756A-E28A-4B25-B2A9-0862DC3F4F22}" type="presOf" srcId="{D0A9D4E2-6C13-44C2-9F8E-A4389BB49430}" destId="{838C2927-24B1-4AC9-98B9-95E0BF9AA95B}" srcOrd="0" destOrd="0" presId="urn:microsoft.com/office/officeart/2005/8/layout/orgChart1"/>
    <dgm:cxn modelId="{74B65688-3CEB-444B-9433-8B6B0FA1BACB}" type="presOf" srcId="{6034701A-AD5B-440F-B710-902FBD7FF84B}" destId="{C1EC33EA-9F86-4BDC-8A35-51114FC5490C}" srcOrd="1" destOrd="0" presId="urn:microsoft.com/office/officeart/2005/8/layout/orgChart1"/>
    <dgm:cxn modelId="{AC77DBF7-3B8A-4E97-B219-55FD25A8049F}" srcId="{D71C7204-E714-4627-94F4-116AA64BDFD9}" destId="{152EF310-8AEE-4E93-A113-1EFE04F11150}" srcOrd="3" destOrd="0" parTransId="{2E8FCFB8-B5E8-44A3-9166-533778D94DB3}" sibTransId="{B8863D40-210D-452A-901D-1AA8B5E0E0CB}"/>
    <dgm:cxn modelId="{F439BA8B-5A04-4BA1-AF2D-47A67E47D8C5}" type="presOf" srcId="{068390A7-694E-4B0A-B201-BF94B921513F}" destId="{0E80EEC0-68B3-4C7D-ABA9-69D30729F5C9}" srcOrd="0" destOrd="0" presId="urn:microsoft.com/office/officeart/2005/8/layout/orgChart1"/>
    <dgm:cxn modelId="{16EECF2B-7C51-4F54-8A05-ECB82839EE99}" srcId="{D71C7204-E714-4627-94F4-116AA64BDFD9}" destId="{BBF12A52-E398-4682-9454-65F75F660727}" srcOrd="0" destOrd="0" parTransId="{5C69D526-09A6-437C-BFA3-B2824027F0CA}" sibTransId="{CFBF7ACE-FC22-485A-9B45-2DD5A2F0055B}"/>
    <dgm:cxn modelId="{30ED7725-B1E7-4691-9DDC-4DF27C4B64B0}" srcId="{BBF12A52-E398-4682-9454-65F75F660727}" destId="{068390A7-694E-4B0A-B201-BF94B921513F}" srcOrd="0" destOrd="0" parTransId="{FE6F7815-6B90-4482-BDD2-179D9F816883}" sibTransId="{7D8B3C6C-64F2-4FA0-BFF0-202A0BC9FF82}"/>
    <dgm:cxn modelId="{6B43AFF1-AABF-4096-8B64-9392FB36D14F}" type="presOf" srcId="{D71C7204-E714-4627-94F4-116AA64BDFD9}" destId="{8DC3F7C9-1760-4837-8CBF-3127E439ABD8}" srcOrd="0" destOrd="0" presId="urn:microsoft.com/office/officeart/2005/8/layout/orgChart1"/>
    <dgm:cxn modelId="{2387713E-27AB-4FD5-AC09-54234F82CE27}" type="presOf" srcId="{2C72A1D0-1020-4B24-AA5B-8B287B17581F}" destId="{3539827C-477B-43A0-9955-224C560EA90A}" srcOrd="1" destOrd="0" presId="urn:microsoft.com/office/officeart/2005/8/layout/orgChart1"/>
    <dgm:cxn modelId="{A1DB6853-CB5B-448C-AF51-443EE218E823}" type="presOf" srcId="{BBF12A52-E398-4682-9454-65F75F660727}" destId="{CA66D7B5-1CA1-42FA-A897-2819B7572D0F}" srcOrd="1" destOrd="0" presId="urn:microsoft.com/office/officeart/2005/8/layout/orgChart1"/>
    <dgm:cxn modelId="{165F7B5A-AFA4-41F0-A6F0-28C448B01EB7}" type="presOf" srcId="{152EF310-8AEE-4E93-A113-1EFE04F11150}" destId="{3E85BF0A-6981-481C-B878-AF568465B769}" srcOrd="1" destOrd="0" presId="urn:microsoft.com/office/officeart/2005/8/layout/orgChart1"/>
    <dgm:cxn modelId="{94B60E46-F427-402D-BDBA-04F4D3182781}" type="presOf" srcId="{5974B7CD-A004-4952-AD83-92E33F1A39ED}" destId="{1C3AA023-6E39-4338-8601-9163D7688E43}" srcOrd="0" destOrd="0" presId="urn:microsoft.com/office/officeart/2005/8/layout/orgChart1"/>
    <dgm:cxn modelId="{04D0EA94-4335-45B4-B358-2D3E8D6AD964}" srcId="{D71C7204-E714-4627-94F4-116AA64BDFD9}" destId="{5974B7CD-A004-4952-AD83-92E33F1A39ED}" srcOrd="2" destOrd="0" parTransId="{D2AA321E-4297-4835-9A76-8D6D41CBEE19}" sibTransId="{3FD037A5-DD46-49FA-952D-E2485B0D7550}"/>
    <dgm:cxn modelId="{8CC25E2E-5596-47CC-87F5-4BDBC5E8E571}" srcId="{D71C7204-E714-4627-94F4-116AA64BDFD9}" destId="{6034701A-AD5B-440F-B710-902FBD7FF84B}" srcOrd="1" destOrd="0" parTransId="{6D94D9AB-476D-4C60-BF29-BF213FD1918F}" sibTransId="{8A273782-49C5-40A1-B773-ECF8C8999538}"/>
    <dgm:cxn modelId="{E7F62491-DE4E-43DB-B17C-E0F95232C721}" type="presOf" srcId="{6034701A-AD5B-440F-B710-902FBD7FF84B}" destId="{C2E6C068-B910-4C98-8D33-6D940D8FA4DD}" srcOrd="0" destOrd="0" presId="urn:microsoft.com/office/officeart/2005/8/layout/orgChart1"/>
    <dgm:cxn modelId="{8BD4F24F-A511-43A7-AA98-36CE02A2682B}" type="presOf" srcId="{2E8FCFB8-B5E8-44A3-9166-533778D94DB3}" destId="{B31BB5CA-0F1E-4FB6-9B7C-97FCE0010161}" srcOrd="0" destOrd="0" presId="urn:microsoft.com/office/officeart/2005/8/layout/orgChart1"/>
    <dgm:cxn modelId="{B4765C56-79AA-4550-B4C1-D84E7A5E3449}" type="presOf" srcId="{068390A7-694E-4B0A-B201-BF94B921513F}" destId="{5A545863-1194-4404-8BBB-213D68FB39C0}" srcOrd="1" destOrd="0" presId="urn:microsoft.com/office/officeart/2005/8/layout/orgChart1"/>
    <dgm:cxn modelId="{32A33A97-C8FF-4FE2-86D3-1F5EA8834C6E}" type="presOf" srcId="{152EF310-8AEE-4E93-A113-1EFE04F11150}" destId="{7C2F2A59-ED93-40E9-BBA5-396F90D8FF1E}" srcOrd="0" destOrd="0" presId="urn:microsoft.com/office/officeart/2005/8/layout/orgChart1"/>
    <dgm:cxn modelId="{86D7D2E6-45FB-4EA8-BF42-2522020CFB11}" type="presOf" srcId="{5974B7CD-A004-4952-AD83-92E33F1A39ED}" destId="{912BCD80-B513-443B-9A30-50742C065E71}" srcOrd="1" destOrd="0" presId="urn:microsoft.com/office/officeart/2005/8/layout/orgChart1"/>
    <dgm:cxn modelId="{D07ACFF0-BE11-4600-A663-35EA9F77199C}" type="presOf" srcId="{11FC5995-AEDE-410D-BCC4-61A479DB2F02}" destId="{EC0AC482-B7B7-4184-B159-AEA9EB917860}" srcOrd="0" destOrd="0" presId="urn:microsoft.com/office/officeart/2005/8/layout/orgChart1"/>
    <dgm:cxn modelId="{9139E347-5030-4F20-9175-0161DEB5FC7C}" type="presOf" srcId="{D2AA321E-4297-4835-9A76-8D6D41CBEE19}" destId="{D6B4918B-3D09-4DC2-B4EF-E415C8CA4578}" srcOrd="0" destOrd="0" presId="urn:microsoft.com/office/officeart/2005/8/layout/orgChart1"/>
    <dgm:cxn modelId="{CD5B707E-87F6-4C7C-A1A9-97FD841DAA6C}" type="presOf" srcId="{2C72A1D0-1020-4B24-AA5B-8B287B17581F}" destId="{FCF48C2E-E14C-458C-AA5D-D255456DD583}" srcOrd="0" destOrd="0" presId="urn:microsoft.com/office/officeart/2005/8/layout/orgChart1"/>
    <dgm:cxn modelId="{0B887772-B01F-4742-A74A-12ABF5D50A9D}" type="presParOf" srcId="{838C2927-24B1-4AC9-98B9-95E0BF9AA95B}" destId="{D7485429-0D83-497D-95F5-80D0E4FE4171}" srcOrd="0" destOrd="0" presId="urn:microsoft.com/office/officeart/2005/8/layout/orgChart1"/>
    <dgm:cxn modelId="{1CEF64C3-BCF9-46D2-AD50-7462273F117E}" type="presParOf" srcId="{D7485429-0D83-497D-95F5-80D0E4FE4171}" destId="{67F3A447-7C93-4183-A659-2B639FA87DF2}" srcOrd="0" destOrd="0" presId="urn:microsoft.com/office/officeart/2005/8/layout/orgChart1"/>
    <dgm:cxn modelId="{5C43E7A2-F619-4DB8-A639-3AA0F85632F0}" type="presParOf" srcId="{67F3A447-7C93-4183-A659-2B639FA87DF2}" destId="{8DC3F7C9-1760-4837-8CBF-3127E439ABD8}" srcOrd="0" destOrd="0" presId="urn:microsoft.com/office/officeart/2005/8/layout/orgChart1"/>
    <dgm:cxn modelId="{8E7DCF12-7D44-42DF-9EBF-AF63A0243D5A}" type="presParOf" srcId="{67F3A447-7C93-4183-A659-2B639FA87DF2}" destId="{6D15DBC4-A1B9-421D-B0A8-9F1648C5FD19}" srcOrd="1" destOrd="0" presId="urn:microsoft.com/office/officeart/2005/8/layout/orgChart1"/>
    <dgm:cxn modelId="{FB26BFB9-827E-4790-98AF-7A19B1505EC6}" type="presParOf" srcId="{D7485429-0D83-497D-95F5-80D0E4FE4171}" destId="{E198F03F-702D-48DE-BABE-3A8645B36962}" srcOrd="1" destOrd="0" presId="urn:microsoft.com/office/officeart/2005/8/layout/orgChart1"/>
    <dgm:cxn modelId="{4AEE0DE4-1901-48CE-B925-FFD6FCD21F83}" type="presParOf" srcId="{E198F03F-702D-48DE-BABE-3A8645B36962}" destId="{A7EB7B35-17D5-414A-B417-5B869EB05967}" srcOrd="0" destOrd="0" presId="urn:microsoft.com/office/officeart/2005/8/layout/orgChart1"/>
    <dgm:cxn modelId="{AD8B9058-0BE0-465B-A33A-5F73A1E76ED0}" type="presParOf" srcId="{E198F03F-702D-48DE-BABE-3A8645B36962}" destId="{86C29270-BAFF-4068-B308-E1508CD892F9}" srcOrd="1" destOrd="0" presId="urn:microsoft.com/office/officeart/2005/8/layout/orgChart1"/>
    <dgm:cxn modelId="{1CA4D7BC-7CC9-41AF-9761-377FBED75E6E}" type="presParOf" srcId="{86C29270-BAFF-4068-B308-E1508CD892F9}" destId="{E971409B-08DA-4E89-84A2-F26AD693B9B7}" srcOrd="0" destOrd="0" presId="urn:microsoft.com/office/officeart/2005/8/layout/orgChart1"/>
    <dgm:cxn modelId="{DFCD8CBD-5965-42F0-8732-2369E643FA7D}" type="presParOf" srcId="{E971409B-08DA-4E89-84A2-F26AD693B9B7}" destId="{FE738FA6-6927-4574-A738-C7AD6887FE5F}" srcOrd="0" destOrd="0" presId="urn:microsoft.com/office/officeart/2005/8/layout/orgChart1"/>
    <dgm:cxn modelId="{9A365F07-D4E9-4AAA-94B6-D4B25DC05D2C}" type="presParOf" srcId="{E971409B-08DA-4E89-84A2-F26AD693B9B7}" destId="{CA66D7B5-1CA1-42FA-A897-2819B7572D0F}" srcOrd="1" destOrd="0" presId="urn:microsoft.com/office/officeart/2005/8/layout/orgChart1"/>
    <dgm:cxn modelId="{7A2F0DC1-AC44-47B1-9929-DDD6AAC0EAE3}" type="presParOf" srcId="{86C29270-BAFF-4068-B308-E1508CD892F9}" destId="{30181215-31D0-4DC7-9922-11808C857A96}" srcOrd="1" destOrd="0" presId="urn:microsoft.com/office/officeart/2005/8/layout/orgChart1"/>
    <dgm:cxn modelId="{11F8F31A-968F-4646-9573-63BFC5994F90}" type="presParOf" srcId="{30181215-31D0-4DC7-9922-11808C857A96}" destId="{706792D0-9EF7-477B-A429-A73E50F151ED}" srcOrd="0" destOrd="0" presId="urn:microsoft.com/office/officeart/2005/8/layout/orgChart1"/>
    <dgm:cxn modelId="{6A6178DE-2459-453B-A8CA-FC7006D425F9}" type="presParOf" srcId="{30181215-31D0-4DC7-9922-11808C857A96}" destId="{B420CF4D-1377-4E4D-8DE3-5F4B92387E35}" srcOrd="1" destOrd="0" presId="urn:microsoft.com/office/officeart/2005/8/layout/orgChart1"/>
    <dgm:cxn modelId="{687B81C2-6B55-4415-891A-687E0B18E196}" type="presParOf" srcId="{B420CF4D-1377-4E4D-8DE3-5F4B92387E35}" destId="{FDD78013-F95E-4B23-B5C4-611FBA8627E6}" srcOrd="0" destOrd="0" presId="urn:microsoft.com/office/officeart/2005/8/layout/orgChart1"/>
    <dgm:cxn modelId="{3D1AF95E-61A0-4C80-94E3-48A5B1FC80D0}" type="presParOf" srcId="{FDD78013-F95E-4B23-B5C4-611FBA8627E6}" destId="{0E80EEC0-68B3-4C7D-ABA9-69D30729F5C9}" srcOrd="0" destOrd="0" presId="urn:microsoft.com/office/officeart/2005/8/layout/orgChart1"/>
    <dgm:cxn modelId="{B4A5FC38-28F1-4423-BDE6-00F87A7D7E6D}" type="presParOf" srcId="{FDD78013-F95E-4B23-B5C4-611FBA8627E6}" destId="{5A545863-1194-4404-8BBB-213D68FB39C0}" srcOrd="1" destOrd="0" presId="urn:microsoft.com/office/officeart/2005/8/layout/orgChart1"/>
    <dgm:cxn modelId="{77163F47-4BBE-48C9-8D9C-843135188CDB}" type="presParOf" srcId="{B420CF4D-1377-4E4D-8DE3-5F4B92387E35}" destId="{8279668E-DF39-435E-B01F-8D3BEB23FC19}" srcOrd="1" destOrd="0" presId="urn:microsoft.com/office/officeart/2005/8/layout/orgChart1"/>
    <dgm:cxn modelId="{3E08DAD9-1CFB-4356-A9A2-8DD86C32C658}" type="presParOf" srcId="{B420CF4D-1377-4E4D-8DE3-5F4B92387E35}" destId="{53FA8E16-BBE0-43EE-9C8C-3A9B6A2E842C}" srcOrd="2" destOrd="0" presId="urn:microsoft.com/office/officeart/2005/8/layout/orgChart1"/>
    <dgm:cxn modelId="{7850904E-EBD8-4338-BD34-7DF3610518FD}" type="presParOf" srcId="{30181215-31D0-4DC7-9922-11808C857A96}" destId="{EC0AC482-B7B7-4184-B159-AEA9EB917860}" srcOrd="2" destOrd="0" presId="urn:microsoft.com/office/officeart/2005/8/layout/orgChart1"/>
    <dgm:cxn modelId="{758BB77B-246F-4CF4-B2BF-01024AD91C60}" type="presParOf" srcId="{30181215-31D0-4DC7-9922-11808C857A96}" destId="{EB5DBAB8-76D7-4415-9CAA-09A30AE70C9A}" srcOrd="3" destOrd="0" presId="urn:microsoft.com/office/officeart/2005/8/layout/orgChart1"/>
    <dgm:cxn modelId="{8611891D-E55C-4E5E-A0C6-63938B0F33DD}" type="presParOf" srcId="{EB5DBAB8-76D7-4415-9CAA-09A30AE70C9A}" destId="{C6F7B2F8-4CBE-437C-AFF7-7FA1B245C3BE}" srcOrd="0" destOrd="0" presId="urn:microsoft.com/office/officeart/2005/8/layout/orgChart1"/>
    <dgm:cxn modelId="{52C481BC-1035-494E-AF49-839C33368DC0}" type="presParOf" srcId="{C6F7B2F8-4CBE-437C-AFF7-7FA1B245C3BE}" destId="{FCF48C2E-E14C-458C-AA5D-D255456DD583}" srcOrd="0" destOrd="0" presId="urn:microsoft.com/office/officeart/2005/8/layout/orgChart1"/>
    <dgm:cxn modelId="{508B89D3-08D0-49B8-AEB8-7DDF1F3FC86D}" type="presParOf" srcId="{C6F7B2F8-4CBE-437C-AFF7-7FA1B245C3BE}" destId="{3539827C-477B-43A0-9955-224C560EA90A}" srcOrd="1" destOrd="0" presId="urn:microsoft.com/office/officeart/2005/8/layout/orgChart1"/>
    <dgm:cxn modelId="{D110C5D5-74C4-4143-B0CF-63B53AF4F0EF}" type="presParOf" srcId="{EB5DBAB8-76D7-4415-9CAA-09A30AE70C9A}" destId="{361EC09F-BA6E-4F03-8182-C5158A9F192A}" srcOrd="1" destOrd="0" presId="urn:microsoft.com/office/officeart/2005/8/layout/orgChart1"/>
    <dgm:cxn modelId="{2BCA3E76-7DCC-4290-BC03-9EF7E5FC1DCD}" type="presParOf" srcId="{EB5DBAB8-76D7-4415-9CAA-09A30AE70C9A}" destId="{341465E6-8B16-4F97-9311-6930EAF8C8F2}" srcOrd="2" destOrd="0" presId="urn:microsoft.com/office/officeart/2005/8/layout/orgChart1"/>
    <dgm:cxn modelId="{718B08FF-99E2-4134-B3BB-E98049C5517B}" type="presParOf" srcId="{86C29270-BAFF-4068-B308-E1508CD892F9}" destId="{4504BE0B-AA35-439A-9F7C-1A00757DEBA2}" srcOrd="2" destOrd="0" presId="urn:microsoft.com/office/officeart/2005/8/layout/orgChart1"/>
    <dgm:cxn modelId="{BC3C3ADA-DB6E-403B-BA02-662D992341AE}" type="presParOf" srcId="{E198F03F-702D-48DE-BABE-3A8645B36962}" destId="{90567129-FD2B-4094-BF01-8A4BB6A700E2}" srcOrd="2" destOrd="0" presId="urn:microsoft.com/office/officeart/2005/8/layout/orgChart1"/>
    <dgm:cxn modelId="{0938C4FD-D865-49AE-9138-E4DBEF892383}" type="presParOf" srcId="{E198F03F-702D-48DE-BABE-3A8645B36962}" destId="{9594B10C-72E9-4210-BB66-D8DFB98FD337}" srcOrd="3" destOrd="0" presId="urn:microsoft.com/office/officeart/2005/8/layout/orgChart1"/>
    <dgm:cxn modelId="{C3E53B27-5211-4B0D-A16A-C070B68257F8}" type="presParOf" srcId="{9594B10C-72E9-4210-BB66-D8DFB98FD337}" destId="{264144ED-5572-418C-991B-3CF1CABDC78D}" srcOrd="0" destOrd="0" presId="urn:microsoft.com/office/officeart/2005/8/layout/orgChart1"/>
    <dgm:cxn modelId="{7D4ABD03-6B19-4EA2-8D41-64011A00FD9B}" type="presParOf" srcId="{264144ED-5572-418C-991B-3CF1CABDC78D}" destId="{C2E6C068-B910-4C98-8D33-6D940D8FA4DD}" srcOrd="0" destOrd="0" presId="urn:microsoft.com/office/officeart/2005/8/layout/orgChart1"/>
    <dgm:cxn modelId="{FF32477E-A477-4C3E-8029-D391A04202C2}" type="presParOf" srcId="{264144ED-5572-418C-991B-3CF1CABDC78D}" destId="{C1EC33EA-9F86-4BDC-8A35-51114FC5490C}" srcOrd="1" destOrd="0" presId="urn:microsoft.com/office/officeart/2005/8/layout/orgChart1"/>
    <dgm:cxn modelId="{15F38FA9-A77F-4CC5-B178-B3204E880BE0}" type="presParOf" srcId="{9594B10C-72E9-4210-BB66-D8DFB98FD337}" destId="{F02FA723-DC37-40D5-88D5-1CC888E29906}" srcOrd="1" destOrd="0" presId="urn:microsoft.com/office/officeart/2005/8/layout/orgChart1"/>
    <dgm:cxn modelId="{F3A26F0B-89F6-4ABF-B409-A75A430CFDFC}" type="presParOf" srcId="{9594B10C-72E9-4210-BB66-D8DFB98FD337}" destId="{E610C0FF-A00E-4D6E-9343-41B7025CDA13}" srcOrd="2" destOrd="0" presId="urn:microsoft.com/office/officeart/2005/8/layout/orgChart1"/>
    <dgm:cxn modelId="{1088A105-C35A-48EF-8098-76F25FF89AD9}" type="presParOf" srcId="{E198F03F-702D-48DE-BABE-3A8645B36962}" destId="{D6B4918B-3D09-4DC2-B4EF-E415C8CA4578}" srcOrd="4" destOrd="0" presId="urn:microsoft.com/office/officeart/2005/8/layout/orgChart1"/>
    <dgm:cxn modelId="{5566E43B-A31D-43F0-BCFE-BD3DA5A3B9F2}" type="presParOf" srcId="{E198F03F-702D-48DE-BABE-3A8645B36962}" destId="{36C43858-B154-4948-AA2B-B19164B9B3E8}" srcOrd="5" destOrd="0" presId="urn:microsoft.com/office/officeart/2005/8/layout/orgChart1"/>
    <dgm:cxn modelId="{F45F8F2F-1D58-4702-A0B9-3F634FA92FB8}" type="presParOf" srcId="{36C43858-B154-4948-AA2B-B19164B9B3E8}" destId="{D4E4E2DF-318F-4616-9108-D80DEDD83F1D}" srcOrd="0" destOrd="0" presId="urn:microsoft.com/office/officeart/2005/8/layout/orgChart1"/>
    <dgm:cxn modelId="{A6ADB257-6861-44C9-8B1F-69EFAFFB7E26}" type="presParOf" srcId="{D4E4E2DF-318F-4616-9108-D80DEDD83F1D}" destId="{1C3AA023-6E39-4338-8601-9163D7688E43}" srcOrd="0" destOrd="0" presId="urn:microsoft.com/office/officeart/2005/8/layout/orgChart1"/>
    <dgm:cxn modelId="{ECD2FDB3-F008-4DD1-8219-9A498CE4208B}" type="presParOf" srcId="{D4E4E2DF-318F-4616-9108-D80DEDD83F1D}" destId="{912BCD80-B513-443B-9A30-50742C065E71}" srcOrd="1" destOrd="0" presId="urn:microsoft.com/office/officeart/2005/8/layout/orgChart1"/>
    <dgm:cxn modelId="{5547C2CD-E5B5-4988-9958-AFC98388C5B6}" type="presParOf" srcId="{36C43858-B154-4948-AA2B-B19164B9B3E8}" destId="{A4571C27-96A4-45AB-9EBD-E4AFD97F638F}" srcOrd="1" destOrd="0" presId="urn:microsoft.com/office/officeart/2005/8/layout/orgChart1"/>
    <dgm:cxn modelId="{6A187410-6094-47EA-B050-DEFAA5BC3F97}" type="presParOf" srcId="{36C43858-B154-4948-AA2B-B19164B9B3E8}" destId="{637C1878-9608-479E-AE75-CD464D8F8731}" srcOrd="2" destOrd="0" presId="urn:microsoft.com/office/officeart/2005/8/layout/orgChart1"/>
    <dgm:cxn modelId="{5DCAF49C-97D5-4E7E-ABD9-6D69A0361BCE}" type="presParOf" srcId="{E198F03F-702D-48DE-BABE-3A8645B36962}" destId="{B31BB5CA-0F1E-4FB6-9B7C-97FCE0010161}" srcOrd="6" destOrd="0" presId="urn:microsoft.com/office/officeart/2005/8/layout/orgChart1"/>
    <dgm:cxn modelId="{E530983A-18EB-4648-80DA-53D57B3991B3}" type="presParOf" srcId="{E198F03F-702D-48DE-BABE-3A8645B36962}" destId="{E6FC4AE7-EDFF-45BC-B3A6-57430C07FD41}" srcOrd="7" destOrd="0" presId="urn:microsoft.com/office/officeart/2005/8/layout/orgChart1"/>
    <dgm:cxn modelId="{2D580383-4BEC-488A-B1EC-4C63D7C13FC5}" type="presParOf" srcId="{E6FC4AE7-EDFF-45BC-B3A6-57430C07FD41}" destId="{777F3C10-9E3B-495C-B7AF-953E000D3729}" srcOrd="0" destOrd="0" presId="urn:microsoft.com/office/officeart/2005/8/layout/orgChart1"/>
    <dgm:cxn modelId="{BAF1CAA4-3FD0-413D-96E1-430F46DD6CC6}" type="presParOf" srcId="{777F3C10-9E3B-495C-B7AF-953E000D3729}" destId="{7C2F2A59-ED93-40E9-BBA5-396F90D8FF1E}" srcOrd="0" destOrd="0" presId="urn:microsoft.com/office/officeart/2005/8/layout/orgChart1"/>
    <dgm:cxn modelId="{CE4D5C8D-77B2-47C8-B36D-F7A64EE5DBB1}" type="presParOf" srcId="{777F3C10-9E3B-495C-B7AF-953E000D3729}" destId="{3E85BF0A-6981-481C-B878-AF568465B769}" srcOrd="1" destOrd="0" presId="urn:microsoft.com/office/officeart/2005/8/layout/orgChart1"/>
    <dgm:cxn modelId="{BB60856E-D600-41D9-AFFD-7AFA4AC8B8D0}" type="presParOf" srcId="{E6FC4AE7-EDFF-45BC-B3A6-57430C07FD41}" destId="{071FBD9B-5B4A-4043-BC7C-503B76B8C2D1}" srcOrd="1" destOrd="0" presId="urn:microsoft.com/office/officeart/2005/8/layout/orgChart1"/>
    <dgm:cxn modelId="{331BADF5-56A8-451C-8BAC-803DF542BAE3}" type="presParOf" srcId="{E6FC4AE7-EDFF-45BC-B3A6-57430C07FD41}" destId="{031EB2D0-9303-4411-BBA0-52801D726362}" srcOrd="2" destOrd="0" presId="urn:microsoft.com/office/officeart/2005/8/layout/orgChart1"/>
    <dgm:cxn modelId="{2B7AAD54-DCC4-4D66-8C79-2420EB20557F}" type="presParOf" srcId="{D7485429-0D83-497D-95F5-80D0E4FE4171}" destId="{9C3548C8-C864-429E-91B6-1EA82930FB8E}"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FD7E9A7-B79B-45ED-A0C1-03CE3736D1D0}" type="doc">
      <dgm:prSet loTypeId="urn:microsoft.com/office/officeart/2005/8/layout/orgChart1" loCatId="hierarchy" qsTypeId="urn:microsoft.com/office/officeart/2005/8/quickstyle/simple1" qsCatId="simple" csTypeId="urn:microsoft.com/office/officeart/2005/8/colors/accent1_2" csCatId="accent1"/>
      <dgm:spPr/>
    </dgm:pt>
    <dgm:pt modelId="{F5DF6158-2D7E-4873-A096-7F89DCC06F93}">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charset="0"/>
              <a:cs typeface="Arial" charset="0"/>
            </a:rPr>
            <a:t>Жилки</a:t>
          </a:r>
        </a:p>
      </dgm:t>
    </dgm:pt>
    <dgm:pt modelId="{0A23174C-B4F5-46CE-9B1D-81D3724A4A84}" type="parTrans" cxnId="{21303F70-AF3E-4749-B9BE-FEEDA7B33491}">
      <dgm:prSet/>
      <dgm:spPr/>
    </dgm:pt>
    <dgm:pt modelId="{7EC3D1CB-9A3C-48A7-888C-78D8C624BB25}" type="sibTrans" cxnId="{21303F70-AF3E-4749-B9BE-FEEDA7B33491}">
      <dgm:prSet/>
      <dgm:spPr/>
    </dgm:pt>
    <dgm:pt modelId="{C903BDBA-2761-486D-979F-B291EFC0D58C}">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charset="0"/>
              <a:cs typeface="Arial" charset="0"/>
              <a:hlinkClick xmlns:r="http://schemas.openxmlformats.org/officeDocument/2006/relationships" r:id="" action="ppaction://noaction"/>
            </a:rPr>
            <a:t>Транспортная</a:t>
          </a:r>
          <a:endParaRPr kumimoji="0" lang="ru-RU" b="0" i="0" u="none" strike="noStrike" cap="none" normalizeH="0" baseline="0" smtClean="0">
            <a:ln>
              <a:noFill/>
            </a:ln>
            <a:solidFill>
              <a:schemeClr val="tx1"/>
            </a:solidFill>
            <a:effectLst/>
            <a:latin typeface="Arial" charset="0"/>
            <a:cs typeface="Arial" charset="0"/>
          </a:endParaRPr>
        </a:p>
      </dgm:t>
    </dgm:pt>
    <dgm:pt modelId="{B1F94894-2764-45CE-9550-5AFA7CCB5C31}" type="parTrans" cxnId="{E1ABAEB5-E5ED-43CC-AA0A-1BE931BC961D}">
      <dgm:prSet/>
      <dgm:spPr/>
    </dgm:pt>
    <dgm:pt modelId="{FC2A6F9A-B354-48BE-887E-491A0EF45922}" type="sibTrans" cxnId="{E1ABAEB5-E5ED-43CC-AA0A-1BE931BC961D}">
      <dgm:prSet/>
      <dgm:spPr/>
    </dgm:pt>
    <dgm:pt modelId="{486C7161-EFFD-48B3-9842-F767AE023CC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chemeClr val="tx1"/>
              </a:solidFill>
              <a:effectLst/>
              <a:latin typeface="Arial" charset="0"/>
              <a:cs typeface="Arial" charset="0"/>
            </a:rPr>
            <a:t>Опорная</a:t>
          </a:r>
        </a:p>
      </dgm:t>
    </dgm:pt>
    <dgm:pt modelId="{0765B1DE-3867-4BF4-8964-004BCF1A1850}" type="parTrans" cxnId="{136251EA-4054-40A3-919C-DC67F59E445F}">
      <dgm:prSet/>
      <dgm:spPr/>
    </dgm:pt>
    <dgm:pt modelId="{ACF2A23A-1769-4227-A9A5-2AFFB112957D}" type="sibTrans" cxnId="{136251EA-4054-40A3-919C-DC67F59E445F}">
      <dgm:prSet/>
      <dgm:spPr/>
    </dgm:pt>
    <dgm:pt modelId="{C8021E2A-9AA5-425B-8474-57FC5E434269}" type="pres">
      <dgm:prSet presAssocID="{CFD7E9A7-B79B-45ED-A0C1-03CE3736D1D0}" presName="hierChild1" presStyleCnt="0">
        <dgm:presLayoutVars>
          <dgm:orgChart val="1"/>
          <dgm:chPref val="1"/>
          <dgm:dir/>
          <dgm:animOne val="branch"/>
          <dgm:animLvl val="lvl"/>
          <dgm:resizeHandles/>
        </dgm:presLayoutVars>
      </dgm:prSet>
      <dgm:spPr/>
    </dgm:pt>
    <dgm:pt modelId="{ABA881BA-1098-4404-A788-324265F21B4E}" type="pres">
      <dgm:prSet presAssocID="{F5DF6158-2D7E-4873-A096-7F89DCC06F93}" presName="hierRoot1" presStyleCnt="0">
        <dgm:presLayoutVars>
          <dgm:hierBranch/>
        </dgm:presLayoutVars>
      </dgm:prSet>
      <dgm:spPr/>
    </dgm:pt>
    <dgm:pt modelId="{E058C59F-72C1-40CC-A576-D0383EA4528E}" type="pres">
      <dgm:prSet presAssocID="{F5DF6158-2D7E-4873-A096-7F89DCC06F93}" presName="rootComposite1" presStyleCnt="0"/>
      <dgm:spPr/>
    </dgm:pt>
    <dgm:pt modelId="{AB9D47FD-2091-4113-859D-E766EF792B42}" type="pres">
      <dgm:prSet presAssocID="{F5DF6158-2D7E-4873-A096-7F89DCC06F93}" presName="rootText1" presStyleLbl="node0" presStyleIdx="0" presStyleCnt="1">
        <dgm:presLayoutVars>
          <dgm:chPref val="3"/>
        </dgm:presLayoutVars>
      </dgm:prSet>
      <dgm:spPr/>
      <dgm:t>
        <a:bodyPr/>
        <a:lstStyle/>
        <a:p>
          <a:endParaRPr lang="ru-RU"/>
        </a:p>
      </dgm:t>
    </dgm:pt>
    <dgm:pt modelId="{5AEBE890-CD4D-49AE-BBEA-46FC9235069E}" type="pres">
      <dgm:prSet presAssocID="{F5DF6158-2D7E-4873-A096-7F89DCC06F93}" presName="rootConnector1" presStyleLbl="node1" presStyleIdx="0" presStyleCnt="0"/>
      <dgm:spPr/>
      <dgm:t>
        <a:bodyPr/>
        <a:lstStyle/>
        <a:p>
          <a:endParaRPr lang="ru-RU"/>
        </a:p>
      </dgm:t>
    </dgm:pt>
    <dgm:pt modelId="{A84E5520-7F4F-4E40-8B39-59AB1C1E7819}" type="pres">
      <dgm:prSet presAssocID="{F5DF6158-2D7E-4873-A096-7F89DCC06F93}" presName="hierChild2" presStyleCnt="0"/>
      <dgm:spPr/>
    </dgm:pt>
    <dgm:pt modelId="{4C57523E-3A5A-4F1D-AB7F-98E6C011F32D}" type="pres">
      <dgm:prSet presAssocID="{B1F94894-2764-45CE-9550-5AFA7CCB5C31}" presName="Name35" presStyleLbl="parChTrans1D2" presStyleIdx="0" presStyleCnt="2"/>
      <dgm:spPr/>
    </dgm:pt>
    <dgm:pt modelId="{8F2ED1FA-5B0E-42C2-9AB0-9DEAF7F1E174}" type="pres">
      <dgm:prSet presAssocID="{C903BDBA-2761-486D-979F-B291EFC0D58C}" presName="hierRoot2" presStyleCnt="0">
        <dgm:presLayoutVars>
          <dgm:hierBranch/>
        </dgm:presLayoutVars>
      </dgm:prSet>
      <dgm:spPr/>
    </dgm:pt>
    <dgm:pt modelId="{4D8EB34D-54B2-4E3F-B873-590ED8E685C5}" type="pres">
      <dgm:prSet presAssocID="{C903BDBA-2761-486D-979F-B291EFC0D58C}" presName="rootComposite" presStyleCnt="0"/>
      <dgm:spPr/>
    </dgm:pt>
    <dgm:pt modelId="{2B0B71C0-3CF5-46D8-AD31-66095B10A47B}" type="pres">
      <dgm:prSet presAssocID="{C903BDBA-2761-486D-979F-B291EFC0D58C}" presName="rootText" presStyleLbl="node2" presStyleIdx="0" presStyleCnt="2">
        <dgm:presLayoutVars>
          <dgm:chPref val="3"/>
        </dgm:presLayoutVars>
      </dgm:prSet>
      <dgm:spPr/>
      <dgm:t>
        <a:bodyPr/>
        <a:lstStyle/>
        <a:p>
          <a:endParaRPr lang="ru-RU"/>
        </a:p>
      </dgm:t>
    </dgm:pt>
    <dgm:pt modelId="{04C8BB49-1BAD-4B0C-808E-A1212D22F082}" type="pres">
      <dgm:prSet presAssocID="{C903BDBA-2761-486D-979F-B291EFC0D58C}" presName="rootConnector" presStyleLbl="node2" presStyleIdx="0" presStyleCnt="2"/>
      <dgm:spPr/>
      <dgm:t>
        <a:bodyPr/>
        <a:lstStyle/>
        <a:p>
          <a:endParaRPr lang="ru-RU"/>
        </a:p>
      </dgm:t>
    </dgm:pt>
    <dgm:pt modelId="{78BE250A-DCE2-477C-B7D7-300E3981EB1B}" type="pres">
      <dgm:prSet presAssocID="{C903BDBA-2761-486D-979F-B291EFC0D58C}" presName="hierChild4" presStyleCnt="0"/>
      <dgm:spPr/>
    </dgm:pt>
    <dgm:pt modelId="{D523114B-E4F8-4A8E-9C1A-DC3720D3D7E1}" type="pres">
      <dgm:prSet presAssocID="{C903BDBA-2761-486D-979F-B291EFC0D58C}" presName="hierChild5" presStyleCnt="0"/>
      <dgm:spPr/>
    </dgm:pt>
    <dgm:pt modelId="{C0ED80BE-058D-4442-9ED8-63621010ED92}" type="pres">
      <dgm:prSet presAssocID="{0765B1DE-3867-4BF4-8964-004BCF1A1850}" presName="Name35" presStyleLbl="parChTrans1D2" presStyleIdx="1" presStyleCnt="2"/>
      <dgm:spPr/>
    </dgm:pt>
    <dgm:pt modelId="{C052EF56-2846-4EAE-B6FB-8B30E7BDB04F}" type="pres">
      <dgm:prSet presAssocID="{486C7161-EFFD-48B3-9842-F767AE023CCE}" presName="hierRoot2" presStyleCnt="0">
        <dgm:presLayoutVars>
          <dgm:hierBranch/>
        </dgm:presLayoutVars>
      </dgm:prSet>
      <dgm:spPr/>
    </dgm:pt>
    <dgm:pt modelId="{41D083B4-5480-432B-AF5F-0F422A9EBD30}" type="pres">
      <dgm:prSet presAssocID="{486C7161-EFFD-48B3-9842-F767AE023CCE}" presName="rootComposite" presStyleCnt="0"/>
      <dgm:spPr/>
    </dgm:pt>
    <dgm:pt modelId="{D68A0B61-495F-43EE-A7AE-B49D5B9F09BB}" type="pres">
      <dgm:prSet presAssocID="{486C7161-EFFD-48B3-9842-F767AE023CCE}" presName="rootText" presStyleLbl="node2" presStyleIdx="1" presStyleCnt="2">
        <dgm:presLayoutVars>
          <dgm:chPref val="3"/>
        </dgm:presLayoutVars>
      </dgm:prSet>
      <dgm:spPr/>
      <dgm:t>
        <a:bodyPr/>
        <a:lstStyle/>
        <a:p>
          <a:endParaRPr lang="ru-RU"/>
        </a:p>
      </dgm:t>
    </dgm:pt>
    <dgm:pt modelId="{4AEB6F7F-14A1-4BD4-8283-D83B560599CA}" type="pres">
      <dgm:prSet presAssocID="{486C7161-EFFD-48B3-9842-F767AE023CCE}" presName="rootConnector" presStyleLbl="node2" presStyleIdx="1" presStyleCnt="2"/>
      <dgm:spPr/>
      <dgm:t>
        <a:bodyPr/>
        <a:lstStyle/>
        <a:p>
          <a:endParaRPr lang="ru-RU"/>
        </a:p>
      </dgm:t>
    </dgm:pt>
    <dgm:pt modelId="{513BC808-B11F-4E18-A17E-DE3499DCB763}" type="pres">
      <dgm:prSet presAssocID="{486C7161-EFFD-48B3-9842-F767AE023CCE}" presName="hierChild4" presStyleCnt="0"/>
      <dgm:spPr/>
    </dgm:pt>
    <dgm:pt modelId="{4642FC79-FBCC-47BE-967C-9C850B356E09}" type="pres">
      <dgm:prSet presAssocID="{486C7161-EFFD-48B3-9842-F767AE023CCE}" presName="hierChild5" presStyleCnt="0"/>
      <dgm:spPr/>
    </dgm:pt>
    <dgm:pt modelId="{4EB9EC78-33BF-4009-A7A8-364C26254CFB}" type="pres">
      <dgm:prSet presAssocID="{F5DF6158-2D7E-4873-A096-7F89DCC06F93}" presName="hierChild3" presStyleCnt="0"/>
      <dgm:spPr/>
    </dgm:pt>
  </dgm:ptLst>
  <dgm:cxnLst>
    <dgm:cxn modelId="{A3A7C04A-F92D-42B7-AA2F-7B40CFA40799}" type="presOf" srcId="{CFD7E9A7-B79B-45ED-A0C1-03CE3736D1D0}" destId="{C8021E2A-9AA5-425B-8474-57FC5E434269}" srcOrd="0" destOrd="0" presId="urn:microsoft.com/office/officeart/2005/8/layout/orgChart1"/>
    <dgm:cxn modelId="{372A5DDC-3EC0-4F48-8018-CE9C08E5D007}" type="presOf" srcId="{C903BDBA-2761-486D-979F-B291EFC0D58C}" destId="{04C8BB49-1BAD-4B0C-808E-A1212D22F082}" srcOrd="1" destOrd="0" presId="urn:microsoft.com/office/officeart/2005/8/layout/orgChart1"/>
    <dgm:cxn modelId="{136251EA-4054-40A3-919C-DC67F59E445F}" srcId="{F5DF6158-2D7E-4873-A096-7F89DCC06F93}" destId="{486C7161-EFFD-48B3-9842-F767AE023CCE}" srcOrd="1" destOrd="0" parTransId="{0765B1DE-3867-4BF4-8964-004BCF1A1850}" sibTransId="{ACF2A23A-1769-4227-A9A5-2AFFB112957D}"/>
    <dgm:cxn modelId="{8BED81FC-FEB2-4C05-A2F3-CEB79272AF43}" type="presOf" srcId="{0765B1DE-3867-4BF4-8964-004BCF1A1850}" destId="{C0ED80BE-058D-4442-9ED8-63621010ED92}" srcOrd="0" destOrd="0" presId="urn:microsoft.com/office/officeart/2005/8/layout/orgChart1"/>
    <dgm:cxn modelId="{F71EB6C7-8B75-4977-B8BD-CF70D132AEDC}" type="presOf" srcId="{F5DF6158-2D7E-4873-A096-7F89DCC06F93}" destId="{5AEBE890-CD4D-49AE-BBEA-46FC9235069E}" srcOrd="1" destOrd="0" presId="urn:microsoft.com/office/officeart/2005/8/layout/orgChart1"/>
    <dgm:cxn modelId="{F46D3B30-03F7-4D65-8848-6514CA7AA861}" type="presOf" srcId="{F5DF6158-2D7E-4873-A096-7F89DCC06F93}" destId="{AB9D47FD-2091-4113-859D-E766EF792B42}" srcOrd="0" destOrd="0" presId="urn:microsoft.com/office/officeart/2005/8/layout/orgChart1"/>
    <dgm:cxn modelId="{745ECD6D-E55C-466F-9B0F-ED12D3D3E559}" type="presOf" srcId="{486C7161-EFFD-48B3-9842-F767AE023CCE}" destId="{4AEB6F7F-14A1-4BD4-8283-D83B560599CA}" srcOrd="1" destOrd="0" presId="urn:microsoft.com/office/officeart/2005/8/layout/orgChart1"/>
    <dgm:cxn modelId="{E1ABAEB5-E5ED-43CC-AA0A-1BE931BC961D}" srcId="{F5DF6158-2D7E-4873-A096-7F89DCC06F93}" destId="{C903BDBA-2761-486D-979F-B291EFC0D58C}" srcOrd="0" destOrd="0" parTransId="{B1F94894-2764-45CE-9550-5AFA7CCB5C31}" sibTransId="{FC2A6F9A-B354-48BE-887E-491A0EF45922}"/>
    <dgm:cxn modelId="{48641C92-601F-4AE9-A06C-673E5C0B007A}" type="presOf" srcId="{B1F94894-2764-45CE-9550-5AFA7CCB5C31}" destId="{4C57523E-3A5A-4F1D-AB7F-98E6C011F32D}" srcOrd="0" destOrd="0" presId="urn:microsoft.com/office/officeart/2005/8/layout/orgChart1"/>
    <dgm:cxn modelId="{C216701C-020A-414B-93EF-3C8FEA766EB2}" type="presOf" srcId="{C903BDBA-2761-486D-979F-B291EFC0D58C}" destId="{2B0B71C0-3CF5-46D8-AD31-66095B10A47B}" srcOrd="0" destOrd="0" presId="urn:microsoft.com/office/officeart/2005/8/layout/orgChart1"/>
    <dgm:cxn modelId="{21303F70-AF3E-4749-B9BE-FEEDA7B33491}" srcId="{CFD7E9A7-B79B-45ED-A0C1-03CE3736D1D0}" destId="{F5DF6158-2D7E-4873-A096-7F89DCC06F93}" srcOrd="0" destOrd="0" parTransId="{0A23174C-B4F5-46CE-9B1D-81D3724A4A84}" sibTransId="{7EC3D1CB-9A3C-48A7-888C-78D8C624BB25}"/>
    <dgm:cxn modelId="{81B6E676-9A1D-40EA-960F-ACD03AC3DAF6}" type="presOf" srcId="{486C7161-EFFD-48B3-9842-F767AE023CCE}" destId="{D68A0B61-495F-43EE-A7AE-B49D5B9F09BB}" srcOrd="0" destOrd="0" presId="urn:microsoft.com/office/officeart/2005/8/layout/orgChart1"/>
    <dgm:cxn modelId="{6801BD22-4D8E-4C95-8177-998C5CE41AB5}" type="presParOf" srcId="{C8021E2A-9AA5-425B-8474-57FC5E434269}" destId="{ABA881BA-1098-4404-A788-324265F21B4E}" srcOrd="0" destOrd="0" presId="urn:microsoft.com/office/officeart/2005/8/layout/orgChart1"/>
    <dgm:cxn modelId="{0EFD8B76-B29C-4C4E-B73C-9830D5E08038}" type="presParOf" srcId="{ABA881BA-1098-4404-A788-324265F21B4E}" destId="{E058C59F-72C1-40CC-A576-D0383EA4528E}" srcOrd="0" destOrd="0" presId="urn:microsoft.com/office/officeart/2005/8/layout/orgChart1"/>
    <dgm:cxn modelId="{2CF43A72-EE88-40D1-9EEC-EFD649A57E3E}" type="presParOf" srcId="{E058C59F-72C1-40CC-A576-D0383EA4528E}" destId="{AB9D47FD-2091-4113-859D-E766EF792B42}" srcOrd="0" destOrd="0" presId="urn:microsoft.com/office/officeart/2005/8/layout/orgChart1"/>
    <dgm:cxn modelId="{4FFC55CC-AEDB-4A3B-A0EC-F01D51495A43}" type="presParOf" srcId="{E058C59F-72C1-40CC-A576-D0383EA4528E}" destId="{5AEBE890-CD4D-49AE-BBEA-46FC9235069E}" srcOrd="1" destOrd="0" presId="urn:microsoft.com/office/officeart/2005/8/layout/orgChart1"/>
    <dgm:cxn modelId="{0B1795E8-22A9-4C50-AB6A-0E1EF860A366}" type="presParOf" srcId="{ABA881BA-1098-4404-A788-324265F21B4E}" destId="{A84E5520-7F4F-4E40-8B39-59AB1C1E7819}" srcOrd="1" destOrd="0" presId="urn:microsoft.com/office/officeart/2005/8/layout/orgChart1"/>
    <dgm:cxn modelId="{6E4E7620-2924-4DB7-98C9-6B819D0AEEA5}" type="presParOf" srcId="{A84E5520-7F4F-4E40-8B39-59AB1C1E7819}" destId="{4C57523E-3A5A-4F1D-AB7F-98E6C011F32D}" srcOrd="0" destOrd="0" presId="urn:microsoft.com/office/officeart/2005/8/layout/orgChart1"/>
    <dgm:cxn modelId="{05498767-479D-4E71-A652-5A509772A664}" type="presParOf" srcId="{A84E5520-7F4F-4E40-8B39-59AB1C1E7819}" destId="{8F2ED1FA-5B0E-42C2-9AB0-9DEAF7F1E174}" srcOrd="1" destOrd="0" presId="urn:microsoft.com/office/officeart/2005/8/layout/orgChart1"/>
    <dgm:cxn modelId="{9DD38C44-AF2B-4E6D-97F1-1046EF11C67E}" type="presParOf" srcId="{8F2ED1FA-5B0E-42C2-9AB0-9DEAF7F1E174}" destId="{4D8EB34D-54B2-4E3F-B873-590ED8E685C5}" srcOrd="0" destOrd="0" presId="urn:microsoft.com/office/officeart/2005/8/layout/orgChart1"/>
    <dgm:cxn modelId="{936C3773-051C-4E3E-B5BB-72D74F120BE4}" type="presParOf" srcId="{4D8EB34D-54B2-4E3F-B873-590ED8E685C5}" destId="{2B0B71C0-3CF5-46D8-AD31-66095B10A47B}" srcOrd="0" destOrd="0" presId="urn:microsoft.com/office/officeart/2005/8/layout/orgChart1"/>
    <dgm:cxn modelId="{BBCFCA22-6D52-47B9-A4EE-9BF6C3A2524E}" type="presParOf" srcId="{4D8EB34D-54B2-4E3F-B873-590ED8E685C5}" destId="{04C8BB49-1BAD-4B0C-808E-A1212D22F082}" srcOrd="1" destOrd="0" presId="urn:microsoft.com/office/officeart/2005/8/layout/orgChart1"/>
    <dgm:cxn modelId="{FD23BB0A-F58C-4401-AD46-663DAEDD584A}" type="presParOf" srcId="{8F2ED1FA-5B0E-42C2-9AB0-9DEAF7F1E174}" destId="{78BE250A-DCE2-477C-B7D7-300E3981EB1B}" srcOrd="1" destOrd="0" presId="urn:microsoft.com/office/officeart/2005/8/layout/orgChart1"/>
    <dgm:cxn modelId="{94592433-BDC2-41CE-AF3E-348F3B530257}" type="presParOf" srcId="{8F2ED1FA-5B0E-42C2-9AB0-9DEAF7F1E174}" destId="{D523114B-E4F8-4A8E-9C1A-DC3720D3D7E1}" srcOrd="2" destOrd="0" presId="urn:microsoft.com/office/officeart/2005/8/layout/orgChart1"/>
    <dgm:cxn modelId="{473E8326-628F-4523-B3A8-ED57D07A6ABD}" type="presParOf" srcId="{A84E5520-7F4F-4E40-8B39-59AB1C1E7819}" destId="{C0ED80BE-058D-4442-9ED8-63621010ED92}" srcOrd="2" destOrd="0" presId="urn:microsoft.com/office/officeart/2005/8/layout/orgChart1"/>
    <dgm:cxn modelId="{76FB913B-5A52-4F3F-A2A5-D56ADE90C561}" type="presParOf" srcId="{A84E5520-7F4F-4E40-8B39-59AB1C1E7819}" destId="{C052EF56-2846-4EAE-B6FB-8B30E7BDB04F}" srcOrd="3" destOrd="0" presId="urn:microsoft.com/office/officeart/2005/8/layout/orgChart1"/>
    <dgm:cxn modelId="{CC8973A8-449F-4E99-90D8-BE5ED0487C5D}" type="presParOf" srcId="{C052EF56-2846-4EAE-B6FB-8B30E7BDB04F}" destId="{41D083B4-5480-432B-AF5F-0F422A9EBD30}" srcOrd="0" destOrd="0" presId="urn:microsoft.com/office/officeart/2005/8/layout/orgChart1"/>
    <dgm:cxn modelId="{6D42F9F8-945B-49ED-AA8D-8EBB8DD4554C}" type="presParOf" srcId="{41D083B4-5480-432B-AF5F-0F422A9EBD30}" destId="{D68A0B61-495F-43EE-A7AE-B49D5B9F09BB}" srcOrd="0" destOrd="0" presId="urn:microsoft.com/office/officeart/2005/8/layout/orgChart1"/>
    <dgm:cxn modelId="{FF4B2AFB-A719-483F-8198-2793E784D5EC}" type="presParOf" srcId="{41D083B4-5480-432B-AF5F-0F422A9EBD30}" destId="{4AEB6F7F-14A1-4BD4-8283-D83B560599CA}" srcOrd="1" destOrd="0" presId="urn:microsoft.com/office/officeart/2005/8/layout/orgChart1"/>
    <dgm:cxn modelId="{05D22219-5508-4326-9023-FE1D21496032}" type="presParOf" srcId="{C052EF56-2846-4EAE-B6FB-8B30E7BDB04F}" destId="{513BC808-B11F-4E18-A17E-DE3499DCB763}" srcOrd="1" destOrd="0" presId="urn:microsoft.com/office/officeart/2005/8/layout/orgChart1"/>
    <dgm:cxn modelId="{7AF7C732-8EA7-4A31-8B55-8789B7225D1F}" type="presParOf" srcId="{C052EF56-2846-4EAE-B6FB-8B30E7BDB04F}" destId="{4642FC79-FBCC-47BE-967C-9C850B356E09}" srcOrd="2" destOrd="0" presId="urn:microsoft.com/office/officeart/2005/8/layout/orgChart1"/>
    <dgm:cxn modelId="{C59D21DB-3B1D-46D0-95D7-255FF278C3A5}" type="presParOf" srcId="{ABA881BA-1098-4404-A788-324265F21B4E}" destId="{4EB9EC78-33BF-4009-A7A8-364C26254CFB}"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F1023E-4A29-4956-8FD6-20922970A7A1}">
      <dsp:nvSpPr>
        <dsp:cNvPr id="0" name=""/>
        <dsp:cNvSpPr/>
      </dsp:nvSpPr>
      <dsp:spPr>
        <a:xfrm>
          <a:off x="2263983" y="559708"/>
          <a:ext cx="167534" cy="3685769"/>
        </a:xfrm>
        <a:custGeom>
          <a:avLst/>
          <a:gdLst/>
          <a:ahLst/>
          <a:cxnLst/>
          <a:rect l="0" t="0" r="0" b="0"/>
          <a:pathLst>
            <a:path>
              <a:moveTo>
                <a:pt x="0" y="0"/>
              </a:moveTo>
              <a:lnTo>
                <a:pt x="0" y="3685769"/>
              </a:lnTo>
              <a:lnTo>
                <a:pt x="167534" y="3685769"/>
              </a:lnTo>
            </a:path>
          </a:pathLst>
        </a:custGeom>
        <a:noFill/>
        <a:ln w="11429" cap="flat" cmpd="sng" algn="ctr">
          <a:solidFill>
            <a:schemeClr val="accent1">
              <a:shade val="60000"/>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60FEAB30-2324-4DC5-9DE8-8FA453245046}">
      <dsp:nvSpPr>
        <dsp:cNvPr id="0" name=""/>
        <dsp:cNvSpPr/>
      </dsp:nvSpPr>
      <dsp:spPr>
        <a:xfrm>
          <a:off x="2263983" y="559708"/>
          <a:ext cx="167534" cy="2892770"/>
        </a:xfrm>
        <a:custGeom>
          <a:avLst/>
          <a:gdLst/>
          <a:ahLst/>
          <a:cxnLst/>
          <a:rect l="0" t="0" r="0" b="0"/>
          <a:pathLst>
            <a:path>
              <a:moveTo>
                <a:pt x="0" y="0"/>
              </a:moveTo>
              <a:lnTo>
                <a:pt x="0" y="2892770"/>
              </a:lnTo>
              <a:lnTo>
                <a:pt x="167534" y="2892770"/>
              </a:lnTo>
            </a:path>
          </a:pathLst>
        </a:custGeom>
        <a:noFill/>
        <a:ln w="11429" cap="flat" cmpd="sng" algn="ctr">
          <a:solidFill>
            <a:schemeClr val="accent1">
              <a:shade val="60000"/>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EC5476D8-C22D-4594-8E7F-6F9ABC7A0C4D}">
      <dsp:nvSpPr>
        <dsp:cNvPr id="0" name=""/>
        <dsp:cNvSpPr/>
      </dsp:nvSpPr>
      <dsp:spPr>
        <a:xfrm>
          <a:off x="2263983" y="559708"/>
          <a:ext cx="167534" cy="2099771"/>
        </a:xfrm>
        <a:custGeom>
          <a:avLst/>
          <a:gdLst/>
          <a:ahLst/>
          <a:cxnLst/>
          <a:rect l="0" t="0" r="0" b="0"/>
          <a:pathLst>
            <a:path>
              <a:moveTo>
                <a:pt x="0" y="0"/>
              </a:moveTo>
              <a:lnTo>
                <a:pt x="0" y="2099771"/>
              </a:lnTo>
              <a:lnTo>
                <a:pt x="167534" y="2099771"/>
              </a:lnTo>
            </a:path>
          </a:pathLst>
        </a:custGeom>
        <a:noFill/>
        <a:ln w="11429" cap="flat" cmpd="sng" algn="ctr">
          <a:solidFill>
            <a:schemeClr val="accent1">
              <a:shade val="60000"/>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C10D0066-3E55-4EE1-8284-DECDCD905E36}">
      <dsp:nvSpPr>
        <dsp:cNvPr id="0" name=""/>
        <dsp:cNvSpPr/>
      </dsp:nvSpPr>
      <dsp:spPr>
        <a:xfrm>
          <a:off x="2263983" y="559708"/>
          <a:ext cx="167534" cy="1306772"/>
        </a:xfrm>
        <a:custGeom>
          <a:avLst/>
          <a:gdLst/>
          <a:ahLst/>
          <a:cxnLst/>
          <a:rect l="0" t="0" r="0" b="0"/>
          <a:pathLst>
            <a:path>
              <a:moveTo>
                <a:pt x="0" y="0"/>
              </a:moveTo>
              <a:lnTo>
                <a:pt x="0" y="1306772"/>
              </a:lnTo>
              <a:lnTo>
                <a:pt x="167534" y="1306772"/>
              </a:lnTo>
            </a:path>
          </a:pathLst>
        </a:custGeom>
        <a:noFill/>
        <a:ln w="11429" cap="flat" cmpd="sng" algn="ctr">
          <a:solidFill>
            <a:schemeClr val="accent1">
              <a:shade val="60000"/>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46450415-2382-4E16-89F1-D075FCD6A885}">
      <dsp:nvSpPr>
        <dsp:cNvPr id="0" name=""/>
        <dsp:cNvSpPr/>
      </dsp:nvSpPr>
      <dsp:spPr>
        <a:xfrm>
          <a:off x="2263983" y="559708"/>
          <a:ext cx="167534" cy="513773"/>
        </a:xfrm>
        <a:custGeom>
          <a:avLst/>
          <a:gdLst/>
          <a:ahLst/>
          <a:cxnLst/>
          <a:rect l="0" t="0" r="0" b="0"/>
          <a:pathLst>
            <a:path>
              <a:moveTo>
                <a:pt x="0" y="0"/>
              </a:moveTo>
              <a:lnTo>
                <a:pt x="0" y="513773"/>
              </a:lnTo>
              <a:lnTo>
                <a:pt x="167534" y="513773"/>
              </a:lnTo>
            </a:path>
          </a:pathLst>
        </a:custGeom>
        <a:noFill/>
        <a:ln w="11429" cap="flat" cmpd="sng" algn="ctr">
          <a:solidFill>
            <a:schemeClr val="accent1">
              <a:shade val="60000"/>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FAF81BB1-E89F-4E5D-8BD0-6D8292C41233}">
      <dsp:nvSpPr>
        <dsp:cNvPr id="0" name=""/>
        <dsp:cNvSpPr/>
      </dsp:nvSpPr>
      <dsp:spPr>
        <a:xfrm>
          <a:off x="2152293" y="1259"/>
          <a:ext cx="1116899" cy="558449"/>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500" b="0" i="0" u="none" strike="noStrike" kern="1200" cap="none" normalizeH="0" baseline="0" smtClean="0">
              <a:ln>
                <a:noFill/>
              </a:ln>
              <a:solidFill>
                <a:schemeClr val="tx1"/>
              </a:solidFill>
              <a:effectLst/>
              <a:latin typeface="Arial" charset="0"/>
              <a:cs typeface="Arial" charset="0"/>
            </a:rPr>
            <a:t>Зоны</a:t>
          </a:r>
        </a:p>
      </dsp:txBody>
      <dsp:txXfrm>
        <a:off x="2152293" y="1259"/>
        <a:ext cx="1116899" cy="558449"/>
      </dsp:txXfrm>
    </dsp:sp>
    <dsp:sp modelId="{3D033666-A932-425A-9458-6F7AD25F8BDF}">
      <dsp:nvSpPr>
        <dsp:cNvPr id="0" name=""/>
        <dsp:cNvSpPr/>
      </dsp:nvSpPr>
      <dsp:spPr>
        <a:xfrm>
          <a:off x="2431518" y="794257"/>
          <a:ext cx="1116899" cy="558449"/>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500" b="0" i="0" u="none" strike="noStrike" kern="1200" cap="none" normalizeH="0" baseline="0" smtClean="0">
              <a:ln>
                <a:noFill/>
              </a:ln>
              <a:solidFill>
                <a:schemeClr val="tx1"/>
              </a:solidFill>
              <a:effectLst/>
              <a:latin typeface="Arial" charset="0"/>
              <a:cs typeface="Arial" charset="0"/>
              <a:hlinkClick xmlns:r="http://schemas.openxmlformats.org/officeDocument/2006/relationships" r:id="" action="ppaction://noaction"/>
            </a:rPr>
            <a:t>Зона проведения</a:t>
          </a:r>
          <a:endParaRPr kumimoji="0" lang="ru-RU" sz="1500" b="0" i="0" u="none" strike="noStrike" kern="1200" cap="none" normalizeH="0" baseline="0" smtClean="0">
            <a:ln>
              <a:noFill/>
            </a:ln>
            <a:solidFill>
              <a:schemeClr val="tx1"/>
            </a:solidFill>
            <a:effectLst/>
            <a:latin typeface="Arial" charset="0"/>
            <a:cs typeface="Arial" charset="0"/>
          </a:endParaRPr>
        </a:p>
      </dsp:txBody>
      <dsp:txXfrm>
        <a:off x="2431518" y="794257"/>
        <a:ext cx="1116899" cy="558449"/>
      </dsp:txXfrm>
    </dsp:sp>
    <dsp:sp modelId="{44E43A90-94D9-4EAE-AB45-96827A7604D4}">
      <dsp:nvSpPr>
        <dsp:cNvPr id="0" name=""/>
        <dsp:cNvSpPr/>
      </dsp:nvSpPr>
      <dsp:spPr>
        <a:xfrm>
          <a:off x="2431518" y="1587256"/>
          <a:ext cx="1116899" cy="558449"/>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500" b="0" i="0" u="none" strike="noStrike" kern="1200" cap="none" normalizeH="0" baseline="0" smtClean="0">
              <a:ln>
                <a:noFill/>
              </a:ln>
              <a:solidFill>
                <a:schemeClr val="tx1"/>
              </a:solidFill>
              <a:effectLst/>
              <a:latin typeface="Arial" charset="0"/>
              <a:cs typeface="Arial" charset="0"/>
              <a:hlinkClick xmlns:r="http://schemas.openxmlformats.org/officeDocument/2006/relationships" r:id="" action="ppaction://noaction"/>
            </a:rPr>
            <a:t>Зона всасывания</a:t>
          </a:r>
          <a:endParaRPr kumimoji="0" lang="ru-RU" sz="1500" b="0" i="0" u="none" strike="noStrike" kern="1200" cap="none" normalizeH="0" baseline="0" smtClean="0">
            <a:ln>
              <a:noFill/>
            </a:ln>
            <a:solidFill>
              <a:schemeClr val="tx1"/>
            </a:solidFill>
            <a:effectLst/>
            <a:latin typeface="Arial" charset="0"/>
            <a:cs typeface="Arial" charset="0"/>
          </a:endParaRPr>
        </a:p>
      </dsp:txBody>
      <dsp:txXfrm>
        <a:off x="2431518" y="1587256"/>
        <a:ext cx="1116899" cy="558449"/>
      </dsp:txXfrm>
    </dsp:sp>
    <dsp:sp modelId="{66B61080-DE88-4FB6-8538-8C847C9AB752}">
      <dsp:nvSpPr>
        <dsp:cNvPr id="0" name=""/>
        <dsp:cNvSpPr/>
      </dsp:nvSpPr>
      <dsp:spPr>
        <a:xfrm>
          <a:off x="2431518" y="2380255"/>
          <a:ext cx="1116899" cy="558449"/>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500" b="0" i="0" u="none" strike="noStrike" kern="1200" cap="none" normalizeH="0" baseline="0" smtClean="0">
              <a:ln>
                <a:noFill/>
              </a:ln>
              <a:solidFill>
                <a:schemeClr val="tx1"/>
              </a:solidFill>
              <a:effectLst/>
              <a:latin typeface="Arial" charset="0"/>
              <a:cs typeface="Arial" charset="0"/>
              <a:hlinkClick xmlns:r="http://schemas.openxmlformats.org/officeDocument/2006/relationships" r:id="" action="ppaction://noaction"/>
            </a:rPr>
            <a:t>Зона роста</a:t>
          </a:r>
          <a:endParaRPr kumimoji="0" lang="ru-RU" sz="1500" b="0" i="0" u="none" strike="noStrike" kern="1200" cap="none" normalizeH="0" baseline="0" smtClean="0">
            <a:ln>
              <a:noFill/>
            </a:ln>
            <a:solidFill>
              <a:schemeClr val="tx1"/>
            </a:solidFill>
            <a:effectLst/>
            <a:latin typeface="Arial" charset="0"/>
            <a:cs typeface="Arial" charset="0"/>
          </a:endParaRPr>
        </a:p>
      </dsp:txBody>
      <dsp:txXfrm>
        <a:off x="2431518" y="2380255"/>
        <a:ext cx="1116899" cy="558449"/>
      </dsp:txXfrm>
    </dsp:sp>
    <dsp:sp modelId="{71B90A5E-0991-43C1-8FA5-BE5456906EAB}">
      <dsp:nvSpPr>
        <dsp:cNvPr id="0" name=""/>
        <dsp:cNvSpPr/>
      </dsp:nvSpPr>
      <dsp:spPr>
        <a:xfrm>
          <a:off x="2431518" y="3173254"/>
          <a:ext cx="1116899" cy="558449"/>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500" b="0" i="0" u="sng" strike="noStrike" kern="1200" cap="none" normalizeH="0" baseline="0" smtClean="0">
              <a:ln>
                <a:noFill/>
              </a:ln>
              <a:solidFill>
                <a:schemeClr val="hlink"/>
              </a:solidFill>
              <a:effectLst/>
              <a:latin typeface="Arial" charset="0"/>
              <a:cs typeface="Arial" charset="0"/>
              <a:hlinkClick xmlns:r="http://schemas.openxmlformats.org/officeDocument/2006/relationships" r:id="" action="ppaction://noaction"/>
            </a:rPr>
            <a:t>Зона деления</a:t>
          </a:r>
          <a:endParaRPr kumimoji="0" lang="ru-RU" sz="1500" b="0" i="0" u="none" strike="noStrike" kern="1200" cap="none" normalizeH="0" baseline="0" smtClean="0">
            <a:ln>
              <a:noFill/>
            </a:ln>
            <a:solidFill>
              <a:schemeClr val="hlink"/>
            </a:solidFill>
            <a:effectLst/>
            <a:latin typeface="Arial" charset="0"/>
            <a:cs typeface="Arial" charset="0"/>
          </a:endParaRPr>
        </a:p>
      </dsp:txBody>
      <dsp:txXfrm>
        <a:off x="2431518" y="3173254"/>
        <a:ext cx="1116899" cy="558449"/>
      </dsp:txXfrm>
    </dsp:sp>
    <dsp:sp modelId="{EDDB5B65-5600-4B21-AEC4-E40FEE65ECC9}">
      <dsp:nvSpPr>
        <dsp:cNvPr id="0" name=""/>
        <dsp:cNvSpPr/>
      </dsp:nvSpPr>
      <dsp:spPr>
        <a:xfrm>
          <a:off x="2431518" y="3966253"/>
          <a:ext cx="1116899" cy="558449"/>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500" b="0" i="0" u="none" strike="noStrike" kern="1200" cap="none" normalizeH="0" baseline="0" smtClean="0">
              <a:ln>
                <a:noFill/>
              </a:ln>
              <a:solidFill>
                <a:schemeClr val="tx1"/>
              </a:solidFill>
              <a:effectLst/>
              <a:latin typeface="Arial" charset="0"/>
              <a:cs typeface="Arial" charset="0"/>
              <a:hlinkClick xmlns:r="http://schemas.openxmlformats.org/officeDocument/2006/relationships" r:id="" action="ppaction://noaction"/>
            </a:rPr>
            <a:t>Корневой чехлик</a:t>
          </a:r>
          <a:endParaRPr kumimoji="0" lang="ru-RU" sz="1500" b="0" i="0" u="none" strike="noStrike" kern="1200" cap="none" normalizeH="0" baseline="0" smtClean="0">
            <a:ln>
              <a:noFill/>
            </a:ln>
            <a:solidFill>
              <a:schemeClr val="tx1"/>
            </a:solidFill>
            <a:effectLst/>
            <a:latin typeface="Arial" charset="0"/>
            <a:cs typeface="Arial" charset="0"/>
          </a:endParaRPr>
        </a:p>
      </dsp:txBody>
      <dsp:txXfrm>
        <a:off x="2431518" y="3966253"/>
        <a:ext cx="1116899" cy="5584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1BB5CA-0F1E-4FB6-9B7C-97FCE0010161}">
      <dsp:nvSpPr>
        <dsp:cNvPr id="0" name=""/>
        <dsp:cNvSpPr/>
      </dsp:nvSpPr>
      <dsp:spPr>
        <a:xfrm>
          <a:off x="4466170" y="581696"/>
          <a:ext cx="2108225" cy="243926"/>
        </a:xfrm>
        <a:custGeom>
          <a:avLst/>
          <a:gdLst/>
          <a:ahLst/>
          <a:cxnLst/>
          <a:rect l="0" t="0" r="0" b="0"/>
          <a:pathLst>
            <a:path>
              <a:moveTo>
                <a:pt x="0" y="0"/>
              </a:moveTo>
              <a:lnTo>
                <a:pt x="0" y="121963"/>
              </a:lnTo>
              <a:lnTo>
                <a:pt x="2108225" y="121963"/>
              </a:lnTo>
              <a:lnTo>
                <a:pt x="2108225" y="243926"/>
              </a:lnTo>
            </a:path>
          </a:pathLst>
        </a:custGeom>
        <a:noFill/>
        <a:ln w="11429" cap="flat" cmpd="sng" algn="ctr">
          <a:solidFill>
            <a:schemeClr val="accent1">
              <a:shade val="60000"/>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D6B4918B-3D09-4DC2-B4EF-E415C8CA4578}">
      <dsp:nvSpPr>
        <dsp:cNvPr id="0" name=""/>
        <dsp:cNvSpPr/>
      </dsp:nvSpPr>
      <dsp:spPr>
        <a:xfrm>
          <a:off x="4466170" y="581696"/>
          <a:ext cx="702741" cy="243926"/>
        </a:xfrm>
        <a:custGeom>
          <a:avLst/>
          <a:gdLst/>
          <a:ahLst/>
          <a:cxnLst/>
          <a:rect l="0" t="0" r="0" b="0"/>
          <a:pathLst>
            <a:path>
              <a:moveTo>
                <a:pt x="0" y="0"/>
              </a:moveTo>
              <a:lnTo>
                <a:pt x="0" y="121963"/>
              </a:lnTo>
              <a:lnTo>
                <a:pt x="702741" y="121963"/>
              </a:lnTo>
              <a:lnTo>
                <a:pt x="702741" y="243926"/>
              </a:lnTo>
            </a:path>
          </a:pathLst>
        </a:custGeom>
        <a:noFill/>
        <a:ln w="11429" cap="flat" cmpd="sng" algn="ctr">
          <a:solidFill>
            <a:schemeClr val="accent1">
              <a:shade val="60000"/>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90567129-FD2B-4094-BF01-8A4BB6A700E2}">
      <dsp:nvSpPr>
        <dsp:cNvPr id="0" name=""/>
        <dsp:cNvSpPr/>
      </dsp:nvSpPr>
      <dsp:spPr>
        <a:xfrm>
          <a:off x="3763429" y="581696"/>
          <a:ext cx="702741" cy="243926"/>
        </a:xfrm>
        <a:custGeom>
          <a:avLst/>
          <a:gdLst/>
          <a:ahLst/>
          <a:cxnLst/>
          <a:rect l="0" t="0" r="0" b="0"/>
          <a:pathLst>
            <a:path>
              <a:moveTo>
                <a:pt x="702741" y="0"/>
              </a:moveTo>
              <a:lnTo>
                <a:pt x="702741" y="121963"/>
              </a:lnTo>
              <a:lnTo>
                <a:pt x="0" y="121963"/>
              </a:lnTo>
              <a:lnTo>
                <a:pt x="0" y="243926"/>
              </a:lnTo>
            </a:path>
          </a:pathLst>
        </a:custGeom>
        <a:noFill/>
        <a:ln w="11429" cap="flat" cmpd="sng" algn="ctr">
          <a:solidFill>
            <a:schemeClr val="accent1">
              <a:shade val="60000"/>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EC0AC482-B7B7-4184-B159-AEA9EB917860}">
      <dsp:nvSpPr>
        <dsp:cNvPr id="0" name=""/>
        <dsp:cNvSpPr/>
      </dsp:nvSpPr>
      <dsp:spPr>
        <a:xfrm>
          <a:off x="2357945" y="1406401"/>
          <a:ext cx="702741" cy="243926"/>
        </a:xfrm>
        <a:custGeom>
          <a:avLst/>
          <a:gdLst/>
          <a:ahLst/>
          <a:cxnLst/>
          <a:rect l="0" t="0" r="0" b="0"/>
          <a:pathLst>
            <a:path>
              <a:moveTo>
                <a:pt x="0" y="0"/>
              </a:moveTo>
              <a:lnTo>
                <a:pt x="0" y="121963"/>
              </a:lnTo>
              <a:lnTo>
                <a:pt x="702741" y="121963"/>
              </a:lnTo>
              <a:lnTo>
                <a:pt x="702741" y="243926"/>
              </a:lnTo>
            </a:path>
          </a:pathLst>
        </a:custGeom>
        <a:noFill/>
        <a:ln w="11429" cap="flat" cmpd="sng" algn="ctr">
          <a:solidFill>
            <a:schemeClr val="accent1">
              <a:shade val="80000"/>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706792D0-9EF7-477B-A429-A73E50F151ED}">
      <dsp:nvSpPr>
        <dsp:cNvPr id="0" name=""/>
        <dsp:cNvSpPr/>
      </dsp:nvSpPr>
      <dsp:spPr>
        <a:xfrm>
          <a:off x="1655203" y="1406401"/>
          <a:ext cx="702741" cy="243926"/>
        </a:xfrm>
        <a:custGeom>
          <a:avLst/>
          <a:gdLst/>
          <a:ahLst/>
          <a:cxnLst/>
          <a:rect l="0" t="0" r="0" b="0"/>
          <a:pathLst>
            <a:path>
              <a:moveTo>
                <a:pt x="702741" y="0"/>
              </a:moveTo>
              <a:lnTo>
                <a:pt x="702741" y="121963"/>
              </a:lnTo>
              <a:lnTo>
                <a:pt x="0" y="121963"/>
              </a:lnTo>
              <a:lnTo>
                <a:pt x="0" y="243926"/>
              </a:lnTo>
            </a:path>
          </a:pathLst>
        </a:custGeom>
        <a:noFill/>
        <a:ln w="11429" cap="flat" cmpd="sng" algn="ctr">
          <a:solidFill>
            <a:schemeClr val="accent1">
              <a:shade val="80000"/>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A7EB7B35-17D5-414A-B417-5B869EB05967}">
      <dsp:nvSpPr>
        <dsp:cNvPr id="0" name=""/>
        <dsp:cNvSpPr/>
      </dsp:nvSpPr>
      <dsp:spPr>
        <a:xfrm>
          <a:off x="2357945" y="581696"/>
          <a:ext cx="2108225" cy="243926"/>
        </a:xfrm>
        <a:custGeom>
          <a:avLst/>
          <a:gdLst/>
          <a:ahLst/>
          <a:cxnLst/>
          <a:rect l="0" t="0" r="0" b="0"/>
          <a:pathLst>
            <a:path>
              <a:moveTo>
                <a:pt x="2108225" y="0"/>
              </a:moveTo>
              <a:lnTo>
                <a:pt x="2108225" y="121963"/>
              </a:lnTo>
              <a:lnTo>
                <a:pt x="0" y="121963"/>
              </a:lnTo>
              <a:lnTo>
                <a:pt x="0" y="243926"/>
              </a:lnTo>
            </a:path>
          </a:pathLst>
        </a:custGeom>
        <a:noFill/>
        <a:ln w="11429" cap="flat" cmpd="sng" algn="ctr">
          <a:solidFill>
            <a:schemeClr val="accent1">
              <a:shade val="60000"/>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8DC3F7C9-1760-4837-8CBF-3127E439ABD8}">
      <dsp:nvSpPr>
        <dsp:cNvPr id="0" name=""/>
        <dsp:cNvSpPr/>
      </dsp:nvSpPr>
      <dsp:spPr>
        <a:xfrm>
          <a:off x="3885392" y="917"/>
          <a:ext cx="1161557" cy="580778"/>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500" b="0" i="0" u="none" strike="noStrike" kern="1200" cap="none" normalizeH="0" baseline="0" smtClean="0">
              <a:ln>
                <a:noFill/>
              </a:ln>
              <a:solidFill>
                <a:schemeClr val="tx1"/>
              </a:solidFill>
              <a:effectLst/>
              <a:latin typeface="Arial" charset="0"/>
              <a:cs typeface="Arial" charset="0"/>
            </a:rPr>
            <a:t>Стебель</a:t>
          </a:r>
        </a:p>
      </dsp:txBody>
      <dsp:txXfrm>
        <a:off x="3885392" y="917"/>
        <a:ext cx="1161557" cy="580778"/>
      </dsp:txXfrm>
    </dsp:sp>
    <dsp:sp modelId="{FE738FA6-6927-4574-A738-C7AD6887FE5F}">
      <dsp:nvSpPr>
        <dsp:cNvPr id="0" name=""/>
        <dsp:cNvSpPr/>
      </dsp:nvSpPr>
      <dsp:spPr>
        <a:xfrm>
          <a:off x="1777166" y="825623"/>
          <a:ext cx="1161557" cy="580778"/>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500" b="0" i="0" u="none" strike="noStrike" kern="1200" cap="none" normalizeH="0" baseline="0" smtClean="0">
              <a:ln>
                <a:noFill/>
              </a:ln>
              <a:solidFill>
                <a:schemeClr val="tx1"/>
              </a:solidFill>
              <a:effectLst/>
              <a:latin typeface="Arial" charset="0"/>
              <a:cs typeface="Arial" charset="0"/>
              <a:hlinkClick xmlns:r="http://schemas.openxmlformats.org/officeDocument/2006/relationships" r:id="" action="ppaction://noaction"/>
            </a:rPr>
            <a:t>Кора</a:t>
          </a:r>
          <a:endParaRPr kumimoji="0" lang="ru-RU" sz="1500" b="0" i="0" u="none" strike="noStrike" kern="1200" cap="none" normalizeH="0" baseline="0" smtClean="0">
            <a:ln>
              <a:noFill/>
            </a:ln>
            <a:solidFill>
              <a:schemeClr val="tx1"/>
            </a:solidFill>
            <a:effectLst/>
            <a:latin typeface="Arial" charset="0"/>
            <a:cs typeface="Arial" charset="0"/>
          </a:endParaRPr>
        </a:p>
      </dsp:txBody>
      <dsp:txXfrm>
        <a:off x="1777166" y="825623"/>
        <a:ext cx="1161557" cy="580778"/>
      </dsp:txXfrm>
    </dsp:sp>
    <dsp:sp modelId="{0E80EEC0-68B3-4C7D-ABA9-69D30729F5C9}">
      <dsp:nvSpPr>
        <dsp:cNvPr id="0" name=""/>
        <dsp:cNvSpPr/>
      </dsp:nvSpPr>
      <dsp:spPr>
        <a:xfrm>
          <a:off x="1074424" y="1650328"/>
          <a:ext cx="1161557" cy="580778"/>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500" b="0" i="0" u="none" strike="noStrike" kern="1200" cap="none" normalizeH="0" baseline="0" smtClean="0">
              <a:ln>
                <a:noFill/>
              </a:ln>
              <a:solidFill>
                <a:schemeClr val="tx1"/>
              </a:solidFill>
              <a:effectLst/>
              <a:latin typeface="Arial" charset="0"/>
              <a:cs typeface="Arial" charset="0"/>
            </a:rPr>
            <a:t>Пробка</a:t>
          </a:r>
        </a:p>
      </dsp:txBody>
      <dsp:txXfrm>
        <a:off x="1074424" y="1650328"/>
        <a:ext cx="1161557" cy="580778"/>
      </dsp:txXfrm>
    </dsp:sp>
    <dsp:sp modelId="{FCF48C2E-E14C-458C-AA5D-D255456DD583}">
      <dsp:nvSpPr>
        <dsp:cNvPr id="0" name=""/>
        <dsp:cNvSpPr/>
      </dsp:nvSpPr>
      <dsp:spPr>
        <a:xfrm>
          <a:off x="2479908" y="1650328"/>
          <a:ext cx="1161557" cy="580778"/>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500" b="0" i="0" u="none" strike="noStrike" kern="1200" cap="none" normalizeH="0" baseline="0" smtClean="0">
              <a:ln>
                <a:noFill/>
              </a:ln>
              <a:solidFill>
                <a:schemeClr val="tx1"/>
              </a:solidFill>
              <a:effectLst/>
              <a:latin typeface="Arial" charset="0"/>
              <a:cs typeface="Arial" charset="0"/>
            </a:rPr>
            <a:t>Луб</a:t>
          </a:r>
        </a:p>
      </dsp:txBody>
      <dsp:txXfrm>
        <a:off x="2479908" y="1650328"/>
        <a:ext cx="1161557" cy="580778"/>
      </dsp:txXfrm>
    </dsp:sp>
    <dsp:sp modelId="{C2E6C068-B910-4C98-8D33-6D940D8FA4DD}">
      <dsp:nvSpPr>
        <dsp:cNvPr id="0" name=""/>
        <dsp:cNvSpPr/>
      </dsp:nvSpPr>
      <dsp:spPr>
        <a:xfrm>
          <a:off x="3182650" y="825623"/>
          <a:ext cx="1161557" cy="580778"/>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500" b="0" i="0" u="none" strike="noStrike" kern="1200" cap="none" normalizeH="0" baseline="0" smtClean="0">
              <a:ln>
                <a:noFill/>
              </a:ln>
              <a:solidFill>
                <a:schemeClr val="tx1"/>
              </a:solidFill>
              <a:effectLst/>
              <a:latin typeface="Arial" charset="0"/>
              <a:cs typeface="Arial" charset="0"/>
              <a:hlinkClick xmlns:r="http://schemas.openxmlformats.org/officeDocument/2006/relationships" r:id="" action="ppaction://noaction"/>
            </a:rPr>
            <a:t>Камбий</a:t>
          </a:r>
          <a:endParaRPr kumimoji="0" lang="ru-RU" sz="1500" b="0" i="0" u="none" strike="noStrike" kern="1200" cap="none" normalizeH="0" baseline="0" smtClean="0">
            <a:ln>
              <a:noFill/>
            </a:ln>
            <a:solidFill>
              <a:schemeClr val="tx1"/>
            </a:solidFill>
            <a:effectLst/>
            <a:latin typeface="Arial" charset="0"/>
            <a:cs typeface="Arial" charset="0"/>
          </a:endParaRPr>
        </a:p>
      </dsp:txBody>
      <dsp:txXfrm>
        <a:off x="3182650" y="825623"/>
        <a:ext cx="1161557" cy="580778"/>
      </dsp:txXfrm>
    </dsp:sp>
    <dsp:sp modelId="{1C3AA023-6E39-4338-8601-9163D7688E43}">
      <dsp:nvSpPr>
        <dsp:cNvPr id="0" name=""/>
        <dsp:cNvSpPr/>
      </dsp:nvSpPr>
      <dsp:spPr>
        <a:xfrm>
          <a:off x="4588134" y="825623"/>
          <a:ext cx="1161557" cy="580778"/>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500" b="0" i="0" u="none" strike="noStrike" kern="1200" cap="none" normalizeH="0" baseline="0" smtClean="0">
              <a:ln>
                <a:noFill/>
              </a:ln>
              <a:solidFill>
                <a:schemeClr val="tx1"/>
              </a:solidFill>
              <a:effectLst/>
              <a:latin typeface="Arial" charset="0"/>
              <a:cs typeface="Arial" charset="0"/>
              <a:hlinkClick xmlns:r="http://schemas.openxmlformats.org/officeDocument/2006/relationships" r:id="" action="ppaction://noaction"/>
            </a:rPr>
            <a:t>Древесина</a:t>
          </a:r>
          <a:endParaRPr kumimoji="0" lang="ru-RU" sz="1500" b="0" i="0" u="none" strike="noStrike" kern="1200" cap="none" normalizeH="0" baseline="0" smtClean="0">
            <a:ln>
              <a:noFill/>
            </a:ln>
            <a:solidFill>
              <a:schemeClr val="tx1"/>
            </a:solidFill>
            <a:effectLst/>
            <a:latin typeface="Arial" charset="0"/>
            <a:cs typeface="Arial" charset="0"/>
          </a:endParaRPr>
        </a:p>
      </dsp:txBody>
      <dsp:txXfrm>
        <a:off x="4588134" y="825623"/>
        <a:ext cx="1161557" cy="580778"/>
      </dsp:txXfrm>
    </dsp:sp>
    <dsp:sp modelId="{7C2F2A59-ED93-40E9-BBA5-396F90D8FF1E}">
      <dsp:nvSpPr>
        <dsp:cNvPr id="0" name=""/>
        <dsp:cNvSpPr/>
      </dsp:nvSpPr>
      <dsp:spPr>
        <a:xfrm>
          <a:off x="5993618" y="825623"/>
          <a:ext cx="1161557" cy="580778"/>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500" b="0" i="0" u="none" strike="noStrike" kern="1200" cap="none" normalizeH="0" baseline="0" smtClean="0">
              <a:ln>
                <a:noFill/>
              </a:ln>
              <a:solidFill>
                <a:schemeClr val="tx1"/>
              </a:solidFill>
              <a:effectLst/>
              <a:latin typeface="Arial" charset="0"/>
              <a:cs typeface="Arial" charset="0"/>
              <a:hlinkClick xmlns:r="http://schemas.openxmlformats.org/officeDocument/2006/relationships" r:id="" action="ppaction://noaction"/>
            </a:rPr>
            <a:t>Сердцевина</a:t>
          </a:r>
          <a:endParaRPr kumimoji="0" lang="ru-RU" sz="1500" b="0" i="0" u="none" strike="noStrike" kern="1200" cap="none" normalizeH="0" baseline="0" smtClean="0">
            <a:ln>
              <a:noFill/>
            </a:ln>
            <a:solidFill>
              <a:schemeClr val="tx1"/>
            </a:solidFill>
            <a:effectLst/>
            <a:latin typeface="Arial" charset="0"/>
            <a:cs typeface="Arial" charset="0"/>
          </a:endParaRPr>
        </a:p>
      </dsp:txBody>
      <dsp:txXfrm>
        <a:off x="5993618" y="825623"/>
        <a:ext cx="1161557" cy="5807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ED80BE-058D-4442-9ED8-63621010ED92}">
      <dsp:nvSpPr>
        <dsp:cNvPr id="0" name=""/>
        <dsp:cNvSpPr/>
      </dsp:nvSpPr>
      <dsp:spPr>
        <a:xfrm>
          <a:off x="4095750" y="892879"/>
          <a:ext cx="1079859" cy="374827"/>
        </a:xfrm>
        <a:custGeom>
          <a:avLst/>
          <a:gdLst/>
          <a:ahLst/>
          <a:cxnLst/>
          <a:rect l="0" t="0" r="0" b="0"/>
          <a:pathLst>
            <a:path>
              <a:moveTo>
                <a:pt x="0" y="0"/>
              </a:moveTo>
              <a:lnTo>
                <a:pt x="0" y="187413"/>
              </a:lnTo>
              <a:lnTo>
                <a:pt x="1079859" y="187413"/>
              </a:lnTo>
              <a:lnTo>
                <a:pt x="1079859" y="374827"/>
              </a:lnTo>
            </a:path>
          </a:pathLst>
        </a:custGeom>
        <a:noFill/>
        <a:ln w="11429" cap="flat" cmpd="sng" algn="ctr">
          <a:solidFill>
            <a:schemeClr val="accent1">
              <a:shade val="60000"/>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4C57523E-3A5A-4F1D-AB7F-98E6C011F32D}">
      <dsp:nvSpPr>
        <dsp:cNvPr id="0" name=""/>
        <dsp:cNvSpPr/>
      </dsp:nvSpPr>
      <dsp:spPr>
        <a:xfrm>
          <a:off x="3015890" y="892879"/>
          <a:ext cx="1079859" cy="374827"/>
        </a:xfrm>
        <a:custGeom>
          <a:avLst/>
          <a:gdLst/>
          <a:ahLst/>
          <a:cxnLst/>
          <a:rect l="0" t="0" r="0" b="0"/>
          <a:pathLst>
            <a:path>
              <a:moveTo>
                <a:pt x="1079859" y="0"/>
              </a:moveTo>
              <a:lnTo>
                <a:pt x="1079859" y="187413"/>
              </a:lnTo>
              <a:lnTo>
                <a:pt x="0" y="187413"/>
              </a:lnTo>
              <a:lnTo>
                <a:pt x="0" y="374827"/>
              </a:lnTo>
            </a:path>
          </a:pathLst>
        </a:custGeom>
        <a:noFill/>
        <a:ln w="11429" cap="flat" cmpd="sng" algn="ctr">
          <a:solidFill>
            <a:schemeClr val="accent1">
              <a:shade val="60000"/>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AB9D47FD-2091-4113-859D-E766EF792B42}">
      <dsp:nvSpPr>
        <dsp:cNvPr id="0" name=""/>
        <dsp:cNvSpPr/>
      </dsp:nvSpPr>
      <dsp:spPr>
        <a:xfrm>
          <a:off x="3203304" y="434"/>
          <a:ext cx="1784891" cy="892445"/>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100" b="0" i="0" u="none" strike="noStrike" kern="1200" cap="none" normalizeH="0" baseline="0" smtClean="0">
              <a:ln>
                <a:noFill/>
              </a:ln>
              <a:solidFill>
                <a:schemeClr val="tx1"/>
              </a:solidFill>
              <a:effectLst/>
              <a:latin typeface="Arial" charset="0"/>
              <a:cs typeface="Arial" charset="0"/>
            </a:rPr>
            <a:t>Жилки</a:t>
          </a:r>
        </a:p>
      </dsp:txBody>
      <dsp:txXfrm>
        <a:off x="3203304" y="434"/>
        <a:ext cx="1784891" cy="892445"/>
      </dsp:txXfrm>
    </dsp:sp>
    <dsp:sp modelId="{2B0B71C0-3CF5-46D8-AD31-66095B10A47B}">
      <dsp:nvSpPr>
        <dsp:cNvPr id="0" name=""/>
        <dsp:cNvSpPr/>
      </dsp:nvSpPr>
      <dsp:spPr>
        <a:xfrm>
          <a:off x="2123445" y="1267707"/>
          <a:ext cx="1784891" cy="892445"/>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100" b="0" i="0" u="none" strike="noStrike" kern="1200" cap="none" normalizeH="0" baseline="0" smtClean="0">
              <a:ln>
                <a:noFill/>
              </a:ln>
              <a:solidFill>
                <a:schemeClr val="tx1"/>
              </a:solidFill>
              <a:effectLst/>
              <a:latin typeface="Arial" charset="0"/>
              <a:cs typeface="Arial" charset="0"/>
              <a:hlinkClick xmlns:r="http://schemas.openxmlformats.org/officeDocument/2006/relationships" r:id="" action="ppaction://noaction"/>
            </a:rPr>
            <a:t>Транспортная</a:t>
          </a:r>
          <a:endParaRPr kumimoji="0" lang="ru-RU" sz="2100" b="0" i="0" u="none" strike="noStrike" kern="1200" cap="none" normalizeH="0" baseline="0" smtClean="0">
            <a:ln>
              <a:noFill/>
            </a:ln>
            <a:solidFill>
              <a:schemeClr val="tx1"/>
            </a:solidFill>
            <a:effectLst/>
            <a:latin typeface="Arial" charset="0"/>
            <a:cs typeface="Arial" charset="0"/>
          </a:endParaRPr>
        </a:p>
      </dsp:txBody>
      <dsp:txXfrm>
        <a:off x="2123445" y="1267707"/>
        <a:ext cx="1784891" cy="892445"/>
      </dsp:txXfrm>
    </dsp:sp>
    <dsp:sp modelId="{D68A0B61-495F-43EE-A7AE-B49D5B9F09BB}">
      <dsp:nvSpPr>
        <dsp:cNvPr id="0" name=""/>
        <dsp:cNvSpPr/>
      </dsp:nvSpPr>
      <dsp:spPr>
        <a:xfrm>
          <a:off x="4283163" y="1267707"/>
          <a:ext cx="1784891" cy="892445"/>
        </a:xfrm>
        <a:prstGeom prst="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100" b="0" i="0" u="none" strike="noStrike" kern="1200" cap="none" normalizeH="0" baseline="0" smtClean="0">
              <a:ln>
                <a:noFill/>
              </a:ln>
              <a:solidFill>
                <a:schemeClr val="tx1"/>
              </a:solidFill>
              <a:effectLst/>
              <a:latin typeface="Arial" charset="0"/>
              <a:cs typeface="Arial" charset="0"/>
            </a:rPr>
            <a:t>Опорная</a:t>
          </a:r>
        </a:p>
      </dsp:txBody>
      <dsp:txXfrm>
        <a:off x="4283163" y="1267707"/>
        <a:ext cx="1784891" cy="892445"/>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A34FBC3-15D7-4A40-9E01-F81AD02607EA}" type="datetimeFigureOut">
              <a:rPr lang="ru-RU" smtClean="0"/>
              <a:pPr/>
              <a:t>16.03.2015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DB5976F-A5DF-4B0D-90B6-8DE88740471A}" type="slidenum">
              <a:rPr lang="ru-RU" smtClean="0"/>
              <a:pPr/>
              <a:t>‹#›</a:t>
            </a:fld>
            <a:endParaRPr lang="ru-RU"/>
          </a:p>
        </p:txBody>
      </p:sp>
    </p:spTree>
    <p:extLst>
      <p:ext uri="{BB962C8B-B14F-4D97-AF65-F5344CB8AC3E}">
        <p14:creationId xmlns:p14="http://schemas.microsoft.com/office/powerpoint/2010/main" val="2101208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5A378E4-0016-4A3D-BACD-6F75EF890DF1}" type="slidenum">
              <a:rPr lang="ru-RU"/>
              <a:pPr fontAlgn="base">
                <a:spcBef>
                  <a:spcPct val="0"/>
                </a:spcBef>
                <a:spcAft>
                  <a:spcPct val="0"/>
                </a:spcAft>
              </a:pPr>
              <a:t>7</a:t>
            </a:fld>
            <a:endParaRPr lang="ru-RU"/>
          </a:p>
        </p:txBody>
      </p:sp>
      <p:sp>
        <p:nvSpPr>
          <p:cNvPr id="112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2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marL="228600" indent="-228600">
              <a:lnSpc>
                <a:spcPct val="80000"/>
              </a:lnSpc>
              <a:spcBef>
                <a:spcPct val="0"/>
              </a:spcBef>
            </a:pPr>
            <a:r>
              <a:rPr lang="ru-RU" sz="1000" smtClean="0"/>
              <a:t>Давай возьмем лупу и рассмотрим повнимательнее молодой неповрежденный корень. Где там наши проростки фасоли? А, вот есть хорошенький, уже зелененький, с красивым ветвящимся корешком! Попался! Молодой корень проростка белый, ведь мы проращивали семена в банке, а не в земле.</a:t>
            </a:r>
          </a:p>
          <a:p>
            <a:pPr marL="228600" indent="-228600">
              <a:lnSpc>
                <a:spcPct val="80000"/>
              </a:lnSpc>
              <a:spcBef>
                <a:spcPct val="0"/>
              </a:spcBef>
              <a:buFontTx/>
              <a:buAutoNum type="arabicPeriod"/>
            </a:pPr>
            <a:r>
              <a:rPr lang="ru-RU" sz="1000" smtClean="0"/>
              <a:t> Но что это? Где он успел испачкать самый хвостик? Смотри, самый нижний участок корня темнее остальной части. Где лупа?</a:t>
            </a:r>
          </a:p>
          <a:p>
            <a:pPr marL="228600" indent="-228600">
              <a:lnSpc>
                <a:spcPct val="80000"/>
              </a:lnSpc>
              <a:spcBef>
                <a:spcPct val="0"/>
              </a:spcBef>
              <a:buFontTx/>
              <a:buAutoNum type="arabicPeriod"/>
            </a:pPr>
            <a:r>
              <a:rPr lang="ru-RU" sz="1000" smtClean="0"/>
              <a:t> Ага, оказывается, кончик корня "одет в колпачок". Это корневой чехлик. Под ним спрятана зона деления корня, которая состоит из молоденьких клеток образовательной ткани. </a:t>
            </a:r>
            <a:r>
              <a:rPr lang="ru-RU" sz="1000" smtClean="0">
                <a:sym typeface="Wingdings 2" pitchFamily="18" charset="2"/>
              </a:rPr>
              <a:t>Верхушка корня покрыта корневым чехликом, предохраняющим клетки зоны деления при прохождении корня сквозь почву.</a:t>
            </a:r>
          </a:p>
          <a:p>
            <a:pPr marL="228600" indent="-228600">
              <a:lnSpc>
                <a:spcPct val="80000"/>
              </a:lnSpc>
              <a:spcBef>
                <a:spcPct val="0"/>
              </a:spcBef>
              <a:buFontTx/>
              <a:buAutoNum type="arabicPeriod"/>
            </a:pPr>
            <a:r>
              <a:rPr lang="ru-RU" sz="1000" smtClean="0">
                <a:sym typeface="Wingdings 2" pitchFamily="18" charset="2"/>
              </a:rPr>
              <a:t> Над чехликом расположен гладкий участок корня – зона роста. Именно благодаря этой своей части корень интенсивно растет в длину. Почему же рост происходит именно здесь? Так ведь в зоне деления постоянно образуются новые клетки. Они все время вытесняют вверх клетки, которые образовались раньше.</a:t>
            </a:r>
          </a:p>
          <a:p>
            <a:pPr marL="228600" indent="-228600">
              <a:lnSpc>
                <a:spcPct val="80000"/>
              </a:lnSpc>
              <a:spcBef>
                <a:spcPct val="0"/>
              </a:spcBef>
              <a:buFontTx/>
              <a:buAutoNum type="arabicPeriod"/>
            </a:pPr>
            <a:r>
              <a:rPr lang="ru-RU" sz="1000" smtClean="0">
                <a:sym typeface="Wingdings 2" pitchFamily="18" charset="2"/>
              </a:rPr>
              <a:t> Мы поднимаемся по корню выше зоны роста. Это что еще такое? Мы запутались в каких-то нитках и веревках! Куда мы попали? Так, ясно, это корневые волоски – тончайшие выросты клеток наружного слоя молодого корня. Теперь мы находимся в зоне всасывания. Корневые волоски проникают между самыми маленькими комочками почвы и плотно прилипают к ним. Эти волоски всасывают находящиеся в почве водные растворы минеральных веществ. Вот почему этот участок корня называется зоной всасывания.</a:t>
            </a:r>
          </a:p>
          <a:p>
            <a:pPr marL="228600" indent="-228600">
              <a:lnSpc>
                <a:spcPct val="80000"/>
              </a:lnSpc>
              <a:spcBef>
                <a:spcPct val="0"/>
              </a:spcBef>
              <a:buFontTx/>
              <a:buAutoNum type="arabicPeriod"/>
            </a:pPr>
            <a:r>
              <a:rPr lang="ru-RU" sz="1000" smtClean="0">
                <a:sym typeface="Wingdings 2" pitchFamily="18" charset="2"/>
              </a:rPr>
              <a:t> Наконец-то мы выбрались из этого дремучего леса корневых волосков! Смотри, здесь корень стал еще толще. Поверхность его уже не такая нежная. Это зона проводящих участков корня. На поверхности ничего особенного не видно, вся работа идет внутри. Конечно, ведь снаружи корень в этой зоне покрыт слоем коры. Толстая кора не может поглощать воду из почвы. Здесь корень проводит воду, полученную в зоне всасывания, к верхним надземным частям растения. Зона проведения постоянно удлиняется по мере роста корня. В старых корнях деревьев и многолетних трав основную часть длины составляет именно зона проведения.</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68BAEAB-876B-44C4-BE60-2F2B9C420CDB}" type="slidenum">
              <a:rPr lang="ru-RU"/>
              <a:pPr fontAlgn="base">
                <a:spcBef>
                  <a:spcPct val="0"/>
                </a:spcBef>
                <a:spcAft>
                  <a:spcPct val="0"/>
                </a:spcAft>
              </a:pPr>
              <a:t>8</a:t>
            </a:fld>
            <a:endParaRPr lang="ru-RU"/>
          </a:p>
        </p:txBody>
      </p:sp>
      <p:sp>
        <p:nvSpPr>
          <p:cNvPr id="1229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229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marL="228600" indent="-228600">
              <a:spcBef>
                <a:spcPct val="0"/>
              </a:spcBef>
            </a:pPr>
            <a:r>
              <a:rPr lang="ru-RU" smtClean="0"/>
              <a:t>Надеюсь, что тебе хватило времени хорошо рассмотреть внешнее строение корня. Теперь самое время заглянуть внутрь. Во время нашего путешествия по корню нам удалось прихватить по кусочку тканей из каждой зоны. Теперь отложим в сторону нашу лупу и настроим микроскоп. С его помощью мы рассмотрим корень изнутри.</a:t>
            </a:r>
          </a:p>
          <a:p>
            <a:pPr marL="228600" indent="-228600">
              <a:spcBef>
                <a:spcPct val="0"/>
              </a:spcBef>
              <a:buFontTx/>
              <a:buAutoNum type="arabicPeriod"/>
            </a:pPr>
            <a:r>
              <a:rPr lang="ru-RU" smtClean="0"/>
              <a:t> Начнем знакомство с внутренним строением корня с его корневого чехлика.</a:t>
            </a:r>
          </a:p>
          <a:p>
            <a:pPr marL="228600" indent="-228600">
              <a:spcBef>
                <a:spcPct val="0"/>
              </a:spcBef>
              <a:buFontTx/>
              <a:buAutoNum type="arabicPeriod"/>
            </a:pPr>
            <a:r>
              <a:rPr lang="ru-RU" smtClean="0">
                <a:sym typeface="Wingdings 2" pitchFamily="18" charset="2"/>
              </a:rPr>
              <a:t> Теперь немного подвинем наш препарат под объективом микроскопа и рассмотрим зону деления.</a:t>
            </a:r>
          </a:p>
          <a:p>
            <a:pPr marL="228600" indent="-228600">
              <a:spcBef>
                <a:spcPct val="0"/>
              </a:spcBef>
              <a:buFontTx/>
              <a:buAutoNum type="arabicPeriod"/>
            </a:pPr>
            <a:r>
              <a:rPr lang="ru-RU" smtClean="0">
                <a:sym typeface="Wingdings 2" pitchFamily="18" charset="2"/>
              </a:rPr>
              <a:t> Куда могут деться образовавшиеся в зоне деления клетки? Чтобы ответить на этот вопрос, давай внимательно разглядим следующий участок корня – зону роста.</a:t>
            </a:r>
          </a:p>
          <a:p>
            <a:pPr marL="228600" indent="-228600">
              <a:spcBef>
                <a:spcPct val="0"/>
              </a:spcBef>
              <a:buFontTx/>
              <a:buAutoNum type="arabicPeriod"/>
            </a:pPr>
            <a:r>
              <a:rPr lang="ru-RU" smtClean="0">
                <a:sym typeface="Wingdings 2" pitchFamily="18" charset="2"/>
              </a:rPr>
              <a:t> Поднимемся выше, дойдем до зоны  всасывания.</a:t>
            </a:r>
          </a:p>
          <a:p>
            <a:pPr marL="228600" indent="-228600">
              <a:spcBef>
                <a:spcPct val="0"/>
              </a:spcBef>
              <a:buFontTx/>
              <a:buAutoNum type="arabicPeriod"/>
            </a:pPr>
            <a:r>
              <a:rPr lang="ru-RU" smtClean="0">
                <a:sym typeface="Wingdings 2" pitchFamily="18" charset="2"/>
              </a:rPr>
              <a:t> Нам с тобой осталось рассмотреть клеточное строение зоны проведения.</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17036A3-7D31-4378-B479-C378B478ECB9}" type="slidenum">
              <a:rPr lang="ru-RU"/>
              <a:pPr fontAlgn="base">
                <a:spcBef>
                  <a:spcPct val="0"/>
                </a:spcBef>
                <a:spcAft>
                  <a:spcPct val="0"/>
                </a:spcAft>
              </a:pPr>
              <a:t>9</a:t>
            </a:fld>
            <a:endParaRPr lang="ru-RU"/>
          </a:p>
        </p:txBody>
      </p:sp>
      <p:sp>
        <p:nvSpPr>
          <p:cNvPr id="1331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31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marL="228600" indent="-228600">
              <a:spcBef>
                <a:spcPct val="0"/>
              </a:spcBef>
            </a:pPr>
            <a:r>
              <a:rPr lang="ru-RU" dirty="0" smtClean="0"/>
              <a:t>Для того чтобы разобраться в этой путанице, лучше рассмотреть не продольный, а поперечный срез корня в зоне проведения.</a:t>
            </a:r>
          </a:p>
          <a:p>
            <a:pPr marL="228600" indent="-228600">
              <a:spcBef>
                <a:spcPct val="0"/>
              </a:spcBef>
            </a:pPr>
            <a:r>
              <a:rPr lang="ru-RU" dirty="0" smtClean="0"/>
              <a:t>В проводящей зоне корень имеет сложное клеточное строение и состоит из разных тканей: покровной (кора), проводящей (древесина и луб) и образовательной (камбий).</a:t>
            </a:r>
          </a:p>
          <a:p>
            <a:pPr marL="228600" indent="-228600">
              <a:spcBef>
                <a:spcPct val="0"/>
              </a:spcBef>
              <a:buFontTx/>
              <a:buAutoNum type="arabicPeriod"/>
            </a:pPr>
            <a:r>
              <a:rPr lang="ru-RU" dirty="0" smtClean="0"/>
              <a:t> Наружный слой клеток – это, как ты уже знаешь, кора. В зоне всасывания эти клетки живые, а в зоне проведения постепенно одревесневают.</a:t>
            </a:r>
          </a:p>
          <a:p>
            <a:pPr marL="228600" indent="-228600">
              <a:spcBef>
                <a:spcPct val="0"/>
              </a:spcBef>
              <a:buFontTx/>
              <a:buAutoNum type="arabicPeriod"/>
            </a:pPr>
            <a:r>
              <a:rPr lang="ru-RU" dirty="0" smtClean="0">
                <a:sym typeface="Wingdings 2" pitchFamily="18" charset="2"/>
              </a:rPr>
              <a:t> В центральной части корня расположены: древесина (по ней поднимается вода с растворенными минеральными веществами) и луб (по нему передвигаются вниз питательные органические вещества, которые образовались в надземных частях растения).</a:t>
            </a:r>
          </a:p>
          <a:p>
            <a:pPr marL="228600" indent="-228600">
              <a:spcBef>
                <a:spcPct val="0"/>
              </a:spcBef>
              <a:buFontTx/>
              <a:buAutoNum type="arabicPeriod"/>
            </a:pPr>
            <a:r>
              <a:rPr lang="ru-RU" dirty="0" smtClean="0">
                <a:sym typeface="Wingdings 2" pitchFamily="18" charset="2"/>
              </a:rPr>
              <a:t> Камбий находится между лубом и древесиной. Его клетки делятся, образуя новые слои как луба, так и древесины.</a:t>
            </a:r>
            <a:br>
              <a:rPr lang="ru-RU" dirty="0" smtClean="0">
                <a:sym typeface="Wingdings 2" pitchFamily="18" charset="2"/>
              </a:rPr>
            </a:br>
            <a:r>
              <a:rPr lang="ru-RU" dirty="0" smtClean="0">
                <a:sym typeface="Wingdings 2" pitchFamily="18" charset="2"/>
              </a:rPr>
              <a:t>Камбий – это та образовательная ткань, благодаря которой корень растет в толщину.</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8D8BE54-1C8D-468E-BA3B-E968F37A9988}" type="slidenum">
              <a:rPr lang="ru-RU"/>
              <a:pPr fontAlgn="base">
                <a:spcBef>
                  <a:spcPct val="0"/>
                </a:spcBef>
                <a:spcAft>
                  <a:spcPct val="0"/>
                </a:spcAft>
              </a:pPr>
              <a:t>10</a:t>
            </a:fld>
            <a:endParaRPr lang="ru-RU"/>
          </a:p>
        </p:txBody>
      </p:sp>
      <p:sp>
        <p:nvSpPr>
          <p:cNvPr id="1433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34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marL="228600" indent="-228600">
              <a:spcBef>
                <a:spcPct val="0"/>
              </a:spcBef>
            </a:pPr>
            <a:r>
              <a:rPr lang="ru-RU" smtClean="0"/>
              <a:t>А теперь рассмотрим под микроскопом корневые волоски. Смотри, каждый корневой волосок – это, действительно, лишь часть одной клетки. Клеточное ядро находится именно в волоске. Эти клетки бесцветны.</a:t>
            </a:r>
            <a:endParaRPr lang="ru-RU" smtClean="0">
              <a:sym typeface="Wingdings 2" pitchFamily="18" charset="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1B15FBA-70C2-4D02-A253-6DB9EE3FDA94}" type="slidenum">
              <a:rPr lang="ru-RU"/>
              <a:pPr fontAlgn="base">
                <a:spcBef>
                  <a:spcPct val="0"/>
                </a:spcBef>
                <a:spcAft>
                  <a:spcPct val="0"/>
                </a:spcAft>
              </a:pPr>
              <a:t>11</a:t>
            </a:fld>
            <a:endParaRPr lang="ru-RU"/>
          </a:p>
        </p:txBody>
      </p:sp>
      <p:sp>
        <p:nvSpPr>
          <p:cNvPr id="1536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36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marL="228600" indent="-228600">
              <a:spcBef>
                <a:spcPct val="0"/>
              </a:spcBef>
            </a:pPr>
            <a:r>
              <a:rPr lang="ru-RU" smtClean="0"/>
              <a:t>Рассмотрим клеточное строение зоны проведения. Видишь? В срединной части корня клетки очень вытянуты. Это клетки древесины. Здесь есть как живые клетки, так и мертвые, с толстыми и тонкими оболочками.</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42F73A1-6D70-4BB8-8EAE-5DDACEDB392F}" type="slidenum">
              <a:rPr lang="ru-RU"/>
              <a:pPr fontAlgn="base">
                <a:spcBef>
                  <a:spcPct val="0"/>
                </a:spcBef>
                <a:spcAft>
                  <a:spcPct val="0"/>
                </a:spcAft>
              </a:pPr>
              <a:t>13</a:t>
            </a:fld>
            <a:endParaRPr lang="ru-RU"/>
          </a:p>
        </p:txBody>
      </p:sp>
      <p:sp>
        <p:nvSpPr>
          <p:cNvPr id="1638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38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marL="228600" indent="-228600">
              <a:spcBef>
                <a:spcPct val="0"/>
              </a:spcBef>
            </a:pPr>
            <a:r>
              <a:rPr lang="ru-RU" dirty="0" smtClean="0"/>
              <a:t>Корневое давление – сила, вызывающая одностороннюю подачу влаги от корней к побегам. </a:t>
            </a:r>
          </a:p>
          <a:p>
            <a:pPr marL="228600" indent="-228600">
              <a:spcBef>
                <a:spcPct val="0"/>
              </a:spcBef>
            </a:pPr>
            <a:endParaRPr lang="ru-RU"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891269-6036-4B02-A3B7-FBD12215CD7E}" type="slidenum">
              <a:rPr lang="ru-RU"/>
              <a:pPr/>
              <a:t>17</a:t>
            </a:fld>
            <a:endParaRPr lang="ru-RU"/>
          </a:p>
        </p:txBody>
      </p:sp>
      <p:sp>
        <p:nvSpPr>
          <p:cNvPr id="13314" name="Rectangle 2"/>
          <p:cNvSpPr>
            <a:spLocks noGrp="1" noRot="1" noChangeAspect="1" noChangeArrowheads="1" noTextEdit="1"/>
          </p:cNvSpPr>
          <p:nvPr>
            <p:ph type="sldImg"/>
          </p:nvPr>
        </p:nvSpPr>
        <p:spPr>
          <a:ln/>
        </p:spPr>
      </p:sp>
      <p:sp>
        <p:nvSpPr>
          <p:cNvPr id="13315" name="Rectangle 3"/>
          <p:cNvSpPr>
            <a:spLocks noGrp="1" noChangeArrowheads="1"/>
          </p:cNvSpPr>
          <p:nvPr>
            <p:ph type="body" idx="1"/>
          </p:nvPr>
        </p:nvSpPr>
        <p:spPr/>
        <p:txBody>
          <a:bodyPr/>
          <a:lstStyle/>
          <a:p>
            <a:pPr marL="228600" indent="-228600"/>
            <a:r>
              <a:rPr lang="ru-RU" dirty="0" smtClean="0"/>
              <a:t> </a:t>
            </a:r>
            <a:r>
              <a:rPr lang="ru-RU" dirty="0"/>
              <a:t>количество функций, которые выполняет стебель, возможно только при сложном внутреннем строении. </a:t>
            </a:r>
          </a:p>
          <a:p>
            <a:pPr marL="228600" indent="-228600"/>
            <a:r>
              <a:rPr lang="ru-RU" dirty="0"/>
              <a:t>Вот наш микроскоп, а вот срез молодой ветки дерева. Рассмотрим ветку, которой 2-3 года. Смотрите, слушайте и запоминайте.</a:t>
            </a:r>
          </a:p>
          <a:p>
            <a:pPr marL="228600" indent="-228600"/>
            <a:r>
              <a:rPr lang="ru-RU" dirty="0"/>
              <a:t>Стебель взрослого растения состоит из следующих слоев клеток:</a:t>
            </a:r>
          </a:p>
          <a:p>
            <a:pPr marL="228600" indent="-228600">
              <a:buFontTx/>
              <a:buAutoNum type="arabicParenR"/>
            </a:pPr>
            <a:r>
              <a:rPr lang="ru-RU" dirty="0">
                <a:sym typeface="Wingdings 2" pitchFamily="18" charset="2"/>
              </a:rPr>
              <a:t> к</a:t>
            </a:r>
            <a:r>
              <a:rPr lang="ru-RU" dirty="0"/>
              <a:t>ора (состоит из пробки и луба);</a:t>
            </a:r>
          </a:p>
          <a:p>
            <a:pPr marL="228600" indent="-228600">
              <a:buFontTx/>
              <a:buAutoNum type="arabicParenR"/>
            </a:pPr>
            <a:r>
              <a:rPr lang="ru-RU" dirty="0"/>
              <a:t> камбий;</a:t>
            </a:r>
          </a:p>
          <a:p>
            <a:pPr marL="228600" indent="-228600">
              <a:buFontTx/>
              <a:buAutoNum type="arabicParenR"/>
            </a:pPr>
            <a:r>
              <a:rPr lang="ru-RU" dirty="0"/>
              <a:t> древесина;</a:t>
            </a:r>
          </a:p>
          <a:p>
            <a:pPr marL="228600" indent="-228600">
              <a:buFontTx/>
              <a:buAutoNum type="arabicParenR"/>
            </a:pPr>
            <a:r>
              <a:rPr lang="ru-RU" dirty="0"/>
              <a:t> сердцевина.</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7CCFA9-A450-44E5-B045-40EBFA92CC83}" type="slidenum">
              <a:rPr lang="ru-RU"/>
              <a:pPr/>
              <a:t>18</a:t>
            </a:fld>
            <a:endParaRPr lang="ru-RU"/>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pPr marL="228600" indent="-228600">
              <a:buFontTx/>
              <a:buAutoNum type="arabicPeriod"/>
            </a:pPr>
            <a:r>
              <a:rPr lang="ru-RU" dirty="0">
                <a:sym typeface="Wingdings 2" pitchFamily="18" charset="2"/>
              </a:rPr>
              <a:t>За слоем камбия располагается древесина. Она, как и луб, состоит из разных клеток. Древесина образует наибольшую по размеру часть стебля. Основной "строительный материал" древесины – сосуды. Это длинные трубки, образованные множеством мертвых клеток с одревесневшими оболочками.</a:t>
            </a:r>
          </a:p>
          <a:p>
            <a:pPr marL="228600" indent="-228600">
              <a:buFontTx/>
              <a:buAutoNum type="arabicPeriod"/>
            </a:pPr>
            <a:r>
              <a:rPr lang="ru-RU" dirty="0">
                <a:sym typeface="Wingdings 2" pitchFamily="18" charset="2"/>
              </a:rPr>
              <a:t> Кроме сосудов, в древесине есть еще волокна, придающие ей прочность, и живые клетки, способные накапливать питательные  вещества про запас.</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FF295E6-6005-4853-BB5B-4CACE64E14AA}" type="slidenum">
              <a:rPr lang="ru-RU"/>
              <a:pPr fontAlgn="base">
                <a:spcBef>
                  <a:spcPct val="0"/>
                </a:spcBef>
                <a:spcAft>
                  <a:spcPct val="0"/>
                </a:spcAft>
              </a:pPr>
              <a:t>24</a:t>
            </a:fld>
            <a:endParaRPr lang="ru-RU"/>
          </a:p>
        </p:txBody>
      </p:sp>
      <p:sp>
        <p:nvSpPr>
          <p:cNvPr id="112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2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marL="228600" indent="-228600">
              <a:spcBef>
                <a:spcPct val="0"/>
              </a:spcBef>
            </a:pPr>
            <a:r>
              <a:rPr lang="ru-RU" smtClean="0"/>
              <a:t>Покровная ткань кожицы листа обладает особым строением: в ней есть устьица. Они регулируют поступление в лист газов и паров воды, а также  выделение их из листа в атмосферу.</a:t>
            </a:r>
          </a:p>
          <a:p>
            <a:pPr marL="228600" indent="-228600">
              <a:spcBef>
                <a:spcPct val="0"/>
              </a:spcBef>
            </a:pPr>
            <a:endParaRPr lang="ru-RU"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D2C58CE-D99B-4EA6-9C6B-962C41AEB9FB}" type="slidenum">
              <a:rPr lang="ru-RU"/>
              <a:pPr fontAlgn="base">
                <a:spcBef>
                  <a:spcPct val="0"/>
                </a:spcBef>
                <a:spcAft>
                  <a:spcPct val="0"/>
                </a:spcAft>
              </a:pPr>
              <a:t>25</a:t>
            </a:fld>
            <a:endParaRPr lang="ru-RU"/>
          </a:p>
        </p:txBody>
      </p:sp>
      <p:sp>
        <p:nvSpPr>
          <p:cNvPr id="921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22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marL="228600" indent="-228600">
              <a:spcBef>
                <a:spcPct val="0"/>
              </a:spcBef>
            </a:pPr>
            <a:r>
              <a:rPr lang="ru-RU" dirty="0" smtClean="0"/>
              <a:t>Функции жилок листа.</a:t>
            </a:r>
          </a:p>
          <a:p>
            <a:pPr marL="228600" indent="-228600">
              <a:spcBef>
                <a:spcPct val="0"/>
              </a:spcBef>
              <a:buFontTx/>
              <a:buAutoNum type="arabicPeriod"/>
            </a:pPr>
            <a:r>
              <a:rPr lang="ru-RU" dirty="0" smtClean="0">
                <a:sym typeface="Wingdings 2" pitchFamily="18" charset="2"/>
              </a:rPr>
              <a:t>Транспортная: по жилкам в противоположных направлениях движутся водные растворы минеральных солей (к клеткам листа) и сахаров (от листа).</a:t>
            </a:r>
          </a:p>
          <a:p>
            <a:pPr marL="228600" indent="-228600">
              <a:spcBef>
                <a:spcPct val="0"/>
              </a:spcBef>
              <a:buFontTx/>
              <a:buAutoNum type="arabicPeriod"/>
            </a:pPr>
            <a:r>
              <a:rPr lang="ru-RU" dirty="0" smtClean="0">
                <a:sym typeface="Wingdings 2" pitchFamily="18" charset="2"/>
              </a:rPr>
              <a:t> Опорная: придание листу прочности.</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85CC278-C4D7-4B2B-85CE-7C9BD1D26735}" type="slidenum">
              <a:rPr lang="ru-RU"/>
              <a:pPr fontAlgn="base">
                <a:spcBef>
                  <a:spcPct val="0"/>
                </a:spcBef>
                <a:spcAft>
                  <a:spcPct val="0"/>
                </a:spcAft>
              </a:pPr>
              <a:t>26</a:t>
            </a:fld>
            <a:endParaRPr lang="ru-RU"/>
          </a:p>
        </p:txBody>
      </p:sp>
      <p:sp>
        <p:nvSpPr>
          <p:cNvPr id="1024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024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marL="228600" indent="-228600">
              <a:spcBef>
                <a:spcPct val="0"/>
              </a:spcBef>
            </a:pPr>
            <a:r>
              <a:rPr lang="ru-RU" dirty="0" smtClean="0">
                <a:sym typeface="Wingdings 2" pitchFamily="18" charset="2"/>
              </a:rPr>
              <a:t>Поговорим о строении жилок листа.</a:t>
            </a:r>
          </a:p>
          <a:p>
            <a:pPr marL="228600" indent="-228600">
              <a:spcBef>
                <a:spcPct val="0"/>
              </a:spcBef>
            </a:pPr>
            <a:r>
              <a:rPr lang="ru-RU" dirty="0" smtClean="0">
                <a:sym typeface="Wingdings 2" pitchFamily="18" charset="2"/>
              </a:rPr>
              <a:t>Давай рассмотрим строение центральной жилки. Она, как, впрочем, и более мелкие жилки листа, образована теми же проводящими тканями, с которыми мы познакомились, изучая корень.</a:t>
            </a:r>
          </a:p>
          <a:p>
            <a:pPr marL="228600" indent="-228600">
              <a:spcBef>
                <a:spcPct val="0"/>
              </a:spcBef>
              <a:buFontTx/>
              <a:buAutoNum type="arabicPeriod"/>
            </a:pPr>
            <a:r>
              <a:rPr lang="ru-RU" dirty="0" smtClean="0">
                <a:sym typeface="Wingdings 2" pitchFamily="18" charset="2"/>
              </a:rPr>
              <a:t> Это луб и древесина.</a:t>
            </a:r>
          </a:p>
          <a:p>
            <a:pPr marL="228600" indent="-228600">
              <a:spcBef>
                <a:spcPct val="0"/>
              </a:spcBef>
              <a:buFontTx/>
              <a:buAutoNum type="arabicPeriod"/>
            </a:pPr>
            <a:r>
              <a:rPr lang="ru-RU" dirty="0" smtClean="0">
                <a:sym typeface="Wingdings 2" pitchFamily="18" charset="2"/>
              </a:rPr>
              <a:t> Над лубом, ближе к верхней кожице листа, видны сосуды древесины.</a:t>
            </a:r>
          </a:p>
          <a:p>
            <a:pPr marL="228600" indent="-228600">
              <a:spcBef>
                <a:spcPct val="0"/>
              </a:spcBef>
              <a:buFontTx/>
              <a:buAutoNum type="arabicPeriod"/>
            </a:pPr>
            <a:r>
              <a:rPr lang="ru-RU" dirty="0" smtClean="0">
                <a:sym typeface="Wingdings 2" pitchFamily="18" charset="2"/>
              </a:rPr>
              <a:t> В каждой жилке проходит пучок волокон, образованных длинными клетками с очень крепкими оболочками.</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21EFFA4-51E1-4275-BFBF-384B75B9DF42}" type="slidenum">
              <a:rPr lang="ru-RU"/>
              <a:pPr fontAlgn="base">
                <a:spcBef>
                  <a:spcPct val="0"/>
                </a:spcBef>
                <a:spcAft>
                  <a:spcPct val="0"/>
                </a:spcAft>
              </a:pPr>
              <a:t>27</a:t>
            </a:fld>
            <a:endParaRPr lang="ru-RU"/>
          </a:p>
        </p:txBody>
      </p:sp>
      <p:sp>
        <p:nvSpPr>
          <p:cNvPr id="1229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229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marL="228600" indent="-228600">
              <a:spcBef>
                <a:spcPct val="0"/>
              </a:spcBef>
            </a:pPr>
            <a:r>
              <a:rPr lang="ru-RU" dirty="0" smtClean="0"/>
              <a:t>В кожице листа есть особая покровная ткань. Ты видишь какие-то "разбросанные" отдельные зеленые клетки? У них очень забавная форма! Они похожи на пары </a:t>
            </a:r>
            <a:r>
              <a:rPr lang="ru-RU" dirty="0" err="1" smtClean="0"/>
              <a:t>фасолинок</a:t>
            </a:r>
            <a:r>
              <a:rPr lang="ru-RU" dirty="0" smtClean="0"/>
              <a:t>, между которыми образовалась щель.</a:t>
            </a:r>
          </a:p>
          <a:p>
            <a:pPr marL="228600" indent="-228600">
              <a:spcBef>
                <a:spcPct val="0"/>
              </a:spcBef>
              <a:buFontTx/>
              <a:buAutoNum type="arabicPeriod"/>
            </a:pPr>
            <a:r>
              <a:rPr lang="ru-RU" dirty="0" smtClean="0"/>
              <a:t> Вся эта "конструкция" называется устьицем.</a:t>
            </a:r>
          </a:p>
          <a:p>
            <a:pPr marL="228600" indent="-228600">
              <a:spcBef>
                <a:spcPct val="0"/>
              </a:spcBef>
              <a:buFontTx/>
              <a:buAutoNum type="arabicPeriod"/>
            </a:pPr>
            <a:r>
              <a:rPr lang="ru-RU" dirty="0" smtClean="0"/>
              <a:t> Зеленые клетки - это замыкающие </a:t>
            </a:r>
            <a:r>
              <a:rPr lang="ru-RU" dirty="0" err="1" smtClean="0"/>
              <a:t>устьичные</a:t>
            </a:r>
            <a:r>
              <a:rPr lang="ru-RU" dirty="0" smtClean="0"/>
              <a:t> клетки.</a:t>
            </a:r>
          </a:p>
          <a:p>
            <a:pPr marL="228600" indent="-228600">
              <a:spcBef>
                <a:spcPct val="0"/>
              </a:spcBef>
              <a:buFontTx/>
              <a:buAutoNum type="arabicPeriod"/>
            </a:pPr>
            <a:r>
              <a:rPr lang="ru-RU" dirty="0" smtClean="0"/>
              <a:t> Между ними расположена </a:t>
            </a:r>
            <a:r>
              <a:rPr lang="ru-RU" dirty="0" err="1" smtClean="0"/>
              <a:t>устьичная</a:t>
            </a:r>
            <a:r>
              <a:rPr lang="ru-RU" dirty="0" smtClean="0"/>
              <a:t> щель.</a:t>
            </a:r>
            <a:br>
              <a:rPr lang="ru-RU" dirty="0" smtClean="0"/>
            </a:br>
            <a:r>
              <a:rPr lang="ru-RU" dirty="0" smtClean="0"/>
              <a:t>Замыкающие клетки способны менять форму, открывая и замыкая </a:t>
            </a:r>
            <a:r>
              <a:rPr lang="ru-RU" dirty="0" err="1" smtClean="0"/>
              <a:t>устьичную</a:t>
            </a:r>
            <a:r>
              <a:rPr lang="ru-RU" dirty="0" smtClean="0"/>
              <a:t> щель. Когда клетки наполнены водой, "надуты", они отходят друг от друга и щель открывается. В этот момент лишняя влага из листа может испаряться в атмосферу.</a:t>
            </a:r>
          </a:p>
          <a:p>
            <a:pPr marL="228600" indent="-228600">
              <a:spcBef>
                <a:spcPct val="0"/>
              </a:spcBef>
              <a:buFontTx/>
              <a:buAutoNum type="arabicPeriod"/>
            </a:pPr>
            <a:r>
              <a:rPr lang="ru-RU" dirty="0" smtClean="0"/>
              <a:t> Потеряв часть воды, клетки вытягиваются и сближаются – испарение воды из листа резко уменьшается.</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8CA7A2F8-9BFA-4877-940A-727E944CBFFA}" type="datetimeFigureOut">
              <a:rPr lang="ru-RU" smtClean="0"/>
              <a:pPr/>
              <a:t>16.03.2015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E0BA02-4678-4B2F-9F20-0D4B1CB02969}"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CA7A2F8-9BFA-4877-940A-727E944CBFFA}" type="datetimeFigureOut">
              <a:rPr lang="ru-RU" smtClean="0"/>
              <a:pPr/>
              <a:t>16.03.2015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E0BA02-4678-4B2F-9F20-0D4B1CB0296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8CA7A2F8-9BFA-4877-940A-727E944CBFFA}" type="datetimeFigureOut">
              <a:rPr lang="ru-RU" smtClean="0"/>
              <a:pPr/>
              <a:t>16.03.2015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E0BA02-4678-4B2F-9F20-0D4B1CB02969}"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8CA7A2F8-9BFA-4877-940A-727E944CBFFA}" type="datetimeFigureOut">
              <a:rPr lang="ru-RU" smtClean="0"/>
              <a:pPr/>
              <a:t>16.03.2015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5E0BA02-4678-4B2F-9F20-0D4B1CB0296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8CA7A2F8-9BFA-4877-940A-727E944CBFFA}" type="datetimeFigureOut">
              <a:rPr lang="ru-RU" smtClean="0"/>
              <a:pPr/>
              <a:t>16.03.2015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85E0BA02-4678-4B2F-9F20-0D4B1CB0296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8CA7A2F8-9BFA-4877-940A-727E944CBFFA}" type="datetimeFigureOut">
              <a:rPr lang="ru-RU" smtClean="0"/>
              <a:pPr/>
              <a:t>16.03.2015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85E0BA02-4678-4B2F-9F20-0D4B1CB0296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CA7A2F8-9BFA-4877-940A-727E944CBFFA}" type="datetimeFigureOut">
              <a:rPr lang="ru-RU" smtClean="0"/>
              <a:pPr/>
              <a:t>16.03.2015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85E0BA02-4678-4B2F-9F20-0D4B1CB0296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CA7A2F8-9BFA-4877-940A-727E944CBFFA}" type="datetimeFigureOut">
              <a:rPr lang="ru-RU" smtClean="0"/>
              <a:pPr/>
              <a:t>16.03.2015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5E0BA02-4678-4B2F-9F20-0D4B1CB0296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CA7A2F8-9BFA-4877-940A-727E944CBFFA}" type="datetimeFigureOut">
              <a:rPr lang="ru-RU" smtClean="0"/>
              <a:pPr/>
              <a:t>16.03.2015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5E0BA02-4678-4B2F-9F20-0D4B1CB02969}"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CA7A2F8-9BFA-4877-940A-727E944CBFFA}" type="datetimeFigureOut">
              <a:rPr lang="ru-RU" smtClean="0"/>
              <a:pPr/>
              <a:t>16.03.2015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E0BA02-4678-4B2F-9F20-0D4B1CB0296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CA7A2F8-9BFA-4877-940A-727E944CBFFA}" type="datetimeFigureOut">
              <a:rPr lang="ru-RU" smtClean="0"/>
              <a:pPr/>
              <a:t>16.03.2015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E0BA02-4678-4B2F-9F20-0D4B1CB02969}"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cSld name="Заголовок и объект над текст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half" idx="1"/>
          </p:nvPr>
        </p:nvSpPr>
        <p:spPr>
          <a:xfrm>
            <a:off x="228600" y="1600200"/>
            <a:ext cx="8686800" cy="238601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228600" y="4138613"/>
            <a:ext cx="8686800" cy="23860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Номер слайда 4"/>
          <p:cNvSpPr>
            <a:spLocks noGrp="1"/>
          </p:cNvSpPr>
          <p:nvPr>
            <p:ph type="sldNum" sz="quarter" idx="10"/>
          </p:nvPr>
        </p:nvSpPr>
        <p:spPr>
          <a:xfrm>
            <a:off x="7010400" y="6381750"/>
            <a:ext cx="2133600" cy="476250"/>
          </a:xfrm>
        </p:spPr>
        <p:txBody>
          <a:bodyPr/>
          <a:lstStyle>
            <a:lvl1pPr>
              <a:defRPr/>
            </a:lvl1pPr>
          </a:lstStyle>
          <a:p>
            <a:fld id="{979AC53D-8BBD-439E-854E-7D58BF4880DD}" type="slidenum">
              <a:rPr lang="ru-RU"/>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Заголовок, объект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half" idx="1"/>
          </p:nvPr>
        </p:nvSpPr>
        <p:spPr>
          <a:xfrm>
            <a:off x="228600" y="1600200"/>
            <a:ext cx="4267200" cy="499745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648200" y="1600200"/>
            <a:ext cx="4267200" cy="499745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Номер слайда 4"/>
          <p:cNvSpPr>
            <a:spLocks noGrp="1"/>
          </p:cNvSpPr>
          <p:nvPr>
            <p:ph type="sldNum" sz="quarter" idx="10"/>
          </p:nvPr>
        </p:nvSpPr>
        <p:spPr>
          <a:xfrm>
            <a:off x="7010400" y="6381750"/>
            <a:ext cx="2133600" cy="476250"/>
          </a:xfrm>
        </p:spPr>
        <p:txBody>
          <a:bodyPr/>
          <a:lstStyle>
            <a:lvl1pPr>
              <a:defRPr/>
            </a:lvl1pPr>
          </a:lstStyle>
          <a:p>
            <a:pPr>
              <a:defRPr/>
            </a:pPr>
            <a:fld id="{AC930C1B-256B-40F5-AAE0-32AEAD520032}" type="slidenum">
              <a:rPr lang="ru-RU"/>
              <a:pPr>
                <a:defRPr/>
              </a:pPr>
              <a:t>‹#›</a:t>
            </a:fld>
            <a:endParaRPr lang="ru-RU"/>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A7A2F8-9BFA-4877-940A-727E944CBFFA}" type="datetimeFigureOut">
              <a:rPr lang="ru-RU" smtClean="0"/>
              <a:pPr/>
              <a:t>16.03.2015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E0BA02-4678-4B2F-9F20-0D4B1CB02969}"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slideLayout" Target="../slideLayouts/slideLayout1.xml"/><Relationship Id="rId7" Type="http://schemas.openxmlformats.org/officeDocument/2006/relationships/image" Target="../media/image1.wmf"/><Relationship Id="rId2" Type="http://schemas.openxmlformats.org/officeDocument/2006/relationships/audio" Target="file:///H:\rington4ik.info_windows_sms.mp3" TargetMode="Externa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2.w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17.gif"/><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2.xml"/><Relationship Id="rId1" Type="http://schemas.openxmlformats.org/officeDocument/2006/relationships/audio" Target="file:///H:\1269606387_neat-sms-tone.mp3" TargetMode="Externa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audio" Target="file:///H:\1269606463_nice-message-tone.mp3" TargetMode="Externa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jpeg"/></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14546" y="1071546"/>
            <a:ext cx="5714706" cy="923330"/>
          </a:xfrm>
          <a:prstGeom prst="rect">
            <a:avLst/>
          </a:prstGeom>
          <a:noFill/>
        </p:spPr>
        <p:txBody>
          <a:bodyPr wrap="none" rtlCol="0">
            <a:spAutoFit/>
          </a:bodyPr>
          <a:lstStyle/>
          <a:p>
            <a:r>
              <a:rPr lang="ru-RU" sz="5400" dirty="0" smtClean="0">
                <a:latin typeface="Times New Roman" pitchFamily="18" charset="0"/>
                <a:cs typeface="Times New Roman" pitchFamily="18" charset="0"/>
              </a:rPr>
              <a:t>Домашнее задание</a:t>
            </a:r>
            <a:endParaRPr lang="ru-RU" sz="5400" dirty="0">
              <a:latin typeface="Times New Roman" pitchFamily="18" charset="0"/>
              <a:cs typeface="Times New Roman" pitchFamily="18" charset="0"/>
            </a:endParaRPr>
          </a:p>
        </p:txBody>
      </p:sp>
      <p:sp>
        <p:nvSpPr>
          <p:cNvPr id="5" name="TextBox 4"/>
          <p:cNvSpPr txBox="1"/>
          <p:nvPr/>
        </p:nvSpPr>
        <p:spPr>
          <a:xfrm>
            <a:off x="2285984" y="2357430"/>
            <a:ext cx="6672276" cy="1200329"/>
          </a:xfrm>
          <a:prstGeom prst="rect">
            <a:avLst/>
          </a:prstGeom>
          <a:noFill/>
        </p:spPr>
        <p:txBody>
          <a:bodyPr wrap="none" rtlCol="0">
            <a:spAutoFit/>
          </a:bodyPr>
          <a:lstStyle/>
          <a:p>
            <a:r>
              <a:rPr lang="ru-RU" dirty="0" smtClean="0"/>
              <a:t>Прочитайте текст стр.78 ;составьте  письменно</a:t>
            </a:r>
          </a:p>
          <a:p>
            <a:r>
              <a:rPr lang="ru-RU" dirty="0" smtClean="0"/>
              <a:t> рассказ о путешествии капли воды  по растительному организму.</a:t>
            </a:r>
          </a:p>
          <a:p>
            <a:r>
              <a:rPr lang="ru-RU" dirty="0" smtClean="0"/>
              <a:t>( в рассказе должна быть отражена тема урока;</a:t>
            </a:r>
          </a:p>
          <a:p>
            <a:r>
              <a:rPr lang="ru-RU" dirty="0" smtClean="0"/>
              <a:t> желательно использовать дополнительную литературу.)</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ru-RU" sz="6600" dirty="0" smtClean="0">
                <a:latin typeface="Times New Roman" pitchFamily="18" charset="0"/>
                <a:cs typeface="Times New Roman" pitchFamily="18" charset="0"/>
              </a:rPr>
              <a:t>Тема урока:</a:t>
            </a:r>
            <a:endParaRPr lang="ru-RU" sz="6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ru-RU" sz="6600" dirty="0" smtClean="0">
                <a:latin typeface="Times New Roman" pitchFamily="18" charset="0"/>
                <a:cs typeface="Times New Roman" pitchFamily="18" charset="0"/>
              </a:rPr>
              <a:t>Передвижение воды и минеральных веществ в растениях</a:t>
            </a:r>
            <a:endParaRPr lang="ru-RU" sz="6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14348" y="357167"/>
            <a:ext cx="7743852" cy="1785949"/>
          </a:xfrm>
        </p:spPr>
        <p:txBody>
          <a:bodyPr>
            <a:normAutofit/>
          </a:bodyPr>
          <a:lstStyle/>
          <a:p>
            <a:r>
              <a:rPr lang="ru-RU" sz="6600" dirty="0" smtClean="0">
                <a:latin typeface="Times New Roman" pitchFamily="18" charset="0"/>
                <a:cs typeface="Times New Roman" pitchFamily="18" charset="0"/>
              </a:rPr>
              <a:t>Цель урока:</a:t>
            </a:r>
            <a:endParaRPr lang="ru-RU" sz="66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371600" y="2428868"/>
            <a:ext cx="6843738" cy="4000528"/>
          </a:xfrm>
        </p:spPr>
        <p:txBody>
          <a:bodyPr>
            <a:normAutofit fontScale="92500" lnSpcReduction="20000"/>
          </a:bodyPr>
          <a:lstStyle/>
          <a:p>
            <a:r>
              <a:rPr lang="ru-RU" b="1" u="sng" dirty="0" smtClean="0">
                <a:solidFill>
                  <a:schemeClr val="tx1"/>
                </a:solidFill>
                <a:latin typeface="Times New Roman" pitchFamily="18" charset="0"/>
                <a:cs typeface="Times New Roman" pitchFamily="18" charset="0"/>
              </a:rPr>
              <a:t>Выяснить:</a:t>
            </a:r>
          </a:p>
          <a:p>
            <a:pPr>
              <a:buFont typeface="Arial" pitchFamily="34" charset="0"/>
              <a:buChar char="•"/>
            </a:pPr>
            <a:r>
              <a:rPr lang="ru-RU" b="1" dirty="0" smtClean="0">
                <a:solidFill>
                  <a:schemeClr val="tx1"/>
                </a:solidFill>
                <a:latin typeface="Times New Roman" pitchFamily="18" charset="0"/>
                <a:cs typeface="Times New Roman" pitchFamily="18" charset="0"/>
              </a:rPr>
              <a:t> путь движения воды и минеральных веществ по разным органам растения;</a:t>
            </a:r>
          </a:p>
          <a:p>
            <a:pPr>
              <a:buFont typeface="Arial" pitchFamily="34" charset="0"/>
              <a:buChar char="•"/>
            </a:pPr>
            <a:r>
              <a:rPr lang="ru-RU" b="1" dirty="0" smtClean="0">
                <a:solidFill>
                  <a:schemeClr val="tx1"/>
                </a:solidFill>
                <a:latin typeface="Times New Roman" pitchFamily="18" charset="0"/>
                <a:cs typeface="Times New Roman" pitchFamily="18" charset="0"/>
              </a:rPr>
              <a:t> биологическое значение транспорта веществ;</a:t>
            </a:r>
          </a:p>
          <a:p>
            <a:pPr>
              <a:buFont typeface="Arial" pitchFamily="34" charset="0"/>
              <a:buChar char="•"/>
            </a:pPr>
            <a:r>
              <a:rPr lang="ru-RU" b="1" dirty="0">
                <a:solidFill>
                  <a:schemeClr val="tx1"/>
                </a:solidFill>
                <a:latin typeface="Times New Roman" pitchFamily="18" charset="0"/>
                <a:cs typeface="Times New Roman" pitchFamily="18" charset="0"/>
              </a:rPr>
              <a:t>с</a:t>
            </a:r>
            <a:r>
              <a:rPr lang="ru-RU" b="1" dirty="0" smtClean="0">
                <a:solidFill>
                  <a:schemeClr val="tx1"/>
                </a:solidFill>
                <a:latin typeface="Times New Roman" pitchFamily="18" charset="0"/>
                <a:cs typeface="Times New Roman" pitchFamily="18" charset="0"/>
              </a:rPr>
              <a:t>оответствие строения данных органов растения выполняемым функциям.</a:t>
            </a:r>
            <a:endParaRPr lang="ru-RU" b="1"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4" cstate="print"/>
          <a:srcRect/>
          <a:stretch>
            <a:fillRect/>
          </a:stretch>
        </p:blipFill>
        <p:spPr bwMode="auto">
          <a:xfrm>
            <a:off x="2643174" y="0"/>
            <a:ext cx="4929222" cy="6286520"/>
          </a:xfrm>
          <a:prstGeom prst="rect">
            <a:avLst/>
          </a:prstGeom>
          <a:noFill/>
          <a:ln w="9525">
            <a:noFill/>
            <a:miter lim="800000"/>
            <a:headEnd/>
            <a:tailEnd/>
          </a:ln>
          <a:scene3d>
            <a:camera prst="orthographicFront"/>
            <a:lightRig rig="threePt" dir="t"/>
          </a:scene3d>
          <a:sp3d>
            <a:bevelT prst="angle"/>
          </a:sp3d>
        </p:spPr>
      </p:pic>
      <p:sp>
        <p:nvSpPr>
          <p:cNvPr id="6" name="TextBox 5"/>
          <p:cNvSpPr txBox="1"/>
          <p:nvPr/>
        </p:nvSpPr>
        <p:spPr>
          <a:xfrm rot="10800000" flipV="1">
            <a:off x="2857488" y="-23171"/>
            <a:ext cx="3643338" cy="1446550"/>
          </a:xfrm>
          <a:prstGeom prst="rect">
            <a:avLst/>
          </a:prstGeom>
          <a:noFill/>
        </p:spPr>
        <p:txBody>
          <a:bodyPr wrap="square" rtlCol="0">
            <a:spAutoFit/>
          </a:bodyPr>
          <a:lstStyle/>
          <a:p>
            <a:r>
              <a:rPr lang="ru-RU" sz="8800" dirty="0" smtClean="0">
                <a:latin typeface="Times New Roman" pitchFamily="18" charset="0"/>
                <a:cs typeface="Times New Roman" pitchFamily="18" charset="0"/>
              </a:rPr>
              <a:t>корень</a:t>
            </a:r>
            <a:endParaRPr lang="ru-RU" sz="8800" dirty="0">
              <a:latin typeface="Times New Roman" pitchFamily="18" charset="0"/>
              <a:cs typeface="Times New Roman" pitchFamily="18" charset="0"/>
            </a:endParaRPr>
          </a:p>
        </p:txBody>
      </p:sp>
      <p:pic>
        <p:nvPicPr>
          <p:cNvPr id="5" name="rington4ik.info_windows_sms.mp3">
            <a:hlinkClick r:id="" action="ppaction://media"/>
          </p:cNvPr>
          <p:cNvPicPr>
            <a:picLocks noRot="1" noChangeAspect="1"/>
          </p:cNvPicPr>
          <p:nvPr>
            <a:audioFile r:link="rId2"/>
          </p:nvPr>
        </p:nvPicPr>
        <p:blipFill>
          <a:blip r:embed="rId5" cstate="print"/>
          <a:stretch>
            <a:fillRect/>
          </a:stretch>
        </p:blipFill>
        <p:spPr>
          <a:xfrm>
            <a:off x="4071934" y="1714488"/>
            <a:ext cx="304800" cy="304800"/>
          </a:xfrm>
          <a:prstGeom prst="rect">
            <a:avLst/>
          </a:prstGeom>
        </p:spPr>
      </p:pic>
      <p:graphicFrame>
        <p:nvGraphicFramePr>
          <p:cNvPr id="8193" name="Object 1"/>
          <p:cNvGraphicFramePr>
            <a:graphicFrameLocks noChangeAspect="1"/>
          </p:cNvGraphicFramePr>
          <p:nvPr/>
        </p:nvGraphicFramePr>
        <p:xfrm>
          <a:off x="2543175" y="3186113"/>
          <a:ext cx="4057650" cy="485775"/>
        </p:xfrm>
        <a:graphic>
          <a:graphicData uri="http://schemas.openxmlformats.org/presentationml/2006/ole">
            <mc:AlternateContent xmlns:mc="http://schemas.openxmlformats.org/markup-compatibility/2006">
              <mc:Choice xmlns:v="urn:schemas-microsoft-com:vml" Requires="v">
                <p:oleObj spid="_x0000_s8197" name="Пакет" r:id="rId6" imgW="4057560" imgH="485640" progId="Package">
                  <p:embed/>
                </p:oleObj>
              </mc:Choice>
              <mc:Fallback>
                <p:oleObj name="Пакет" r:id="rId6" imgW="4057560" imgH="485640" progId="Package">
                  <p:embed/>
                  <p:pic>
                    <p:nvPicPr>
                      <p:cNvPr id="0" name="Picture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43175" y="3186113"/>
                        <a:ext cx="4057650"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194" name="Object 2"/>
          <p:cNvGraphicFramePr>
            <a:graphicFrameLocks noChangeAspect="1"/>
          </p:cNvGraphicFramePr>
          <p:nvPr/>
        </p:nvGraphicFramePr>
        <p:xfrm>
          <a:off x="2543175" y="3186113"/>
          <a:ext cx="4057650" cy="485775"/>
        </p:xfrm>
        <a:graphic>
          <a:graphicData uri="http://schemas.openxmlformats.org/presentationml/2006/ole">
            <mc:AlternateContent xmlns:mc="http://schemas.openxmlformats.org/markup-compatibility/2006">
              <mc:Choice xmlns:v="urn:schemas-microsoft-com:vml" Requires="v">
                <p:oleObj spid="_x0000_s8198" name="Пакет" r:id="rId8" imgW="4057560" imgH="485640" progId="Package">
                  <p:embed/>
                </p:oleObj>
              </mc:Choice>
              <mc:Fallback>
                <p:oleObj name="Пакет" r:id="rId8" imgW="4057560" imgH="485640" progId="Package">
                  <p:embed/>
                  <p:pic>
                    <p:nvPicPr>
                      <p:cNvPr id="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43175" y="3186113"/>
                        <a:ext cx="4057650"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0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Таблица 8"/>
          <p:cNvGraphicFramePr>
            <a:graphicFrameLocks noGrp="1"/>
          </p:cNvGraphicFramePr>
          <p:nvPr/>
        </p:nvGraphicFramePr>
        <p:xfrm>
          <a:off x="571472" y="714356"/>
          <a:ext cx="8001055" cy="5429288"/>
        </p:xfrm>
        <a:graphic>
          <a:graphicData uri="http://schemas.openxmlformats.org/drawingml/2006/table">
            <a:tbl>
              <a:tblPr firstRow="1" bandRow="1">
                <a:tableStyleId>{5C22544A-7EE6-4342-B048-85BDC9FD1C3A}</a:tableStyleId>
              </a:tblPr>
              <a:tblGrid>
                <a:gridCol w="1214446"/>
                <a:gridCol w="1928826"/>
                <a:gridCol w="1571636"/>
                <a:gridCol w="1643074"/>
                <a:gridCol w="1643073"/>
              </a:tblGrid>
              <a:tr h="5429288">
                <a:tc>
                  <a:txBody>
                    <a:bodyPr/>
                    <a:lstStyle/>
                    <a:p>
                      <a:r>
                        <a:rPr lang="ru-RU" sz="2400" dirty="0" smtClean="0">
                          <a:latin typeface="Times New Roman" pitchFamily="18" charset="0"/>
                          <a:cs typeface="Times New Roman" pitchFamily="18" charset="0"/>
                        </a:rPr>
                        <a:t>Орган растения </a:t>
                      </a:r>
                      <a:endParaRPr lang="ru-RU" sz="2400" dirty="0">
                        <a:latin typeface="Times New Roman" pitchFamily="18" charset="0"/>
                        <a:cs typeface="Times New Roman" pitchFamily="18" charset="0"/>
                      </a:endParaRPr>
                    </a:p>
                  </a:txBody>
                  <a:tcPr/>
                </a:tc>
                <a:tc>
                  <a:txBody>
                    <a:bodyPr/>
                    <a:lstStyle/>
                    <a:p>
                      <a:r>
                        <a:rPr lang="ru-RU" sz="2400" b="1" kern="1200" dirty="0" smtClean="0">
                          <a:solidFill>
                            <a:schemeClr val="lt1"/>
                          </a:solidFill>
                          <a:latin typeface="Times New Roman" pitchFamily="18" charset="0"/>
                          <a:ea typeface="+mn-ea"/>
                          <a:cs typeface="Times New Roman" pitchFamily="18" charset="0"/>
                        </a:rPr>
                        <a:t>Название внутреннего слоя органа, по которому передвигается вода и минеральные вещества</a:t>
                      </a:r>
                      <a:endParaRPr lang="ru-RU" sz="2400" dirty="0">
                        <a:latin typeface="Times New Roman" pitchFamily="18" charset="0"/>
                        <a:cs typeface="Times New Roman" pitchFamily="18" charset="0"/>
                      </a:endParaRPr>
                    </a:p>
                  </a:txBody>
                  <a:tcPr/>
                </a:tc>
                <a:tc>
                  <a:txBody>
                    <a:bodyPr/>
                    <a:lstStyle/>
                    <a:p>
                      <a:r>
                        <a:rPr lang="ru-RU" sz="2400" b="1" kern="1200" dirty="0" smtClean="0">
                          <a:solidFill>
                            <a:schemeClr val="lt1"/>
                          </a:solidFill>
                          <a:latin typeface="Times New Roman" pitchFamily="18" charset="0"/>
                          <a:ea typeface="+mn-ea"/>
                          <a:cs typeface="Times New Roman" pitchFamily="18" charset="0"/>
                        </a:rPr>
                        <a:t>Название ткани по которой передвигаются вода и минеральные вещества</a:t>
                      </a:r>
                      <a:endParaRPr lang="ru-RU" sz="2400" dirty="0">
                        <a:latin typeface="Times New Roman" pitchFamily="18" charset="0"/>
                        <a:cs typeface="Times New Roman" pitchFamily="18" charset="0"/>
                      </a:endParaRPr>
                    </a:p>
                  </a:txBody>
                  <a:tcPr/>
                </a:tc>
                <a:tc>
                  <a:txBody>
                    <a:bodyPr/>
                    <a:lstStyle/>
                    <a:p>
                      <a:r>
                        <a:rPr lang="ru-RU" sz="2400" dirty="0" smtClean="0">
                          <a:latin typeface="Times New Roman" pitchFamily="18" charset="0"/>
                          <a:cs typeface="Times New Roman" pitchFamily="18" charset="0"/>
                        </a:rPr>
                        <a:t>Особенности строения </a:t>
                      </a:r>
                      <a:endParaRPr lang="ru-RU" sz="2400" dirty="0">
                        <a:latin typeface="Times New Roman" pitchFamily="18" charset="0"/>
                        <a:cs typeface="Times New Roman" pitchFamily="18" charset="0"/>
                      </a:endParaRPr>
                    </a:p>
                  </a:txBody>
                  <a:tcPr/>
                </a:tc>
                <a:tc>
                  <a:txBody>
                    <a:bodyPr/>
                    <a:lstStyle/>
                    <a:p>
                      <a:r>
                        <a:rPr lang="ru-RU" sz="2400" dirty="0" smtClean="0">
                          <a:latin typeface="Times New Roman" pitchFamily="18" charset="0"/>
                          <a:cs typeface="Times New Roman" pitchFamily="18" charset="0"/>
                        </a:rPr>
                        <a:t>Направление движения</a:t>
                      </a:r>
                      <a:endParaRPr lang="ru-RU" sz="2400"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Корень"/>
          <p:cNvPicPr>
            <a:picLocks noChangeAspect="1" noChangeArrowheads="1"/>
          </p:cNvPicPr>
          <p:nvPr/>
        </p:nvPicPr>
        <p:blipFill>
          <a:blip r:embed="rId3" cstate="print"/>
          <a:srcRect/>
          <a:stretch>
            <a:fillRect/>
          </a:stretch>
        </p:blipFill>
        <p:spPr bwMode="auto">
          <a:xfrm>
            <a:off x="1025525" y="358775"/>
            <a:ext cx="2251075" cy="6165850"/>
          </a:xfrm>
          <a:prstGeom prst="rect">
            <a:avLst/>
          </a:prstGeom>
          <a:noFill/>
          <a:ln w="9525">
            <a:noFill/>
            <a:miter lim="800000"/>
            <a:headEnd/>
            <a:tailEnd/>
          </a:ln>
        </p:spPr>
      </p:pic>
      <p:sp>
        <p:nvSpPr>
          <p:cNvPr id="5123" name="Rectangle 3"/>
          <p:cNvSpPr>
            <a:spLocks noGrp="1" noChangeArrowheads="1"/>
          </p:cNvSpPr>
          <p:nvPr>
            <p:ph type="title"/>
          </p:nvPr>
        </p:nvSpPr>
        <p:spPr>
          <a:xfrm>
            <a:off x="4572000" y="274638"/>
            <a:ext cx="4114800" cy="1143000"/>
          </a:xfrm>
        </p:spPr>
        <p:txBody>
          <a:bodyPr/>
          <a:lstStyle/>
          <a:p>
            <a:pPr eaLnBrk="1" hangingPunct="1"/>
            <a:r>
              <a:rPr lang="ru-RU" smtClean="0"/>
              <a:t>Зоны корня</a:t>
            </a:r>
          </a:p>
        </p:txBody>
      </p:sp>
      <p:grpSp>
        <p:nvGrpSpPr>
          <p:cNvPr id="2" name="Group 4"/>
          <p:cNvGrpSpPr>
            <a:grpSpLocks/>
          </p:cNvGrpSpPr>
          <p:nvPr/>
        </p:nvGrpSpPr>
        <p:grpSpPr bwMode="auto">
          <a:xfrm>
            <a:off x="2339975" y="5516563"/>
            <a:ext cx="6337300" cy="720725"/>
            <a:chOff x="1474" y="3475"/>
            <a:chExt cx="3992" cy="454"/>
          </a:xfrm>
        </p:grpSpPr>
        <p:sp>
          <p:nvSpPr>
            <p:cNvPr id="5135" name="Text Box 5"/>
            <p:cNvSpPr txBox="1">
              <a:spLocks noChangeArrowheads="1"/>
            </p:cNvSpPr>
            <p:nvPr/>
          </p:nvSpPr>
          <p:spPr bwMode="auto">
            <a:xfrm>
              <a:off x="2744" y="3475"/>
              <a:ext cx="2722" cy="327"/>
            </a:xfrm>
            <a:prstGeom prst="rect">
              <a:avLst/>
            </a:prstGeom>
            <a:noFill/>
            <a:ln w="9525">
              <a:noFill/>
              <a:miter lim="800000"/>
              <a:headEnd/>
              <a:tailEnd/>
            </a:ln>
          </p:spPr>
          <p:txBody>
            <a:bodyPr>
              <a:spAutoFit/>
            </a:bodyPr>
            <a:lstStyle/>
            <a:p>
              <a:pPr>
                <a:spcBef>
                  <a:spcPct val="50000"/>
                </a:spcBef>
              </a:pPr>
              <a:r>
                <a:rPr lang="ru-RU" sz="2800" dirty="0"/>
                <a:t>корневой чехлик</a:t>
              </a:r>
            </a:p>
          </p:txBody>
        </p:sp>
        <p:sp>
          <p:nvSpPr>
            <p:cNvPr id="5136" name="Line 6"/>
            <p:cNvSpPr>
              <a:spLocks noChangeShapeType="1"/>
            </p:cNvSpPr>
            <p:nvPr/>
          </p:nvSpPr>
          <p:spPr bwMode="auto">
            <a:xfrm flipH="1">
              <a:off x="1474" y="3657"/>
              <a:ext cx="1247" cy="272"/>
            </a:xfrm>
            <a:prstGeom prst="line">
              <a:avLst/>
            </a:prstGeom>
            <a:noFill/>
            <a:ln w="57150">
              <a:solidFill>
                <a:srgbClr val="FF0000"/>
              </a:solidFill>
              <a:round/>
              <a:headEnd/>
              <a:tailEnd/>
            </a:ln>
          </p:spPr>
          <p:txBody>
            <a:bodyPr/>
            <a:lstStyle/>
            <a:p>
              <a:endParaRPr lang="ru-RU"/>
            </a:p>
          </p:txBody>
        </p:sp>
      </p:grpSp>
      <p:grpSp>
        <p:nvGrpSpPr>
          <p:cNvPr id="3" name="Group 7"/>
          <p:cNvGrpSpPr>
            <a:grpSpLocks/>
          </p:cNvGrpSpPr>
          <p:nvPr/>
        </p:nvGrpSpPr>
        <p:grpSpPr bwMode="auto">
          <a:xfrm>
            <a:off x="2339975" y="3692525"/>
            <a:ext cx="6337300" cy="1031875"/>
            <a:chOff x="1474" y="2326"/>
            <a:chExt cx="3992" cy="650"/>
          </a:xfrm>
        </p:grpSpPr>
        <p:sp>
          <p:nvSpPr>
            <p:cNvPr id="5133" name="Text Box 8"/>
            <p:cNvSpPr txBox="1">
              <a:spLocks noChangeArrowheads="1"/>
            </p:cNvSpPr>
            <p:nvPr/>
          </p:nvSpPr>
          <p:spPr bwMode="auto">
            <a:xfrm>
              <a:off x="2744" y="2326"/>
              <a:ext cx="2722" cy="327"/>
            </a:xfrm>
            <a:prstGeom prst="rect">
              <a:avLst/>
            </a:prstGeom>
            <a:noFill/>
            <a:ln w="9525">
              <a:noFill/>
              <a:miter lim="800000"/>
              <a:headEnd/>
              <a:tailEnd/>
            </a:ln>
          </p:spPr>
          <p:txBody>
            <a:bodyPr>
              <a:spAutoFit/>
            </a:bodyPr>
            <a:lstStyle/>
            <a:p>
              <a:pPr>
                <a:spcBef>
                  <a:spcPct val="50000"/>
                </a:spcBef>
              </a:pPr>
              <a:r>
                <a:rPr lang="ru-RU" sz="2800"/>
                <a:t>зона всасывания</a:t>
              </a:r>
            </a:p>
          </p:txBody>
        </p:sp>
        <p:sp>
          <p:nvSpPr>
            <p:cNvPr id="5134" name="Line 9"/>
            <p:cNvSpPr>
              <a:spLocks noChangeShapeType="1"/>
            </p:cNvSpPr>
            <p:nvPr/>
          </p:nvSpPr>
          <p:spPr bwMode="auto">
            <a:xfrm flipH="1">
              <a:off x="1474" y="2523"/>
              <a:ext cx="1247" cy="453"/>
            </a:xfrm>
            <a:prstGeom prst="line">
              <a:avLst/>
            </a:prstGeom>
            <a:noFill/>
            <a:ln w="57150">
              <a:solidFill>
                <a:srgbClr val="FF0000"/>
              </a:solidFill>
              <a:round/>
              <a:headEnd/>
              <a:tailEnd/>
            </a:ln>
          </p:spPr>
          <p:txBody>
            <a:bodyPr/>
            <a:lstStyle/>
            <a:p>
              <a:endParaRPr lang="ru-RU"/>
            </a:p>
          </p:txBody>
        </p:sp>
      </p:grpSp>
      <p:grpSp>
        <p:nvGrpSpPr>
          <p:cNvPr id="4" name="Group 10"/>
          <p:cNvGrpSpPr>
            <a:grpSpLocks/>
          </p:cNvGrpSpPr>
          <p:nvPr/>
        </p:nvGrpSpPr>
        <p:grpSpPr bwMode="auto">
          <a:xfrm>
            <a:off x="2339975" y="4603750"/>
            <a:ext cx="6337300" cy="1057275"/>
            <a:chOff x="1474" y="2900"/>
            <a:chExt cx="3992" cy="666"/>
          </a:xfrm>
        </p:grpSpPr>
        <p:sp>
          <p:nvSpPr>
            <p:cNvPr id="5131" name="Text Box 11"/>
            <p:cNvSpPr txBox="1">
              <a:spLocks noChangeArrowheads="1"/>
            </p:cNvSpPr>
            <p:nvPr/>
          </p:nvSpPr>
          <p:spPr bwMode="auto">
            <a:xfrm>
              <a:off x="2744" y="2900"/>
              <a:ext cx="2722" cy="327"/>
            </a:xfrm>
            <a:prstGeom prst="rect">
              <a:avLst/>
            </a:prstGeom>
            <a:noFill/>
            <a:ln w="9525">
              <a:noFill/>
              <a:miter lim="800000"/>
              <a:headEnd/>
              <a:tailEnd/>
            </a:ln>
          </p:spPr>
          <p:txBody>
            <a:bodyPr>
              <a:spAutoFit/>
            </a:bodyPr>
            <a:lstStyle/>
            <a:p>
              <a:pPr>
                <a:spcBef>
                  <a:spcPct val="50000"/>
                </a:spcBef>
              </a:pPr>
              <a:r>
                <a:rPr lang="ru-RU" sz="2800"/>
                <a:t>зона роста</a:t>
              </a:r>
            </a:p>
          </p:txBody>
        </p:sp>
        <p:sp>
          <p:nvSpPr>
            <p:cNvPr id="5132" name="Line 12"/>
            <p:cNvSpPr>
              <a:spLocks noChangeShapeType="1"/>
            </p:cNvSpPr>
            <p:nvPr/>
          </p:nvSpPr>
          <p:spPr bwMode="auto">
            <a:xfrm flipH="1">
              <a:off x="1474" y="3067"/>
              <a:ext cx="1247" cy="499"/>
            </a:xfrm>
            <a:prstGeom prst="line">
              <a:avLst/>
            </a:prstGeom>
            <a:noFill/>
            <a:ln w="57150">
              <a:solidFill>
                <a:srgbClr val="FF0000"/>
              </a:solidFill>
              <a:round/>
              <a:headEnd/>
              <a:tailEnd/>
            </a:ln>
          </p:spPr>
          <p:txBody>
            <a:bodyPr/>
            <a:lstStyle/>
            <a:p>
              <a:endParaRPr lang="ru-RU"/>
            </a:p>
          </p:txBody>
        </p:sp>
      </p:grpSp>
      <p:grpSp>
        <p:nvGrpSpPr>
          <p:cNvPr id="5" name="Group 13"/>
          <p:cNvGrpSpPr>
            <a:grpSpLocks/>
          </p:cNvGrpSpPr>
          <p:nvPr/>
        </p:nvGrpSpPr>
        <p:grpSpPr bwMode="auto">
          <a:xfrm>
            <a:off x="2339975" y="2708275"/>
            <a:ext cx="6337300" cy="592138"/>
            <a:chOff x="1474" y="1706"/>
            <a:chExt cx="3992" cy="373"/>
          </a:xfrm>
        </p:grpSpPr>
        <p:sp>
          <p:nvSpPr>
            <p:cNvPr id="5129" name="Text Box 14"/>
            <p:cNvSpPr txBox="1">
              <a:spLocks noChangeArrowheads="1"/>
            </p:cNvSpPr>
            <p:nvPr/>
          </p:nvSpPr>
          <p:spPr bwMode="auto">
            <a:xfrm>
              <a:off x="2744" y="1752"/>
              <a:ext cx="2722" cy="327"/>
            </a:xfrm>
            <a:prstGeom prst="rect">
              <a:avLst/>
            </a:prstGeom>
            <a:noFill/>
            <a:ln w="9525">
              <a:noFill/>
              <a:miter lim="800000"/>
              <a:headEnd/>
              <a:tailEnd/>
            </a:ln>
          </p:spPr>
          <p:txBody>
            <a:bodyPr>
              <a:spAutoFit/>
            </a:bodyPr>
            <a:lstStyle/>
            <a:p>
              <a:pPr>
                <a:spcBef>
                  <a:spcPct val="50000"/>
                </a:spcBef>
              </a:pPr>
              <a:r>
                <a:rPr lang="ru-RU" sz="2800"/>
                <a:t>зона проведения</a:t>
              </a:r>
            </a:p>
          </p:txBody>
        </p:sp>
        <p:sp>
          <p:nvSpPr>
            <p:cNvPr id="5130" name="Line 15"/>
            <p:cNvSpPr>
              <a:spLocks noChangeShapeType="1"/>
            </p:cNvSpPr>
            <p:nvPr/>
          </p:nvSpPr>
          <p:spPr bwMode="auto">
            <a:xfrm flipH="1" flipV="1">
              <a:off x="1474" y="1706"/>
              <a:ext cx="1247" cy="228"/>
            </a:xfrm>
            <a:prstGeom prst="line">
              <a:avLst/>
            </a:prstGeom>
            <a:noFill/>
            <a:ln w="57150">
              <a:solidFill>
                <a:srgbClr val="FF0000"/>
              </a:solidFill>
              <a:round/>
              <a:headEnd/>
              <a:tailEnd/>
            </a:ln>
          </p:spPr>
          <p:txBody>
            <a:bodyPr/>
            <a:lstStyle/>
            <a:p>
              <a:endParaRPr lang="ru-RU"/>
            </a:p>
          </p:txBody>
        </p:sp>
      </p:grpSp>
      <p:pic>
        <p:nvPicPr>
          <p:cNvPr id="10256" name="Picture 16" descr="Проросток"/>
          <p:cNvPicPr>
            <a:picLocks noChangeAspect="1" noChangeArrowheads="1"/>
          </p:cNvPicPr>
          <p:nvPr/>
        </p:nvPicPr>
        <p:blipFill>
          <a:blip r:embed="rId4" cstate="print"/>
          <a:srcRect/>
          <a:stretch>
            <a:fillRect/>
          </a:stretch>
        </p:blipFill>
        <p:spPr bwMode="auto">
          <a:xfrm>
            <a:off x="377825" y="358775"/>
            <a:ext cx="4122738" cy="609441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56"/>
                                        </p:tgtEl>
                                        <p:attrNameLst>
                                          <p:attrName>style.visibility</p:attrName>
                                        </p:attrNameLst>
                                      </p:cBhvr>
                                      <p:to>
                                        <p:strVal val="visible"/>
                                      </p:to>
                                    </p:set>
                                    <p:animEffect transition="in" filter="fade">
                                      <p:cBhvr>
                                        <p:cTn id="7" dur="1000"/>
                                        <p:tgtEl>
                                          <p:spTgt spid="1025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nodeType="clickEffect">
                                  <p:stCondLst>
                                    <p:cond delay="0"/>
                                  </p:stCondLst>
                                  <p:childTnLst>
                                    <p:animEffect transition="out" filter="wipe(down)">
                                      <p:cBhvr>
                                        <p:cTn id="11" dur="500"/>
                                        <p:tgtEl>
                                          <p:spTgt spid="10256"/>
                                        </p:tgtEl>
                                      </p:cBhvr>
                                    </p:animEffect>
                                    <p:set>
                                      <p:cBhvr>
                                        <p:cTn id="12" dur="1" fill="hold">
                                          <p:stCondLst>
                                            <p:cond delay="499"/>
                                          </p:stCondLst>
                                        </p:cTn>
                                        <p:tgtEl>
                                          <p:spTgt spid="10256"/>
                                        </p:tgtEl>
                                        <p:attrNameLst>
                                          <p:attrName>style.visibility</p:attrName>
                                        </p:attrNameLst>
                                      </p:cBhvr>
                                      <p:to>
                                        <p:strVal val="hidden"/>
                                      </p:to>
                                    </p:set>
                                  </p:childTnLst>
                                </p:cTn>
                              </p:par>
                              <p:par>
                                <p:cTn id="13" presetID="22" presetClass="entr" presetSubtype="4" fill="hold" nodeType="withEffect">
                                  <p:stCondLst>
                                    <p:cond delay="0"/>
                                  </p:stCondLst>
                                  <p:childTnLst>
                                    <p:set>
                                      <p:cBhvr>
                                        <p:cTn id="14" dur="1" fill="hold">
                                          <p:stCondLst>
                                            <p:cond delay="0"/>
                                          </p:stCondLst>
                                        </p:cTn>
                                        <p:tgtEl>
                                          <p:spTgt spid="10242"/>
                                        </p:tgtEl>
                                        <p:attrNameLst>
                                          <p:attrName>style.visibility</p:attrName>
                                        </p:attrNameLst>
                                      </p:cBhvr>
                                      <p:to>
                                        <p:strVal val="visible"/>
                                      </p:to>
                                    </p:set>
                                    <p:animEffect transition="in" filter="wipe(down)">
                                      <p:cBhvr>
                                        <p:cTn id="15" dur="500"/>
                                        <p:tgtEl>
                                          <p:spTgt spid="1024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left)">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9" name="Rectangle 2"/>
          <p:cNvSpPr>
            <a:spLocks noGrp="1" noChangeArrowheads="1"/>
          </p:cNvSpPr>
          <p:nvPr>
            <p:ph type="title"/>
          </p:nvPr>
        </p:nvSpPr>
        <p:spPr/>
        <p:txBody>
          <a:bodyPr/>
          <a:lstStyle/>
          <a:p>
            <a:pPr eaLnBrk="1" hangingPunct="1"/>
            <a:r>
              <a:rPr lang="ru-RU" smtClean="0"/>
              <a:t>Зоны корня</a:t>
            </a:r>
          </a:p>
        </p:txBody>
      </p:sp>
      <p:graphicFrame>
        <p:nvGraphicFramePr>
          <p:cNvPr id="2" name="Схема 1"/>
          <p:cNvGraphicFramePr/>
          <p:nvPr/>
        </p:nvGraphicFramePr>
        <p:xfrm>
          <a:off x="360363" y="1566863"/>
          <a:ext cx="5700712"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304" name="Picture 16" descr="микр строение корня"/>
          <p:cNvPicPr>
            <a:picLocks noChangeArrowheads="1"/>
          </p:cNvPicPr>
          <p:nvPr/>
        </p:nvPicPr>
        <p:blipFill>
          <a:blip r:embed="rId8" cstate="print"/>
          <a:srcRect/>
          <a:stretch>
            <a:fillRect/>
          </a:stretch>
        </p:blipFill>
        <p:spPr bwMode="auto">
          <a:xfrm>
            <a:off x="6421438" y="1565275"/>
            <a:ext cx="2362200" cy="4527550"/>
          </a:xfrm>
          <a:prstGeom prst="rect">
            <a:avLst/>
          </a:prstGeom>
          <a:noFill/>
          <a:ln w="9525">
            <a:noFill/>
            <a:miter lim="800000"/>
            <a:headEnd/>
            <a:tailEnd/>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304"/>
                                        </p:tgtEl>
                                        <p:attrNameLst>
                                          <p:attrName>style.visibility</p:attrName>
                                        </p:attrNameLst>
                                      </p:cBhvr>
                                      <p:to>
                                        <p:strVal val="visible"/>
                                      </p:to>
                                    </p:set>
                                    <p:animEffect transition="in" filter="wipe(down)">
                                      <p:cBhvr>
                                        <p:cTn id="11" dur="500"/>
                                        <p:tgtEl>
                                          <p:spTgt spid="123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ru-RU" smtClean="0"/>
              <a:t>Поперечный разрез корня</a:t>
            </a:r>
          </a:p>
        </p:txBody>
      </p:sp>
      <p:pic>
        <p:nvPicPr>
          <p:cNvPr id="24579" name="Picture 3" descr="Поперечный разрез"/>
          <p:cNvPicPr>
            <a:picLocks noChangeAspect="1" noChangeArrowheads="1"/>
          </p:cNvPicPr>
          <p:nvPr/>
        </p:nvPicPr>
        <p:blipFill>
          <a:blip r:embed="rId3" cstate="print"/>
          <a:srcRect/>
          <a:stretch>
            <a:fillRect/>
          </a:stretch>
        </p:blipFill>
        <p:spPr bwMode="auto">
          <a:xfrm>
            <a:off x="1871663" y="1700213"/>
            <a:ext cx="2000250" cy="4527550"/>
          </a:xfrm>
          <a:prstGeom prst="rect">
            <a:avLst/>
          </a:prstGeom>
          <a:noFill/>
          <a:ln w="9525">
            <a:noFill/>
            <a:miter lim="800000"/>
            <a:headEnd/>
            <a:tailEnd/>
          </a:ln>
        </p:spPr>
      </p:pic>
      <p:grpSp>
        <p:nvGrpSpPr>
          <p:cNvPr id="2" name="Group 4"/>
          <p:cNvGrpSpPr>
            <a:grpSpLocks/>
          </p:cNvGrpSpPr>
          <p:nvPr/>
        </p:nvGrpSpPr>
        <p:grpSpPr bwMode="auto">
          <a:xfrm>
            <a:off x="2806700" y="2924175"/>
            <a:ext cx="4465638" cy="1225550"/>
            <a:chOff x="1768" y="1842"/>
            <a:chExt cx="2813" cy="772"/>
          </a:xfrm>
        </p:grpSpPr>
        <p:sp>
          <p:nvSpPr>
            <p:cNvPr id="6158" name="Line 5"/>
            <p:cNvSpPr>
              <a:spLocks noChangeShapeType="1"/>
            </p:cNvSpPr>
            <p:nvPr/>
          </p:nvSpPr>
          <p:spPr bwMode="auto">
            <a:xfrm flipH="1" flipV="1">
              <a:off x="1768" y="1842"/>
              <a:ext cx="1474" cy="363"/>
            </a:xfrm>
            <a:prstGeom prst="line">
              <a:avLst/>
            </a:prstGeom>
            <a:noFill/>
            <a:ln w="57150">
              <a:solidFill>
                <a:srgbClr val="FF0000"/>
              </a:solidFill>
              <a:round/>
              <a:headEnd/>
              <a:tailEnd/>
            </a:ln>
          </p:spPr>
          <p:txBody>
            <a:bodyPr/>
            <a:lstStyle/>
            <a:p>
              <a:endParaRPr lang="ru-RU"/>
            </a:p>
          </p:txBody>
        </p:sp>
        <p:grpSp>
          <p:nvGrpSpPr>
            <p:cNvPr id="3" name="Group 6"/>
            <p:cNvGrpSpPr>
              <a:grpSpLocks/>
            </p:cNvGrpSpPr>
            <p:nvPr/>
          </p:nvGrpSpPr>
          <p:grpSpPr bwMode="auto">
            <a:xfrm>
              <a:off x="1768" y="2024"/>
              <a:ext cx="2813" cy="590"/>
              <a:chOff x="1768" y="2024"/>
              <a:chExt cx="2813" cy="590"/>
            </a:xfrm>
          </p:grpSpPr>
          <p:sp>
            <p:nvSpPr>
              <p:cNvPr id="6160" name="Text Box 7"/>
              <p:cNvSpPr txBox="1">
                <a:spLocks noChangeArrowheads="1"/>
              </p:cNvSpPr>
              <p:nvPr/>
            </p:nvSpPr>
            <p:spPr bwMode="auto">
              <a:xfrm>
                <a:off x="3265" y="2024"/>
                <a:ext cx="1316" cy="327"/>
              </a:xfrm>
              <a:prstGeom prst="rect">
                <a:avLst/>
              </a:prstGeom>
              <a:noFill/>
              <a:ln w="9525">
                <a:noFill/>
                <a:miter lim="800000"/>
                <a:headEnd/>
                <a:tailEnd/>
              </a:ln>
            </p:spPr>
            <p:txBody>
              <a:bodyPr>
                <a:spAutoFit/>
              </a:bodyPr>
              <a:lstStyle/>
              <a:p>
                <a:pPr>
                  <a:spcBef>
                    <a:spcPct val="50000"/>
                  </a:spcBef>
                </a:pPr>
                <a:r>
                  <a:rPr lang="ru-RU" sz="2800"/>
                  <a:t>кора</a:t>
                </a:r>
              </a:p>
            </p:txBody>
          </p:sp>
          <p:sp>
            <p:nvSpPr>
              <p:cNvPr id="6161" name="Line 8"/>
              <p:cNvSpPr>
                <a:spLocks noChangeShapeType="1"/>
              </p:cNvSpPr>
              <p:nvPr/>
            </p:nvSpPr>
            <p:spPr bwMode="auto">
              <a:xfrm flipH="1">
                <a:off x="1768" y="2251"/>
                <a:ext cx="1474" cy="363"/>
              </a:xfrm>
              <a:prstGeom prst="line">
                <a:avLst/>
              </a:prstGeom>
              <a:noFill/>
              <a:ln w="57150">
                <a:solidFill>
                  <a:srgbClr val="FF0000"/>
                </a:solidFill>
                <a:round/>
                <a:headEnd/>
                <a:tailEnd/>
              </a:ln>
            </p:spPr>
            <p:txBody>
              <a:bodyPr/>
              <a:lstStyle/>
              <a:p>
                <a:endParaRPr lang="ru-RU"/>
              </a:p>
            </p:txBody>
          </p:sp>
        </p:grpSp>
      </p:grpSp>
      <p:grpSp>
        <p:nvGrpSpPr>
          <p:cNvPr id="4" name="Group 9"/>
          <p:cNvGrpSpPr>
            <a:grpSpLocks/>
          </p:cNvGrpSpPr>
          <p:nvPr/>
        </p:nvGrpSpPr>
        <p:grpSpPr bwMode="auto">
          <a:xfrm>
            <a:off x="2897188" y="4052888"/>
            <a:ext cx="4375150" cy="1085850"/>
            <a:chOff x="1825" y="2553"/>
            <a:chExt cx="2756" cy="684"/>
          </a:xfrm>
        </p:grpSpPr>
        <p:sp>
          <p:nvSpPr>
            <p:cNvPr id="6156" name="Text Box 10"/>
            <p:cNvSpPr txBox="1">
              <a:spLocks noChangeArrowheads="1"/>
            </p:cNvSpPr>
            <p:nvPr/>
          </p:nvSpPr>
          <p:spPr bwMode="auto">
            <a:xfrm>
              <a:off x="3265" y="2553"/>
              <a:ext cx="1316" cy="327"/>
            </a:xfrm>
            <a:prstGeom prst="rect">
              <a:avLst/>
            </a:prstGeom>
            <a:noFill/>
            <a:ln w="9525">
              <a:noFill/>
              <a:miter lim="800000"/>
              <a:headEnd/>
              <a:tailEnd/>
            </a:ln>
          </p:spPr>
          <p:txBody>
            <a:bodyPr>
              <a:spAutoFit/>
            </a:bodyPr>
            <a:lstStyle/>
            <a:p>
              <a:pPr>
                <a:spcBef>
                  <a:spcPct val="50000"/>
                </a:spcBef>
              </a:pPr>
              <a:r>
                <a:rPr lang="ru-RU" sz="2800"/>
                <a:t>древесина</a:t>
              </a:r>
            </a:p>
          </p:txBody>
        </p:sp>
        <p:sp>
          <p:nvSpPr>
            <p:cNvPr id="6157" name="Line 11"/>
            <p:cNvSpPr>
              <a:spLocks noChangeShapeType="1"/>
            </p:cNvSpPr>
            <p:nvPr/>
          </p:nvSpPr>
          <p:spPr bwMode="auto">
            <a:xfrm flipH="1">
              <a:off x="1825" y="2750"/>
              <a:ext cx="1395" cy="487"/>
            </a:xfrm>
            <a:prstGeom prst="line">
              <a:avLst/>
            </a:prstGeom>
            <a:noFill/>
            <a:ln w="57150">
              <a:solidFill>
                <a:srgbClr val="FF0000"/>
              </a:solidFill>
              <a:round/>
              <a:headEnd/>
              <a:tailEnd/>
            </a:ln>
          </p:spPr>
          <p:txBody>
            <a:bodyPr/>
            <a:lstStyle/>
            <a:p>
              <a:endParaRPr lang="ru-RU"/>
            </a:p>
          </p:txBody>
        </p:sp>
      </p:grpSp>
      <p:grpSp>
        <p:nvGrpSpPr>
          <p:cNvPr id="5" name="Group 12"/>
          <p:cNvGrpSpPr>
            <a:grpSpLocks/>
          </p:cNvGrpSpPr>
          <p:nvPr/>
        </p:nvGrpSpPr>
        <p:grpSpPr bwMode="auto">
          <a:xfrm>
            <a:off x="3122613" y="5499100"/>
            <a:ext cx="4149725" cy="754063"/>
            <a:chOff x="1967" y="3464"/>
            <a:chExt cx="2614" cy="475"/>
          </a:xfrm>
        </p:grpSpPr>
        <p:sp>
          <p:nvSpPr>
            <p:cNvPr id="6154" name="Text Box 13"/>
            <p:cNvSpPr txBox="1">
              <a:spLocks noChangeArrowheads="1"/>
            </p:cNvSpPr>
            <p:nvPr/>
          </p:nvSpPr>
          <p:spPr bwMode="auto">
            <a:xfrm>
              <a:off x="3265" y="3612"/>
              <a:ext cx="1316" cy="327"/>
            </a:xfrm>
            <a:prstGeom prst="rect">
              <a:avLst/>
            </a:prstGeom>
            <a:noFill/>
            <a:ln w="9525">
              <a:noFill/>
              <a:miter lim="800000"/>
              <a:headEnd/>
              <a:tailEnd/>
            </a:ln>
          </p:spPr>
          <p:txBody>
            <a:bodyPr>
              <a:spAutoFit/>
            </a:bodyPr>
            <a:lstStyle/>
            <a:p>
              <a:pPr>
                <a:spcBef>
                  <a:spcPct val="50000"/>
                </a:spcBef>
              </a:pPr>
              <a:r>
                <a:rPr lang="ru-RU" sz="2800"/>
                <a:t>луб</a:t>
              </a:r>
            </a:p>
          </p:txBody>
        </p:sp>
        <p:sp>
          <p:nvSpPr>
            <p:cNvPr id="6155" name="Line 14"/>
            <p:cNvSpPr>
              <a:spLocks noChangeShapeType="1"/>
            </p:cNvSpPr>
            <p:nvPr/>
          </p:nvSpPr>
          <p:spPr bwMode="auto">
            <a:xfrm flipH="1" flipV="1">
              <a:off x="1967" y="3464"/>
              <a:ext cx="1253" cy="340"/>
            </a:xfrm>
            <a:prstGeom prst="line">
              <a:avLst/>
            </a:prstGeom>
            <a:noFill/>
            <a:ln w="57150">
              <a:solidFill>
                <a:srgbClr val="FF0000"/>
              </a:solidFill>
              <a:round/>
              <a:headEnd/>
              <a:tailEnd/>
            </a:ln>
          </p:spPr>
          <p:txBody>
            <a:bodyPr/>
            <a:lstStyle/>
            <a:p>
              <a:endParaRPr lang="ru-RU"/>
            </a:p>
          </p:txBody>
        </p:sp>
      </p:grpSp>
      <p:grpSp>
        <p:nvGrpSpPr>
          <p:cNvPr id="6" name="Group 15"/>
          <p:cNvGrpSpPr>
            <a:grpSpLocks/>
          </p:cNvGrpSpPr>
          <p:nvPr/>
        </p:nvGrpSpPr>
        <p:grpSpPr bwMode="auto">
          <a:xfrm>
            <a:off x="3022600" y="4892675"/>
            <a:ext cx="4249738" cy="519113"/>
            <a:chOff x="1904" y="3082"/>
            <a:chExt cx="2677" cy="327"/>
          </a:xfrm>
        </p:grpSpPr>
        <p:sp>
          <p:nvSpPr>
            <p:cNvPr id="6152" name="Text Box 16"/>
            <p:cNvSpPr txBox="1">
              <a:spLocks noChangeArrowheads="1"/>
            </p:cNvSpPr>
            <p:nvPr/>
          </p:nvSpPr>
          <p:spPr bwMode="auto">
            <a:xfrm>
              <a:off x="3265" y="3082"/>
              <a:ext cx="1316" cy="327"/>
            </a:xfrm>
            <a:prstGeom prst="rect">
              <a:avLst/>
            </a:prstGeom>
            <a:noFill/>
            <a:ln w="9525">
              <a:noFill/>
              <a:miter lim="800000"/>
              <a:headEnd/>
              <a:tailEnd/>
            </a:ln>
          </p:spPr>
          <p:txBody>
            <a:bodyPr>
              <a:spAutoFit/>
            </a:bodyPr>
            <a:lstStyle/>
            <a:p>
              <a:pPr>
                <a:spcBef>
                  <a:spcPct val="50000"/>
                </a:spcBef>
              </a:pPr>
              <a:r>
                <a:rPr lang="ru-RU" sz="2800"/>
                <a:t>камбий</a:t>
              </a:r>
            </a:p>
          </p:txBody>
        </p:sp>
        <p:sp>
          <p:nvSpPr>
            <p:cNvPr id="6153" name="Line 17"/>
            <p:cNvSpPr>
              <a:spLocks noChangeShapeType="1"/>
            </p:cNvSpPr>
            <p:nvPr/>
          </p:nvSpPr>
          <p:spPr bwMode="auto">
            <a:xfrm flipH="1">
              <a:off x="1904" y="3294"/>
              <a:ext cx="1361" cy="45"/>
            </a:xfrm>
            <a:prstGeom prst="line">
              <a:avLst/>
            </a:prstGeom>
            <a:noFill/>
            <a:ln w="57150">
              <a:solidFill>
                <a:srgbClr val="FF0000"/>
              </a:solidFill>
              <a:round/>
              <a:headEnd/>
              <a:tailEnd/>
            </a:ln>
          </p:spPr>
          <p:txBody>
            <a:bodyPr/>
            <a:lstStyle/>
            <a:p>
              <a:endParaRPr lang="ru-RU"/>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fade">
                                      <p:cBhvr>
                                        <p:cTn id="7" dur="1000"/>
                                        <p:tgtEl>
                                          <p:spTgt spid="2457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0" name="Picture 10" descr="микр строение корня"/>
          <p:cNvPicPr>
            <a:picLocks noChangeArrowheads="1"/>
          </p:cNvPicPr>
          <p:nvPr/>
        </p:nvPicPr>
        <p:blipFill>
          <a:blip r:embed="rId3" cstate="print"/>
          <a:srcRect/>
          <a:stretch>
            <a:fillRect/>
          </a:stretch>
        </p:blipFill>
        <p:spPr bwMode="auto">
          <a:xfrm>
            <a:off x="6421438" y="1565275"/>
            <a:ext cx="2362200" cy="4527550"/>
          </a:xfrm>
          <a:prstGeom prst="rect">
            <a:avLst/>
          </a:prstGeom>
          <a:noFill/>
          <a:ln w="9525">
            <a:noFill/>
            <a:miter lim="800000"/>
            <a:headEnd/>
            <a:tailEnd/>
          </a:ln>
        </p:spPr>
      </p:pic>
      <p:sp>
        <p:nvSpPr>
          <p:cNvPr id="7171" name="Rectangle 2"/>
          <p:cNvSpPr>
            <a:spLocks noGrp="1" noChangeArrowheads="1"/>
          </p:cNvSpPr>
          <p:nvPr>
            <p:ph type="title"/>
          </p:nvPr>
        </p:nvSpPr>
        <p:spPr/>
        <p:txBody>
          <a:bodyPr/>
          <a:lstStyle/>
          <a:p>
            <a:pPr eaLnBrk="1" hangingPunct="1"/>
            <a:r>
              <a:rPr lang="ru-RU" smtClean="0">
                <a:solidFill>
                  <a:schemeClr val="tx1"/>
                </a:solidFill>
              </a:rPr>
              <a:t>Зона всасывания</a:t>
            </a:r>
          </a:p>
        </p:txBody>
      </p:sp>
      <p:grpSp>
        <p:nvGrpSpPr>
          <p:cNvPr id="2" name="Group 5"/>
          <p:cNvGrpSpPr>
            <a:grpSpLocks/>
          </p:cNvGrpSpPr>
          <p:nvPr/>
        </p:nvGrpSpPr>
        <p:grpSpPr bwMode="auto">
          <a:xfrm>
            <a:off x="750888" y="1438275"/>
            <a:ext cx="6413500" cy="4527550"/>
            <a:chOff x="473" y="906"/>
            <a:chExt cx="4040" cy="2852"/>
          </a:xfrm>
        </p:grpSpPr>
        <p:grpSp>
          <p:nvGrpSpPr>
            <p:cNvPr id="3" name="Group 6"/>
            <p:cNvGrpSpPr>
              <a:grpSpLocks/>
            </p:cNvGrpSpPr>
            <p:nvPr/>
          </p:nvGrpSpPr>
          <p:grpSpPr bwMode="auto">
            <a:xfrm>
              <a:off x="473" y="906"/>
              <a:ext cx="2852" cy="2852"/>
              <a:chOff x="527" y="1122"/>
              <a:chExt cx="2852" cy="2852"/>
            </a:xfrm>
          </p:grpSpPr>
          <p:sp>
            <p:nvSpPr>
              <p:cNvPr id="7175" name="Oval 7"/>
              <p:cNvSpPr>
                <a:spLocks noChangeArrowheads="1"/>
              </p:cNvSpPr>
              <p:nvPr/>
            </p:nvSpPr>
            <p:spPr bwMode="auto">
              <a:xfrm>
                <a:off x="527" y="1122"/>
                <a:ext cx="2852" cy="2852"/>
              </a:xfrm>
              <a:prstGeom prst="ellipse">
                <a:avLst/>
              </a:prstGeom>
              <a:solidFill>
                <a:schemeClr val="accent1"/>
              </a:solidFill>
              <a:ln w="76200">
                <a:solidFill>
                  <a:schemeClr val="tx1"/>
                </a:solidFill>
                <a:round/>
                <a:headEnd/>
                <a:tailEnd/>
              </a:ln>
            </p:spPr>
            <p:txBody>
              <a:bodyPr wrap="none" anchor="ctr"/>
              <a:lstStyle/>
              <a:p>
                <a:endParaRPr lang="ru-RU"/>
              </a:p>
            </p:txBody>
          </p:sp>
          <p:pic>
            <p:nvPicPr>
              <p:cNvPr id="7176" name="Picture 8" descr="зона всасывания"/>
              <p:cNvPicPr preferRelativeResize="0">
                <a:picLocks noChangeAspect="1" noChangeArrowheads="1"/>
              </p:cNvPicPr>
              <p:nvPr/>
            </p:nvPicPr>
            <p:blipFill>
              <a:blip r:embed="rId4" cstate="print"/>
              <a:srcRect/>
              <a:stretch>
                <a:fillRect/>
              </a:stretch>
            </p:blipFill>
            <p:spPr bwMode="auto">
              <a:xfrm>
                <a:off x="567" y="1162"/>
                <a:ext cx="2389" cy="2784"/>
              </a:xfrm>
              <a:prstGeom prst="rect">
                <a:avLst/>
              </a:prstGeom>
              <a:noFill/>
              <a:ln w="9525">
                <a:noFill/>
                <a:miter lim="800000"/>
                <a:headEnd/>
                <a:tailEnd/>
              </a:ln>
            </p:spPr>
          </p:pic>
        </p:grpSp>
        <p:sp>
          <p:nvSpPr>
            <p:cNvPr id="7174" name="Line 9"/>
            <p:cNvSpPr>
              <a:spLocks noChangeShapeType="1"/>
            </p:cNvSpPr>
            <p:nvPr/>
          </p:nvSpPr>
          <p:spPr bwMode="auto">
            <a:xfrm flipV="1">
              <a:off x="3334" y="2251"/>
              <a:ext cx="1179" cy="90"/>
            </a:xfrm>
            <a:prstGeom prst="line">
              <a:avLst/>
            </a:prstGeom>
            <a:noFill/>
            <a:ln w="76200">
              <a:solidFill>
                <a:schemeClr val="tx1"/>
              </a:solidFill>
              <a:round/>
              <a:headEnd type="triangle" w="med" len="med"/>
              <a:tailEnd/>
            </a:ln>
          </p:spPr>
          <p:txBody>
            <a:bodyPr/>
            <a:lstStyle/>
            <a:p>
              <a:endParaRPr lang="ru-RU"/>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0490"/>
                                        </p:tgtEl>
                                        <p:attrNameLst>
                                          <p:attrName>style.visibility</p:attrName>
                                        </p:attrNameLst>
                                      </p:cBhvr>
                                      <p:to>
                                        <p:strVal val="visible"/>
                                      </p:to>
                                    </p:set>
                                    <p:animEffect transition="in" filter="wipe(down)">
                                      <p:cBhvr>
                                        <p:cTn id="7" dur="500"/>
                                        <p:tgtEl>
                                          <p:spTgt spid="20490"/>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right)">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8" name="Picture 10" descr="микр строение корня"/>
          <p:cNvPicPr>
            <a:picLocks noChangeArrowheads="1"/>
          </p:cNvPicPr>
          <p:nvPr/>
        </p:nvPicPr>
        <p:blipFill>
          <a:blip r:embed="rId3" cstate="print"/>
          <a:srcRect/>
          <a:stretch>
            <a:fillRect/>
          </a:stretch>
        </p:blipFill>
        <p:spPr bwMode="auto">
          <a:xfrm>
            <a:off x="6421438" y="1565275"/>
            <a:ext cx="2362200" cy="4527550"/>
          </a:xfrm>
          <a:prstGeom prst="rect">
            <a:avLst/>
          </a:prstGeom>
          <a:noFill/>
          <a:ln w="9525">
            <a:noFill/>
            <a:miter lim="800000"/>
            <a:headEnd/>
            <a:tailEnd/>
          </a:ln>
        </p:spPr>
      </p:pic>
      <p:sp>
        <p:nvSpPr>
          <p:cNvPr id="8195" name="Rectangle 2"/>
          <p:cNvSpPr>
            <a:spLocks noGrp="1" noChangeArrowheads="1"/>
          </p:cNvSpPr>
          <p:nvPr>
            <p:ph type="title"/>
          </p:nvPr>
        </p:nvSpPr>
        <p:spPr/>
        <p:txBody>
          <a:bodyPr/>
          <a:lstStyle/>
          <a:p>
            <a:pPr eaLnBrk="1" hangingPunct="1"/>
            <a:r>
              <a:rPr lang="ru-RU" smtClean="0">
                <a:solidFill>
                  <a:schemeClr val="tx1"/>
                </a:solidFill>
              </a:rPr>
              <a:t>Зона проведения</a:t>
            </a:r>
          </a:p>
        </p:txBody>
      </p:sp>
      <p:grpSp>
        <p:nvGrpSpPr>
          <p:cNvPr id="2" name="Group 5"/>
          <p:cNvGrpSpPr>
            <a:grpSpLocks/>
          </p:cNvGrpSpPr>
          <p:nvPr/>
        </p:nvGrpSpPr>
        <p:grpSpPr bwMode="auto">
          <a:xfrm>
            <a:off x="750888" y="1438275"/>
            <a:ext cx="6413500" cy="4527550"/>
            <a:chOff x="473" y="906"/>
            <a:chExt cx="4040" cy="2852"/>
          </a:xfrm>
        </p:grpSpPr>
        <p:grpSp>
          <p:nvGrpSpPr>
            <p:cNvPr id="3" name="Group 6"/>
            <p:cNvGrpSpPr>
              <a:grpSpLocks/>
            </p:cNvGrpSpPr>
            <p:nvPr/>
          </p:nvGrpSpPr>
          <p:grpSpPr bwMode="auto">
            <a:xfrm>
              <a:off x="473" y="906"/>
              <a:ext cx="2852" cy="2852"/>
              <a:chOff x="527" y="879"/>
              <a:chExt cx="2852" cy="2852"/>
            </a:xfrm>
          </p:grpSpPr>
          <p:sp>
            <p:nvSpPr>
              <p:cNvPr id="8199" name="Oval 7"/>
              <p:cNvSpPr>
                <a:spLocks noChangeArrowheads="1"/>
              </p:cNvSpPr>
              <p:nvPr/>
            </p:nvSpPr>
            <p:spPr bwMode="auto">
              <a:xfrm>
                <a:off x="527" y="879"/>
                <a:ext cx="2852" cy="2852"/>
              </a:xfrm>
              <a:prstGeom prst="ellipse">
                <a:avLst/>
              </a:prstGeom>
              <a:solidFill>
                <a:schemeClr val="accent1"/>
              </a:solidFill>
              <a:ln w="76200">
                <a:solidFill>
                  <a:schemeClr val="tx1"/>
                </a:solidFill>
                <a:round/>
                <a:headEnd/>
                <a:tailEnd/>
              </a:ln>
            </p:spPr>
            <p:txBody>
              <a:bodyPr wrap="none" anchor="ctr"/>
              <a:lstStyle/>
              <a:p>
                <a:endParaRPr lang="ru-RU"/>
              </a:p>
            </p:txBody>
          </p:sp>
          <p:pic>
            <p:nvPicPr>
              <p:cNvPr id="8200" name="Picture 8" descr="зона проведения"/>
              <p:cNvPicPr preferRelativeResize="0">
                <a:picLocks noChangeAspect="1" noChangeArrowheads="1"/>
              </p:cNvPicPr>
              <p:nvPr/>
            </p:nvPicPr>
            <p:blipFill>
              <a:blip r:embed="rId4" cstate="print"/>
              <a:srcRect/>
              <a:stretch>
                <a:fillRect/>
              </a:stretch>
            </p:blipFill>
            <p:spPr bwMode="auto">
              <a:xfrm>
                <a:off x="936" y="913"/>
                <a:ext cx="2034" cy="2784"/>
              </a:xfrm>
              <a:prstGeom prst="rect">
                <a:avLst/>
              </a:prstGeom>
              <a:noFill/>
              <a:ln w="9525">
                <a:noFill/>
                <a:miter lim="800000"/>
                <a:headEnd/>
                <a:tailEnd/>
              </a:ln>
            </p:spPr>
          </p:pic>
        </p:grpSp>
        <p:sp>
          <p:nvSpPr>
            <p:cNvPr id="8198" name="Line 9"/>
            <p:cNvSpPr>
              <a:spLocks noChangeShapeType="1"/>
            </p:cNvSpPr>
            <p:nvPr/>
          </p:nvSpPr>
          <p:spPr bwMode="auto">
            <a:xfrm flipV="1">
              <a:off x="3334" y="1344"/>
              <a:ext cx="1179" cy="997"/>
            </a:xfrm>
            <a:prstGeom prst="line">
              <a:avLst/>
            </a:prstGeom>
            <a:noFill/>
            <a:ln w="76200">
              <a:solidFill>
                <a:schemeClr val="tx1"/>
              </a:solidFill>
              <a:round/>
              <a:headEnd type="triangle" w="med" len="med"/>
              <a:tailEnd/>
            </a:ln>
          </p:spPr>
          <p:txBody>
            <a:bodyPr/>
            <a:lstStyle/>
            <a:p>
              <a:endParaRPr lang="ru-RU"/>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2538"/>
                                        </p:tgtEl>
                                        <p:attrNameLst>
                                          <p:attrName>style.visibility</p:attrName>
                                        </p:attrNameLst>
                                      </p:cBhvr>
                                      <p:to>
                                        <p:strVal val="visible"/>
                                      </p:to>
                                    </p:set>
                                    <p:animEffect transition="in" filter="wipe(down)">
                                      <p:cBhvr>
                                        <p:cTn id="7" dur="500"/>
                                        <p:tgtEl>
                                          <p:spTgt spid="22538"/>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right)">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70658" name="Picture 2" descr="C:\Documents and Settings\Admin\Рабочий стол\DSC04690.JPG"/>
          <p:cNvPicPr>
            <a:picLocks noChangeAspect="1" noChangeArrowheads="1"/>
          </p:cNvPicPr>
          <p:nvPr/>
        </p:nvPicPr>
        <p:blipFill>
          <a:blip r:embed="rId2" cstate="print"/>
          <a:srcRect/>
          <a:stretch>
            <a:fillRect/>
          </a:stretch>
        </p:blipFill>
        <p:spPr bwMode="auto">
          <a:xfrm>
            <a:off x="-10972800" y="-8229600"/>
            <a:ext cx="31089600" cy="233172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53" name="Rectangle 65"/>
          <p:cNvSpPr>
            <a:spLocks noChangeArrowheads="1"/>
          </p:cNvSpPr>
          <p:nvPr/>
        </p:nvSpPr>
        <p:spPr bwMode="auto">
          <a:xfrm>
            <a:off x="206375" y="1179513"/>
            <a:ext cx="8731250" cy="5489575"/>
          </a:xfrm>
          <a:prstGeom prst="rect">
            <a:avLst/>
          </a:prstGeom>
          <a:solidFill>
            <a:srgbClr val="FFCC99"/>
          </a:solidFill>
          <a:ln w="57150" cmpd="thinThick">
            <a:solidFill>
              <a:srgbClr val="008000"/>
            </a:solidFill>
            <a:miter lim="800000"/>
            <a:headEnd/>
            <a:tailEnd/>
          </a:ln>
        </p:spPr>
        <p:txBody>
          <a:bodyPr wrap="none" anchor="ctr"/>
          <a:lstStyle/>
          <a:p>
            <a:endParaRPr lang="ru-RU"/>
          </a:p>
        </p:txBody>
      </p:sp>
      <p:sp>
        <p:nvSpPr>
          <p:cNvPr id="9219" name="Rectangle 2"/>
          <p:cNvSpPr>
            <a:spLocks noGrp="1" noChangeArrowheads="1"/>
          </p:cNvSpPr>
          <p:nvPr>
            <p:ph type="title"/>
          </p:nvPr>
        </p:nvSpPr>
        <p:spPr/>
        <p:txBody>
          <a:bodyPr/>
          <a:lstStyle/>
          <a:p>
            <a:pPr eaLnBrk="1" hangingPunct="1"/>
            <a:r>
              <a:rPr lang="ru-RU" smtClean="0"/>
              <a:t>Корневое давление</a:t>
            </a:r>
          </a:p>
        </p:txBody>
      </p:sp>
      <p:grpSp>
        <p:nvGrpSpPr>
          <p:cNvPr id="2" name="Group 39"/>
          <p:cNvGrpSpPr>
            <a:grpSpLocks/>
          </p:cNvGrpSpPr>
          <p:nvPr/>
        </p:nvGrpSpPr>
        <p:grpSpPr bwMode="auto">
          <a:xfrm>
            <a:off x="900113" y="4618038"/>
            <a:ext cx="1911350" cy="1916112"/>
            <a:chOff x="642" y="2164"/>
            <a:chExt cx="1713" cy="1770"/>
          </a:xfrm>
        </p:grpSpPr>
        <p:sp>
          <p:nvSpPr>
            <p:cNvPr id="9234" name="Freeform 6"/>
            <p:cNvSpPr>
              <a:spLocks/>
            </p:cNvSpPr>
            <p:nvPr/>
          </p:nvSpPr>
          <p:spPr bwMode="auto">
            <a:xfrm>
              <a:off x="700" y="2557"/>
              <a:ext cx="1596" cy="1377"/>
            </a:xfrm>
            <a:custGeom>
              <a:avLst/>
              <a:gdLst>
                <a:gd name="T0" fmla="*/ 14 w 1596"/>
                <a:gd name="T1" fmla="*/ 29 h 1377"/>
                <a:gd name="T2" fmla="*/ 36 w 1596"/>
                <a:gd name="T3" fmla="*/ 67 h 1377"/>
                <a:gd name="T4" fmla="*/ 54 w 1596"/>
                <a:gd name="T5" fmla="*/ 102 h 1377"/>
                <a:gd name="T6" fmla="*/ 73 w 1596"/>
                <a:gd name="T7" fmla="*/ 145 h 1377"/>
                <a:gd name="T8" fmla="*/ 95 w 1596"/>
                <a:gd name="T9" fmla="*/ 198 h 1377"/>
                <a:gd name="T10" fmla="*/ 116 w 1596"/>
                <a:gd name="T11" fmla="*/ 257 h 1377"/>
                <a:gd name="T12" fmla="*/ 140 w 1596"/>
                <a:gd name="T13" fmla="*/ 324 h 1377"/>
                <a:gd name="T14" fmla="*/ 160 w 1596"/>
                <a:gd name="T15" fmla="*/ 403 h 1377"/>
                <a:gd name="T16" fmla="*/ 179 w 1596"/>
                <a:gd name="T17" fmla="*/ 487 h 1377"/>
                <a:gd name="T18" fmla="*/ 197 w 1596"/>
                <a:gd name="T19" fmla="*/ 578 h 1377"/>
                <a:gd name="T20" fmla="*/ 213 w 1596"/>
                <a:gd name="T21" fmla="*/ 672 h 1377"/>
                <a:gd name="T22" fmla="*/ 223 w 1596"/>
                <a:gd name="T23" fmla="*/ 766 h 1377"/>
                <a:gd name="T24" fmla="*/ 232 w 1596"/>
                <a:gd name="T25" fmla="*/ 859 h 1377"/>
                <a:gd name="T26" fmla="*/ 240 w 1596"/>
                <a:gd name="T27" fmla="*/ 945 h 1377"/>
                <a:gd name="T28" fmla="*/ 244 w 1596"/>
                <a:gd name="T29" fmla="*/ 1026 h 1377"/>
                <a:gd name="T30" fmla="*/ 250 w 1596"/>
                <a:gd name="T31" fmla="*/ 1094 h 1377"/>
                <a:gd name="T32" fmla="*/ 252 w 1596"/>
                <a:gd name="T33" fmla="*/ 1151 h 1377"/>
                <a:gd name="T34" fmla="*/ 254 w 1596"/>
                <a:gd name="T35" fmla="*/ 1191 h 1377"/>
                <a:gd name="T36" fmla="*/ 254 w 1596"/>
                <a:gd name="T37" fmla="*/ 1214 h 1377"/>
                <a:gd name="T38" fmla="*/ 278 w 1596"/>
                <a:gd name="T39" fmla="*/ 1234 h 1377"/>
                <a:gd name="T40" fmla="*/ 309 w 1596"/>
                <a:gd name="T41" fmla="*/ 1255 h 1377"/>
                <a:gd name="T42" fmla="*/ 346 w 1596"/>
                <a:gd name="T43" fmla="*/ 1277 h 1377"/>
                <a:gd name="T44" fmla="*/ 392 w 1596"/>
                <a:gd name="T45" fmla="*/ 1299 h 1377"/>
                <a:gd name="T46" fmla="*/ 447 w 1596"/>
                <a:gd name="T47" fmla="*/ 1320 h 1377"/>
                <a:gd name="T48" fmla="*/ 513 w 1596"/>
                <a:gd name="T49" fmla="*/ 1342 h 1377"/>
                <a:gd name="T50" fmla="*/ 588 w 1596"/>
                <a:gd name="T51" fmla="*/ 1358 h 1377"/>
                <a:gd name="T52" fmla="*/ 675 w 1596"/>
                <a:gd name="T53" fmla="*/ 1371 h 1377"/>
                <a:gd name="T54" fmla="*/ 771 w 1596"/>
                <a:gd name="T55" fmla="*/ 1377 h 1377"/>
                <a:gd name="T56" fmla="*/ 867 w 1596"/>
                <a:gd name="T57" fmla="*/ 1373 h 1377"/>
                <a:gd name="T58" fmla="*/ 956 w 1596"/>
                <a:gd name="T59" fmla="*/ 1366 h 1377"/>
                <a:gd name="T60" fmla="*/ 1032 w 1596"/>
                <a:gd name="T61" fmla="*/ 1352 h 1377"/>
                <a:gd name="T62" fmla="*/ 1099 w 1596"/>
                <a:gd name="T63" fmla="*/ 1334 h 1377"/>
                <a:gd name="T64" fmla="*/ 1154 w 1596"/>
                <a:gd name="T65" fmla="*/ 1314 h 1377"/>
                <a:gd name="T66" fmla="*/ 1201 w 1596"/>
                <a:gd name="T67" fmla="*/ 1295 h 1377"/>
                <a:gd name="T68" fmla="*/ 1239 w 1596"/>
                <a:gd name="T69" fmla="*/ 1275 h 1377"/>
                <a:gd name="T70" fmla="*/ 1268 w 1596"/>
                <a:gd name="T71" fmla="*/ 1257 h 1377"/>
                <a:gd name="T72" fmla="*/ 1300 w 1596"/>
                <a:gd name="T73" fmla="*/ 1234 h 1377"/>
                <a:gd name="T74" fmla="*/ 1304 w 1596"/>
                <a:gd name="T75" fmla="*/ 1216 h 1377"/>
                <a:gd name="T76" fmla="*/ 1306 w 1596"/>
                <a:gd name="T77" fmla="*/ 1179 h 1377"/>
                <a:gd name="T78" fmla="*/ 1309 w 1596"/>
                <a:gd name="T79" fmla="*/ 1126 h 1377"/>
                <a:gd name="T80" fmla="*/ 1317 w 1596"/>
                <a:gd name="T81" fmla="*/ 1055 h 1377"/>
                <a:gd name="T82" fmla="*/ 1327 w 1596"/>
                <a:gd name="T83" fmla="*/ 975 h 1377"/>
                <a:gd name="T84" fmla="*/ 1337 w 1596"/>
                <a:gd name="T85" fmla="*/ 884 h 1377"/>
                <a:gd name="T86" fmla="*/ 1351 w 1596"/>
                <a:gd name="T87" fmla="*/ 788 h 1377"/>
                <a:gd name="T88" fmla="*/ 1364 w 1596"/>
                <a:gd name="T89" fmla="*/ 690 h 1377"/>
                <a:gd name="T90" fmla="*/ 1380 w 1596"/>
                <a:gd name="T91" fmla="*/ 593 h 1377"/>
                <a:gd name="T92" fmla="*/ 1400 w 1596"/>
                <a:gd name="T93" fmla="*/ 499 h 1377"/>
                <a:gd name="T94" fmla="*/ 1420 w 1596"/>
                <a:gd name="T95" fmla="*/ 413 h 1377"/>
                <a:gd name="T96" fmla="*/ 1441 w 1596"/>
                <a:gd name="T97" fmla="*/ 334 h 1377"/>
                <a:gd name="T98" fmla="*/ 1465 w 1596"/>
                <a:gd name="T99" fmla="*/ 263 h 1377"/>
                <a:gd name="T100" fmla="*/ 1488 w 1596"/>
                <a:gd name="T101" fmla="*/ 202 h 1377"/>
                <a:gd name="T102" fmla="*/ 1512 w 1596"/>
                <a:gd name="T103" fmla="*/ 149 h 1377"/>
                <a:gd name="T104" fmla="*/ 1534 w 1596"/>
                <a:gd name="T105" fmla="*/ 104 h 1377"/>
                <a:gd name="T106" fmla="*/ 1551 w 1596"/>
                <a:gd name="T107" fmla="*/ 67 h 1377"/>
                <a:gd name="T108" fmla="*/ 1569 w 1596"/>
                <a:gd name="T109" fmla="*/ 39 h 1377"/>
                <a:gd name="T110" fmla="*/ 1587 w 1596"/>
                <a:gd name="T111" fmla="*/ 10 h 1377"/>
                <a:gd name="T112" fmla="*/ 0 w 1596"/>
                <a:gd name="T113" fmla="*/ 10 h 137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596"/>
                <a:gd name="T172" fmla="*/ 0 h 1377"/>
                <a:gd name="T173" fmla="*/ 1596 w 1596"/>
                <a:gd name="T174" fmla="*/ 1377 h 137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596" h="1377">
                  <a:moveTo>
                    <a:pt x="0" y="10"/>
                  </a:moveTo>
                  <a:lnTo>
                    <a:pt x="2" y="12"/>
                  </a:lnTo>
                  <a:lnTo>
                    <a:pt x="6" y="16"/>
                  </a:lnTo>
                  <a:lnTo>
                    <a:pt x="8" y="20"/>
                  </a:lnTo>
                  <a:lnTo>
                    <a:pt x="10" y="26"/>
                  </a:lnTo>
                  <a:lnTo>
                    <a:pt x="14" y="29"/>
                  </a:lnTo>
                  <a:lnTo>
                    <a:pt x="18" y="37"/>
                  </a:lnTo>
                  <a:lnTo>
                    <a:pt x="22" y="45"/>
                  </a:lnTo>
                  <a:lnTo>
                    <a:pt x="28" y="53"/>
                  </a:lnTo>
                  <a:lnTo>
                    <a:pt x="30" y="57"/>
                  </a:lnTo>
                  <a:lnTo>
                    <a:pt x="32" y="63"/>
                  </a:lnTo>
                  <a:lnTo>
                    <a:pt x="36" y="67"/>
                  </a:lnTo>
                  <a:lnTo>
                    <a:pt x="38" y="73"/>
                  </a:lnTo>
                  <a:lnTo>
                    <a:pt x="40" y="79"/>
                  </a:lnTo>
                  <a:lnTo>
                    <a:pt x="44" y="85"/>
                  </a:lnTo>
                  <a:lnTo>
                    <a:pt x="48" y="88"/>
                  </a:lnTo>
                  <a:lnTo>
                    <a:pt x="50" y="96"/>
                  </a:lnTo>
                  <a:lnTo>
                    <a:pt x="54" y="102"/>
                  </a:lnTo>
                  <a:lnTo>
                    <a:pt x="57" y="110"/>
                  </a:lnTo>
                  <a:lnTo>
                    <a:pt x="59" y="116"/>
                  </a:lnTo>
                  <a:lnTo>
                    <a:pt x="63" y="124"/>
                  </a:lnTo>
                  <a:lnTo>
                    <a:pt x="67" y="132"/>
                  </a:lnTo>
                  <a:lnTo>
                    <a:pt x="71" y="140"/>
                  </a:lnTo>
                  <a:lnTo>
                    <a:pt x="73" y="145"/>
                  </a:lnTo>
                  <a:lnTo>
                    <a:pt x="77" y="155"/>
                  </a:lnTo>
                  <a:lnTo>
                    <a:pt x="81" y="163"/>
                  </a:lnTo>
                  <a:lnTo>
                    <a:pt x="85" y="171"/>
                  </a:lnTo>
                  <a:lnTo>
                    <a:pt x="87" y="179"/>
                  </a:lnTo>
                  <a:lnTo>
                    <a:pt x="93" y="189"/>
                  </a:lnTo>
                  <a:lnTo>
                    <a:pt x="95" y="198"/>
                  </a:lnTo>
                  <a:lnTo>
                    <a:pt x="99" y="206"/>
                  </a:lnTo>
                  <a:lnTo>
                    <a:pt x="103" y="216"/>
                  </a:lnTo>
                  <a:lnTo>
                    <a:pt x="107" y="226"/>
                  </a:lnTo>
                  <a:lnTo>
                    <a:pt x="109" y="236"/>
                  </a:lnTo>
                  <a:lnTo>
                    <a:pt x="114" y="248"/>
                  </a:lnTo>
                  <a:lnTo>
                    <a:pt x="116" y="257"/>
                  </a:lnTo>
                  <a:lnTo>
                    <a:pt x="122" y="269"/>
                  </a:lnTo>
                  <a:lnTo>
                    <a:pt x="124" y="279"/>
                  </a:lnTo>
                  <a:lnTo>
                    <a:pt x="128" y="291"/>
                  </a:lnTo>
                  <a:lnTo>
                    <a:pt x="132" y="303"/>
                  </a:lnTo>
                  <a:lnTo>
                    <a:pt x="136" y="314"/>
                  </a:lnTo>
                  <a:lnTo>
                    <a:pt x="140" y="324"/>
                  </a:lnTo>
                  <a:lnTo>
                    <a:pt x="142" y="338"/>
                  </a:lnTo>
                  <a:lnTo>
                    <a:pt x="146" y="350"/>
                  </a:lnTo>
                  <a:lnTo>
                    <a:pt x="150" y="363"/>
                  </a:lnTo>
                  <a:lnTo>
                    <a:pt x="154" y="375"/>
                  </a:lnTo>
                  <a:lnTo>
                    <a:pt x="158" y="389"/>
                  </a:lnTo>
                  <a:lnTo>
                    <a:pt x="160" y="403"/>
                  </a:lnTo>
                  <a:lnTo>
                    <a:pt x="164" y="417"/>
                  </a:lnTo>
                  <a:lnTo>
                    <a:pt x="168" y="430"/>
                  </a:lnTo>
                  <a:lnTo>
                    <a:pt x="171" y="444"/>
                  </a:lnTo>
                  <a:lnTo>
                    <a:pt x="173" y="458"/>
                  </a:lnTo>
                  <a:lnTo>
                    <a:pt x="177" y="474"/>
                  </a:lnTo>
                  <a:lnTo>
                    <a:pt x="179" y="487"/>
                  </a:lnTo>
                  <a:lnTo>
                    <a:pt x="183" y="501"/>
                  </a:lnTo>
                  <a:lnTo>
                    <a:pt x="185" y="517"/>
                  </a:lnTo>
                  <a:lnTo>
                    <a:pt x="189" y="532"/>
                  </a:lnTo>
                  <a:lnTo>
                    <a:pt x="191" y="546"/>
                  </a:lnTo>
                  <a:lnTo>
                    <a:pt x="195" y="562"/>
                  </a:lnTo>
                  <a:lnTo>
                    <a:pt x="197" y="578"/>
                  </a:lnTo>
                  <a:lnTo>
                    <a:pt x="201" y="593"/>
                  </a:lnTo>
                  <a:lnTo>
                    <a:pt x="203" y="609"/>
                  </a:lnTo>
                  <a:lnTo>
                    <a:pt x="205" y="623"/>
                  </a:lnTo>
                  <a:lnTo>
                    <a:pt x="207" y="641"/>
                  </a:lnTo>
                  <a:lnTo>
                    <a:pt x="209" y="656"/>
                  </a:lnTo>
                  <a:lnTo>
                    <a:pt x="213" y="672"/>
                  </a:lnTo>
                  <a:lnTo>
                    <a:pt x="215" y="688"/>
                  </a:lnTo>
                  <a:lnTo>
                    <a:pt x="217" y="703"/>
                  </a:lnTo>
                  <a:lnTo>
                    <a:pt x="219" y="719"/>
                  </a:lnTo>
                  <a:lnTo>
                    <a:pt x="221" y="735"/>
                  </a:lnTo>
                  <a:lnTo>
                    <a:pt x="223" y="751"/>
                  </a:lnTo>
                  <a:lnTo>
                    <a:pt x="223" y="766"/>
                  </a:lnTo>
                  <a:lnTo>
                    <a:pt x="225" y="782"/>
                  </a:lnTo>
                  <a:lnTo>
                    <a:pt x="226" y="796"/>
                  </a:lnTo>
                  <a:lnTo>
                    <a:pt x="228" y="813"/>
                  </a:lnTo>
                  <a:lnTo>
                    <a:pt x="230" y="827"/>
                  </a:lnTo>
                  <a:lnTo>
                    <a:pt x="232" y="843"/>
                  </a:lnTo>
                  <a:lnTo>
                    <a:pt x="232" y="859"/>
                  </a:lnTo>
                  <a:lnTo>
                    <a:pt x="234" y="872"/>
                  </a:lnTo>
                  <a:lnTo>
                    <a:pt x="234" y="888"/>
                  </a:lnTo>
                  <a:lnTo>
                    <a:pt x="236" y="902"/>
                  </a:lnTo>
                  <a:lnTo>
                    <a:pt x="238" y="918"/>
                  </a:lnTo>
                  <a:lnTo>
                    <a:pt x="238" y="931"/>
                  </a:lnTo>
                  <a:lnTo>
                    <a:pt x="240" y="945"/>
                  </a:lnTo>
                  <a:lnTo>
                    <a:pt x="242" y="961"/>
                  </a:lnTo>
                  <a:lnTo>
                    <a:pt x="242" y="973"/>
                  </a:lnTo>
                  <a:lnTo>
                    <a:pt x="244" y="986"/>
                  </a:lnTo>
                  <a:lnTo>
                    <a:pt x="244" y="1000"/>
                  </a:lnTo>
                  <a:lnTo>
                    <a:pt x="244" y="1012"/>
                  </a:lnTo>
                  <a:lnTo>
                    <a:pt x="244" y="1026"/>
                  </a:lnTo>
                  <a:lnTo>
                    <a:pt x="246" y="1037"/>
                  </a:lnTo>
                  <a:lnTo>
                    <a:pt x="246" y="1049"/>
                  </a:lnTo>
                  <a:lnTo>
                    <a:pt x="248" y="1063"/>
                  </a:lnTo>
                  <a:lnTo>
                    <a:pt x="248" y="1073"/>
                  </a:lnTo>
                  <a:lnTo>
                    <a:pt x="248" y="1085"/>
                  </a:lnTo>
                  <a:lnTo>
                    <a:pt x="250" y="1094"/>
                  </a:lnTo>
                  <a:lnTo>
                    <a:pt x="250" y="1104"/>
                  </a:lnTo>
                  <a:lnTo>
                    <a:pt x="250" y="1114"/>
                  </a:lnTo>
                  <a:lnTo>
                    <a:pt x="252" y="1126"/>
                  </a:lnTo>
                  <a:lnTo>
                    <a:pt x="252" y="1134"/>
                  </a:lnTo>
                  <a:lnTo>
                    <a:pt x="252" y="1143"/>
                  </a:lnTo>
                  <a:lnTo>
                    <a:pt x="252" y="1151"/>
                  </a:lnTo>
                  <a:lnTo>
                    <a:pt x="252" y="1159"/>
                  </a:lnTo>
                  <a:lnTo>
                    <a:pt x="252" y="1165"/>
                  </a:lnTo>
                  <a:lnTo>
                    <a:pt x="254" y="1173"/>
                  </a:lnTo>
                  <a:lnTo>
                    <a:pt x="254" y="1179"/>
                  </a:lnTo>
                  <a:lnTo>
                    <a:pt x="254" y="1185"/>
                  </a:lnTo>
                  <a:lnTo>
                    <a:pt x="254" y="1191"/>
                  </a:lnTo>
                  <a:lnTo>
                    <a:pt x="254" y="1197"/>
                  </a:lnTo>
                  <a:lnTo>
                    <a:pt x="254" y="1200"/>
                  </a:lnTo>
                  <a:lnTo>
                    <a:pt x="254" y="1204"/>
                  </a:lnTo>
                  <a:lnTo>
                    <a:pt x="254" y="1208"/>
                  </a:lnTo>
                  <a:lnTo>
                    <a:pt x="254" y="1210"/>
                  </a:lnTo>
                  <a:lnTo>
                    <a:pt x="254" y="1214"/>
                  </a:lnTo>
                  <a:lnTo>
                    <a:pt x="256" y="1216"/>
                  </a:lnTo>
                  <a:lnTo>
                    <a:pt x="258" y="1218"/>
                  </a:lnTo>
                  <a:lnTo>
                    <a:pt x="264" y="1222"/>
                  </a:lnTo>
                  <a:lnTo>
                    <a:pt x="268" y="1226"/>
                  </a:lnTo>
                  <a:lnTo>
                    <a:pt x="272" y="1230"/>
                  </a:lnTo>
                  <a:lnTo>
                    <a:pt x="278" y="1234"/>
                  </a:lnTo>
                  <a:lnTo>
                    <a:pt x="287" y="1240"/>
                  </a:lnTo>
                  <a:lnTo>
                    <a:pt x="291" y="1244"/>
                  </a:lnTo>
                  <a:lnTo>
                    <a:pt x="295" y="1246"/>
                  </a:lnTo>
                  <a:lnTo>
                    <a:pt x="299" y="1250"/>
                  </a:lnTo>
                  <a:lnTo>
                    <a:pt x="305" y="1252"/>
                  </a:lnTo>
                  <a:lnTo>
                    <a:pt x="309" y="1255"/>
                  </a:lnTo>
                  <a:lnTo>
                    <a:pt x="315" y="1259"/>
                  </a:lnTo>
                  <a:lnTo>
                    <a:pt x="321" y="1261"/>
                  </a:lnTo>
                  <a:lnTo>
                    <a:pt x="327" y="1265"/>
                  </a:lnTo>
                  <a:lnTo>
                    <a:pt x="333" y="1269"/>
                  </a:lnTo>
                  <a:lnTo>
                    <a:pt x="339" y="1273"/>
                  </a:lnTo>
                  <a:lnTo>
                    <a:pt x="346" y="1277"/>
                  </a:lnTo>
                  <a:lnTo>
                    <a:pt x="354" y="1281"/>
                  </a:lnTo>
                  <a:lnTo>
                    <a:pt x="360" y="1285"/>
                  </a:lnTo>
                  <a:lnTo>
                    <a:pt x="368" y="1287"/>
                  </a:lnTo>
                  <a:lnTo>
                    <a:pt x="376" y="1291"/>
                  </a:lnTo>
                  <a:lnTo>
                    <a:pt x="384" y="1297"/>
                  </a:lnTo>
                  <a:lnTo>
                    <a:pt x="392" y="1299"/>
                  </a:lnTo>
                  <a:lnTo>
                    <a:pt x="401" y="1303"/>
                  </a:lnTo>
                  <a:lnTo>
                    <a:pt x="409" y="1307"/>
                  </a:lnTo>
                  <a:lnTo>
                    <a:pt x="419" y="1310"/>
                  </a:lnTo>
                  <a:lnTo>
                    <a:pt x="429" y="1314"/>
                  </a:lnTo>
                  <a:lnTo>
                    <a:pt x="437" y="1318"/>
                  </a:lnTo>
                  <a:lnTo>
                    <a:pt x="447" y="1320"/>
                  </a:lnTo>
                  <a:lnTo>
                    <a:pt x="458" y="1324"/>
                  </a:lnTo>
                  <a:lnTo>
                    <a:pt x="468" y="1328"/>
                  </a:lnTo>
                  <a:lnTo>
                    <a:pt x="480" y="1332"/>
                  </a:lnTo>
                  <a:lnTo>
                    <a:pt x="490" y="1334"/>
                  </a:lnTo>
                  <a:lnTo>
                    <a:pt x="502" y="1338"/>
                  </a:lnTo>
                  <a:lnTo>
                    <a:pt x="513" y="1342"/>
                  </a:lnTo>
                  <a:lnTo>
                    <a:pt x="525" y="1344"/>
                  </a:lnTo>
                  <a:lnTo>
                    <a:pt x="537" y="1348"/>
                  </a:lnTo>
                  <a:lnTo>
                    <a:pt x="551" y="1352"/>
                  </a:lnTo>
                  <a:lnTo>
                    <a:pt x="563" y="1354"/>
                  </a:lnTo>
                  <a:lnTo>
                    <a:pt x="576" y="1356"/>
                  </a:lnTo>
                  <a:lnTo>
                    <a:pt x="588" y="1358"/>
                  </a:lnTo>
                  <a:lnTo>
                    <a:pt x="602" y="1362"/>
                  </a:lnTo>
                  <a:lnTo>
                    <a:pt x="616" y="1364"/>
                  </a:lnTo>
                  <a:lnTo>
                    <a:pt x="629" y="1366"/>
                  </a:lnTo>
                  <a:lnTo>
                    <a:pt x="645" y="1367"/>
                  </a:lnTo>
                  <a:lnTo>
                    <a:pt x="661" y="1369"/>
                  </a:lnTo>
                  <a:lnTo>
                    <a:pt x="675" y="1371"/>
                  </a:lnTo>
                  <a:lnTo>
                    <a:pt x="690" y="1371"/>
                  </a:lnTo>
                  <a:lnTo>
                    <a:pt x="706" y="1373"/>
                  </a:lnTo>
                  <a:lnTo>
                    <a:pt x="722" y="1375"/>
                  </a:lnTo>
                  <a:lnTo>
                    <a:pt x="738" y="1375"/>
                  </a:lnTo>
                  <a:lnTo>
                    <a:pt x="753" y="1377"/>
                  </a:lnTo>
                  <a:lnTo>
                    <a:pt x="771" y="1377"/>
                  </a:lnTo>
                  <a:lnTo>
                    <a:pt x="789" y="1377"/>
                  </a:lnTo>
                  <a:lnTo>
                    <a:pt x="804" y="1377"/>
                  </a:lnTo>
                  <a:lnTo>
                    <a:pt x="820" y="1377"/>
                  </a:lnTo>
                  <a:lnTo>
                    <a:pt x="836" y="1375"/>
                  </a:lnTo>
                  <a:lnTo>
                    <a:pt x="852" y="1375"/>
                  </a:lnTo>
                  <a:lnTo>
                    <a:pt x="867" y="1373"/>
                  </a:lnTo>
                  <a:lnTo>
                    <a:pt x="883" y="1373"/>
                  </a:lnTo>
                  <a:lnTo>
                    <a:pt x="899" y="1371"/>
                  </a:lnTo>
                  <a:lnTo>
                    <a:pt x="912" y="1371"/>
                  </a:lnTo>
                  <a:lnTo>
                    <a:pt x="926" y="1367"/>
                  </a:lnTo>
                  <a:lnTo>
                    <a:pt x="942" y="1367"/>
                  </a:lnTo>
                  <a:lnTo>
                    <a:pt x="956" y="1366"/>
                  </a:lnTo>
                  <a:lnTo>
                    <a:pt x="969" y="1364"/>
                  </a:lnTo>
                  <a:lnTo>
                    <a:pt x="981" y="1362"/>
                  </a:lnTo>
                  <a:lnTo>
                    <a:pt x="995" y="1360"/>
                  </a:lnTo>
                  <a:lnTo>
                    <a:pt x="1007" y="1358"/>
                  </a:lnTo>
                  <a:lnTo>
                    <a:pt x="1021" y="1354"/>
                  </a:lnTo>
                  <a:lnTo>
                    <a:pt x="1032" y="1352"/>
                  </a:lnTo>
                  <a:lnTo>
                    <a:pt x="1044" y="1348"/>
                  </a:lnTo>
                  <a:lnTo>
                    <a:pt x="1056" y="1346"/>
                  </a:lnTo>
                  <a:lnTo>
                    <a:pt x="1068" y="1344"/>
                  </a:lnTo>
                  <a:lnTo>
                    <a:pt x="1078" y="1340"/>
                  </a:lnTo>
                  <a:lnTo>
                    <a:pt x="1087" y="1338"/>
                  </a:lnTo>
                  <a:lnTo>
                    <a:pt x="1099" y="1334"/>
                  </a:lnTo>
                  <a:lnTo>
                    <a:pt x="1109" y="1330"/>
                  </a:lnTo>
                  <a:lnTo>
                    <a:pt x="1119" y="1328"/>
                  </a:lnTo>
                  <a:lnTo>
                    <a:pt x="1129" y="1324"/>
                  </a:lnTo>
                  <a:lnTo>
                    <a:pt x="1137" y="1320"/>
                  </a:lnTo>
                  <a:lnTo>
                    <a:pt x="1146" y="1318"/>
                  </a:lnTo>
                  <a:lnTo>
                    <a:pt x="1154" y="1314"/>
                  </a:lnTo>
                  <a:lnTo>
                    <a:pt x="1164" y="1310"/>
                  </a:lnTo>
                  <a:lnTo>
                    <a:pt x="1172" y="1309"/>
                  </a:lnTo>
                  <a:lnTo>
                    <a:pt x="1180" y="1305"/>
                  </a:lnTo>
                  <a:lnTo>
                    <a:pt x="1188" y="1301"/>
                  </a:lnTo>
                  <a:lnTo>
                    <a:pt x="1195" y="1299"/>
                  </a:lnTo>
                  <a:lnTo>
                    <a:pt x="1201" y="1295"/>
                  </a:lnTo>
                  <a:lnTo>
                    <a:pt x="1209" y="1291"/>
                  </a:lnTo>
                  <a:lnTo>
                    <a:pt x="1215" y="1287"/>
                  </a:lnTo>
                  <a:lnTo>
                    <a:pt x="1223" y="1285"/>
                  </a:lnTo>
                  <a:lnTo>
                    <a:pt x="1229" y="1281"/>
                  </a:lnTo>
                  <a:lnTo>
                    <a:pt x="1235" y="1279"/>
                  </a:lnTo>
                  <a:lnTo>
                    <a:pt x="1239" y="1275"/>
                  </a:lnTo>
                  <a:lnTo>
                    <a:pt x="1245" y="1271"/>
                  </a:lnTo>
                  <a:lnTo>
                    <a:pt x="1249" y="1269"/>
                  </a:lnTo>
                  <a:lnTo>
                    <a:pt x="1254" y="1267"/>
                  </a:lnTo>
                  <a:lnTo>
                    <a:pt x="1258" y="1263"/>
                  </a:lnTo>
                  <a:lnTo>
                    <a:pt x="1264" y="1261"/>
                  </a:lnTo>
                  <a:lnTo>
                    <a:pt x="1268" y="1257"/>
                  </a:lnTo>
                  <a:lnTo>
                    <a:pt x="1272" y="1255"/>
                  </a:lnTo>
                  <a:lnTo>
                    <a:pt x="1278" y="1252"/>
                  </a:lnTo>
                  <a:lnTo>
                    <a:pt x="1286" y="1246"/>
                  </a:lnTo>
                  <a:lnTo>
                    <a:pt x="1290" y="1242"/>
                  </a:lnTo>
                  <a:lnTo>
                    <a:pt x="1296" y="1240"/>
                  </a:lnTo>
                  <a:lnTo>
                    <a:pt x="1300" y="1234"/>
                  </a:lnTo>
                  <a:lnTo>
                    <a:pt x="1302" y="1234"/>
                  </a:lnTo>
                  <a:lnTo>
                    <a:pt x="1302" y="1232"/>
                  </a:lnTo>
                  <a:lnTo>
                    <a:pt x="1302" y="1228"/>
                  </a:lnTo>
                  <a:lnTo>
                    <a:pt x="1302" y="1224"/>
                  </a:lnTo>
                  <a:lnTo>
                    <a:pt x="1302" y="1220"/>
                  </a:lnTo>
                  <a:lnTo>
                    <a:pt x="1304" y="1216"/>
                  </a:lnTo>
                  <a:lnTo>
                    <a:pt x="1304" y="1212"/>
                  </a:lnTo>
                  <a:lnTo>
                    <a:pt x="1304" y="1206"/>
                  </a:lnTo>
                  <a:lnTo>
                    <a:pt x="1304" y="1200"/>
                  </a:lnTo>
                  <a:lnTo>
                    <a:pt x="1306" y="1195"/>
                  </a:lnTo>
                  <a:lnTo>
                    <a:pt x="1306" y="1187"/>
                  </a:lnTo>
                  <a:lnTo>
                    <a:pt x="1306" y="1179"/>
                  </a:lnTo>
                  <a:lnTo>
                    <a:pt x="1306" y="1171"/>
                  </a:lnTo>
                  <a:lnTo>
                    <a:pt x="1308" y="1163"/>
                  </a:lnTo>
                  <a:lnTo>
                    <a:pt x="1309" y="1155"/>
                  </a:lnTo>
                  <a:lnTo>
                    <a:pt x="1309" y="1145"/>
                  </a:lnTo>
                  <a:lnTo>
                    <a:pt x="1309" y="1136"/>
                  </a:lnTo>
                  <a:lnTo>
                    <a:pt x="1309" y="1126"/>
                  </a:lnTo>
                  <a:lnTo>
                    <a:pt x="1311" y="1114"/>
                  </a:lnTo>
                  <a:lnTo>
                    <a:pt x="1311" y="1104"/>
                  </a:lnTo>
                  <a:lnTo>
                    <a:pt x="1313" y="1092"/>
                  </a:lnTo>
                  <a:lnTo>
                    <a:pt x="1315" y="1081"/>
                  </a:lnTo>
                  <a:lnTo>
                    <a:pt x="1317" y="1069"/>
                  </a:lnTo>
                  <a:lnTo>
                    <a:pt x="1317" y="1055"/>
                  </a:lnTo>
                  <a:lnTo>
                    <a:pt x="1319" y="1043"/>
                  </a:lnTo>
                  <a:lnTo>
                    <a:pt x="1319" y="1030"/>
                  </a:lnTo>
                  <a:lnTo>
                    <a:pt x="1321" y="1016"/>
                  </a:lnTo>
                  <a:lnTo>
                    <a:pt x="1323" y="1002"/>
                  </a:lnTo>
                  <a:lnTo>
                    <a:pt x="1325" y="988"/>
                  </a:lnTo>
                  <a:lnTo>
                    <a:pt x="1327" y="975"/>
                  </a:lnTo>
                  <a:lnTo>
                    <a:pt x="1329" y="961"/>
                  </a:lnTo>
                  <a:lnTo>
                    <a:pt x="1331" y="945"/>
                  </a:lnTo>
                  <a:lnTo>
                    <a:pt x="1331" y="929"/>
                  </a:lnTo>
                  <a:lnTo>
                    <a:pt x="1333" y="916"/>
                  </a:lnTo>
                  <a:lnTo>
                    <a:pt x="1335" y="900"/>
                  </a:lnTo>
                  <a:lnTo>
                    <a:pt x="1337" y="884"/>
                  </a:lnTo>
                  <a:lnTo>
                    <a:pt x="1339" y="868"/>
                  </a:lnTo>
                  <a:lnTo>
                    <a:pt x="1341" y="853"/>
                  </a:lnTo>
                  <a:lnTo>
                    <a:pt x="1345" y="837"/>
                  </a:lnTo>
                  <a:lnTo>
                    <a:pt x="1345" y="819"/>
                  </a:lnTo>
                  <a:lnTo>
                    <a:pt x="1349" y="804"/>
                  </a:lnTo>
                  <a:lnTo>
                    <a:pt x="1351" y="788"/>
                  </a:lnTo>
                  <a:lnTo>
                    <a:pt x="1353" y="772"/>
                  </a:lnTo>
                  <a:lnTo>
                    <a:pt x="1355" y="754"/>
                  </a:lnTo>
                  <a:lnTo>
                    <a:pt x="1357" y="739"/>
                  </a:lnTo>
                  <a:lnTo>
                    <a:pt x="1359" y="723"/>
                  </a:lnTo>
                  <a:lnTo>
                    <a:pt x="1363" y="707"/>
                  </a:lnTo>
                  <a:lnTo>
                    <a:pt x="1364" y="690"/>
                  </a:lnTo>
                  <a:lnTo>
                    <a:pt x="1366" y="674"/>
                  </a:lnTo>
                  <a:lnTo>
                    <a:pt x="1368" y="656"/>
                  </a:lnTo>
                  <a:lnTo>
                    <a:pt x="1372" y="641"/>
                  </a:lnTo>
                  <a:lnTo>
                    <a:pt x="1374" y="625"/>
                  </a:lnTo>
                  <a:lnTo>
                    <a:pt x="1378" y="609"/>
                  </a:lnTo>
                  <a:lnTo>
                    <a:pt x="1380" y="593"/>
                  </a:lnTo>
                  <a:lnTo>
                    <a:pt x="1384" y="578"/>
                  </a:lnTo>
                  <a:lnTo>
                    <a:pt x="1386" y="560"/>
                  </a:lnTo>
                  <a:lnTo>
                    <a:pt x="1390" y="544"/>
                  </a:lnTo>
                  <a:lnTo>
                    <a:pt x="1392" y="529"/>
                  </a:lnTo>
                  <a:lnTo>
                    <a:pt x="1396" y="515"/>
                  </a:lnTo>
                  <a:lnTo>
                    <a:pt x="1400" y="499"/>
                  </a:lnTo>
                  <a:lnTo>
                    <a:pt x="1404" y="485"/>
                  </a:lnTo>
                  <a:lnTo>
                    <a:pt x="1406" y="470"/>
                  </a:lnTo>
                  <a:lnTo>
                    <a:pt x="1410" y="456"/>
                  </a:lnTo>
                  <a:lnTo>
                    <a:pt x="1414" y="440"/>
                  </a:lnTo>
                  <a:lnTo>
                    <a:pt x="1418" y="426"/>
                  </a:lnTo>
                  <a:lnTo>
                    <a:pt x="1420" y="413"/>
                  </a:lnTo>
                  <a:lnTo>
                    <a:pt x="1423" y="399"/>
                  </a:lnTo>
                  <a:lnTo>
                    <a:pt x="1427" y="385"/>
                  </a:lnTo>
                  <a:lnTo>
                    <a:pt x="1431" y="371"/>
                  </a:lnTo>
                  <a:lnTo>
                    <a:pt x="1433" y="358"/>
                  </a:lnTo>
                  <a:lnTo>
                    <a:pt x="1439" y="346"/>
                  </a:lnTo>
                  <a:lnTo>
                    <a:pt x="1441" y="334"/>
                  </a:lnTo>
                  <a:lnTo>
                    <a:pt x="1445" y="322"/>
                  </a:lnTo>
                  <a:lnTo>
                    <a:pt x="1449" y="308"/>
                  </a:lnTo>
                  <a:lnTo>
                    <a:pt x="1455" y="299"/>
                  </a:lnTo>
                  <a:lnTo>
                    <a:pt x="1457" y="287"/>
                  </a:lnTo>
                  <a:lnTo>
                    <a:pt x="1461" y="275"/>
                  </a:lnTo>
                  <a:lnTo>
                    <a:pt x="1465" y="263"/>
                  </a:lnTo>
                  <a:lnTo>
                    <a:pt x="1471" y="253"/>
                  </a:lnTo>
                  <a:lnTo>
                    <a:pt x="1473" y="242"/>
                  </a:lnTo>
                  <a:lnTo>
                    <a:pt x="1477" y="232"/>
                  </a:lnTo>
                  <a:lnTo>
                    <a:pt x="1480" y="222"/>
                  </a:lnTo>
                  <a:lnTo>
                    <a:pt x="1484" y="212"/>
                  </a:lnTo>
                  <a:lnTo>
                    <a:pt x="1488" y="202"/>
                  </a:lnTo>
                  <a:lnTo>
                    <a:pt x="1492" y="193"/>
                  </a:lnTo>
                  <a:lnTo>
                    <a:pt x="1496" y="183"/>
                  </a:lnTo>
                  <a:lnTo>
                    <a:pt x="1500" y="175"/>
                  </a:lnTo>
                  <a:lnTo>
                    <a:pt x="1504" y="165"/>
                  </a:lnTo>
                  <a:lnTo>
                    <a:pt x="1508" y="157"/>
                  </a:lnTo>
                  <a:lnTo>
                    <a:pt x="1512" y="149"/>
                  </a:lnTo>
                  <a:lnTo>
                    <a:pt x="1516" y="141"/>
                  </a:lnTo>
                  <a:lnTo>
                    <a:pt x="1518" y="134"/>
                  </a:lnTo>
                  <a:lnTo>
                    <a:pt x="1524" y="126"/>
                  </a:lnTo>
                  <a:lnTo>
                    <a:pt x="1526" y="120"/>
                  </a:lnTo>
                  <a:lnTo>
                    <a:pt x="1530" y="112"/>
                  </a:lnTo>
                  <a:lnTo>
                    <a:pt x="1534" y="104"/>
                  </a:lnTo>
                  <a:lnTo>
                    <a:pt x="1535" y="98"/>
                  </a:lnTo>
                  <a:lnTo>
                    <a:pt x="1539" y="90"/>
                  </a:lnTo>
                  <a:lnTo>
                    <a:pt x="1543" y="85"/>
                  </a:lnTo>
                  <a:lnTo>
                    <a:pt x="1545" y="79"/>
                  </a:lnTo>
                  <a:lnTo>
                    <a:pt x="1549" y="73"/>
                  </a:lnTo>
                  <a:lnTo>
                    <a:pt x="1551" y="67"/>
                  </a:lnTo>
                  <a:lnTo>
                    <a:pt x="1555" y="63"/>
                  </a:lnTo>
                  <a:lnTo>
                    <a:pt x="1557" y="57"/>
                  </a:lnTo>
                  <a:lnTo>
                    <a:pt x="1561" y="51"/>
                  </a:lnTo>
                  <a:lnTo>
                    <a:pt x="1563" y="47"/>
                  </a:lnTo>
                  <a:lnTo>
                    <a:pt x="1567" y="43"/>
                  </a:lnTo>
                  <a:lnTo>
                    <a:pt x="1569" y="39"/>
                  </a:lnTo>
                  <a:lnTo>
                    <a:pt x="1571" y="35"/>
                  </a:lnTo>
                  <a:lnTo>
                    <a:pt x="1573" y="31"/>
                  </a:lnTo>
                  <a:lnTo>
                    <a:pt x="1577" y="28"/>
                  </a:lnTo>
                  <a:lnTo>
                    <a:pt x="1579" y="22"/>
                  </a:lnTo>
                  <a:lnTo>
                    <a:pt x="1583" y="16"/>
                  </a:lnTo>
                  <a:lnTo>
                    <a:pt x="1587" y="10"/>
                  </a:lnTo>
                  <a:lnTo>
                    <a:pt x="1591" y="8"/>
                  </a:lnTo>
                  <a:lnTo>
                    <a:pt x="1594" y="2"/>
                  </a:lnTo>
                  <a:lnTo>
                    <a:pt x="1596" y="0"/>
                  </a:lnTo>
                  <a:lnTo>
                    <a:pt x="559" y="51"/>
                  </a:lnTo>
                  <a:lnTo>
                    <a:pt x="0" y="10"/>
                  </a:lnTo>
                  <a:close/>
                </a:path>
              </a:pathLst>
            </a:custGeom>
            <a:solidFill>
              <a:srgbClr val="00A673"/>
            </a:solidFill>
            <a:ln w="9525">
              <a:noFill/>
              <a:round/>
              <a:headEnd/>
              <a:tailEnd/>
            </a:ln>
          </p:spPr>
          <p:txBody>
            <a:bodyPr/>
            <a:lstStyle/>
            <a:p>
              <a:endParaRPr lang="ru-RU"/>
            </a:p>
          </p:txBody>
        </p:sp>
        <p:sp>
          <p:nvSpPr>
            <p:cNvPr id="9235" name="Freeform 7"/>
            <p:cNvSpPr>
              <a:spLocks/>
            </p:cNvSpPr>
            <p:nvPr/>
          </p:nvSpPr>
          <p:spPr bwMode="auto">
            <a:xfrm>
              <a:off x="642" y="2304"/>
              <a:ext cx="1713" cy="449"/>
            </a:xfrm>
            <a:custGeom>
              <a:avLst/>
              <a:gdLst>
                <a:gd name="T0" fmla="*/ 1 w 1713"/>
                <a:gd name="T1" fmla="*/ 11 h 449"/>
                <a:gd name="T2" fmla="*/ 1 w 1713"/>
                <a:gd name="T3" fmla="*/ 35 h 449"/>
                <a:gd name="T4" fmla="*/ 1 w 1713"/>
                <a:gd name="T5" fmla="*/ 53 h 449"/>
                <a:gd name="T6" fmla="*/ 1 w 1713"/>
                <a:gd name="T7" fmla="*/ 72 h 449"/>
                <a:gd name="T8" fmla="*/ 1 w 1713"/>
                <a:gd name="T9" fmla="*/ 94 h 449"/>
                <a:gd name="T10" fmla="*/ 1 w 1713"/>
                <a:gd name="T11" fmla="*/ 117 h 449"/>
                <a:gd name="T12" fmla="*/ 1 w 1713"/>
                <a:gd name="T13" fmla="*/ 139 h 449"/>
                <a:gd name="T14" fmla="*/ 1 w 1713"/>
                <a:gd name="T15" fmla="*/ 163 h 449"/>
                <a:gd name="T16" fmla="*/ 1 w 1713"/>
                <a:gd name="T17" fmla="*/ 186 h 449"/>
                <a:gd name="T18" fmla="*/ 0 w 1713"/>
                <a:gd name="T19" fmla="*/ 210 h 449"/>
                <a:gd name="T20" fmla="*/ 0 w 1713"/>
                <a:gd name="T21" fmla="*/ 229 h 449"/>
                <a:gd name="T22" fmla="*/ 0 w 1713"/>
                <a:gd name="T23" fmla="*/ 249 h 449"/>
                <a:gd name="T24" fmla="*/ 0 w 1713"/>
                <a:gd name="T25" fmla="*/ 269 h 449"/>
                <a:gd name="T26" fmla="*/ 5 w 1713"/>
                <a:gd name="T27" fmla="*/ 282 h 449"/>
                <a:gd name="T28" fmla="*/ 23 w 1713"/>
                <a:gd name="T29" fmla="*/ 294 h 449"/>
                <a:gd name="T30" fmla="*/ 49 w 1713"/>
                <a:gd name="T31" fmla="*/ 310 h 449"/>
                <a:gd name="T32" fmla="*/ 66 w 1713"/>
                <a:gd name="T33" fmla="*/ 320 h 449"/>
                <a:gd name="T34" fmla="*/ 88 w 1713"/>
                <a:gd name="T35" fmla="*/ 330 h 449"/>
                <a:gd name="T36" fmla="*/ 114 w 1713"/>
                <a:gd name="T37" fmla="*/ 341 h 449"/>
                <a:gd name="T38" fmla="*/ 141 w 1713"/>
                <a:gd name="T39" fmla="*/ 351 h 449"/>
                <a:gd name="T40" fmla="*/ 174 w 1713"/>
                <a:gd name="T41" fmla="*/ 363 h 449"/>
                <a:gd name="T42" fmla="*/ 210 w 1713"/>
                <a:gd name="T43" fmla="*/ 375 h 449"/>
                <a:gd name="T44" fmla="*/ 251 w 1713"/>
                <a:gd name="T45" fmla="*/ 385 h 449"/>
                <a:gd name="T46" fmla="*/ 294 w 1713"/>
                <a:gd name="T47" fmla="*/ 393 h 449"/>
                <a:gd name="T48" fmla="*/ 343 w 1713"/>
                <a:gd name="T49" fmla="*/ 402 h 449"/>
                <a:gd name="T50" fmla="*/ 397 w 1713"/>
                <a:gd name="T51" fmla="*/ 410 h 449"/>
                <a:gd name="T52" fmla="*/ 448 w 1713"/>
                <a:gd name="T53" fmla="*/ 416 h 449"/>
                <a:gd name="T54" fmla="*/ 501 w 1713"/>
                <a:gd name="T55" fmla="*/ 422 h 449"/>
                <a:gd name="T56" fmla="*/ 552 w 1713"/>
                <a:gd name="T57" fmla="*/ 428 h 449"/>
                <a:gd name="T58" fmla="*/ 603 w 1713"/>
                <a:gd name="T59" fmla="*/ 432 h 449"/>
                <a:gd name="T60" fmla="*/ 654 w 1713"/>
                <a:gd name="T61" fmla="*/ 436 h 449"/>
                <a:gd name="T62" fmla="*/ 705 w 1713"/>
                <a:gd name="T63" fmla="*/ 440 h 449"/>
                <a:gd name="T64" fmla="*/ 756 w 1713"/>
                <a:gd name="T65" fmla="*/ 444 h 449"/>
                <a:gd name="T66" fmla="*/ 809 w 1713"/>
                <a:gd name="T67" fmla="*/ 446 h 449"/>
                <a:gd name="T68" fmla="*/ 860 w 1713"/>
                <a:gd name="T69" fmla="*/ 448 h 449"/>
                <a:gd name="T70" fmla="*/ 913 w 1713"/>
                <a:gd name="T71" fmla="*/ 449 h 449"/>
                <a:gd name="T72" fmla="*/ 968 w 1713"/>
                <a:gd name="T73" fmla="*/ 449 h 449"/>
                <a:gd name="T74" fmla="*/ 1025 w 1713"/>
                <a:gd name="T75" fmla="*/ 449 h 449"/>
                <a:gd name="T76" fmla="*/ 1082 w 1713"/>
                <a:gd name="T77" fmla="*/ 446 h 449"/>
                <a:gd name="T78" fmla="*/ 1141 w 1713"/>
                <a:gd name="T79" fmla="*/ 444 h 449"/>
                <a:gd name="T80" fmla="*/ 1204 w 1713"/>
                <a:gd name="T81" fmla="*/ 442 h 449"/>
                <a:gd name="T82" fmla="*/ 1267 w 1713"/>
                <a:gd name="T83" fmla="*/ 438 h 449"/>
                <a:gd name="T84" fmla="*/ 1328 w 1713"/>
                <a:gd name="T85" fmla="*/ 432 h 449"/>
                <a:gd name="T86" fmla="*/ 1383 w 1713"/>
                <a:gd name="T87" fmla="*/ 422 h 449"/>
                <a:gd name="T88" fmla="*/ 1434 w 1713"/>
                <a:gd name="T89" fmla="*/ 410 h 449"/>
                <a:gd name="T90" fmla="*/ 1479 w 1713"/>
                <a:gd name="T91" fmla="*/ 398 h 449"/>
                <a:gd name="T92" fmla="*/ 1519 w 1713"/>
                <a:gd name="T93" fmla="*/ 385 h 449"/>
                <a:gd name="T94" fmla="*/ 1554 w 1713"/>
                <a:gd name="T95" fmla="*/ 369 h 449"/>
                <a:gd name="T96" fmla="*/ 1586 w 1713"/>
                <a:gd name="T97" fmla="*/ 353 h 449"/>
                <a:gd name="T98" fmla="*/ 1613 w 1713"/>
                <a:gd name="T99" fmla="*/ 339 h 449"/>
                <a:gd name="T100" fmla="*/ 1637 w 1713"/>
                <a:gd name="T101" fmla="*/ 322 h 449"/>
                <a:gd name="T102" fmla="*/ 1656 w 1713"/>
                <a:gd name="T103" fmla="*/ 308 h 449"/>
                <a:gd name="T104" fmla="*/ 1674 w 1713"/>
                <a:gd name="T105" fmla="*/ 292 h 449"/>
                <a:gd name="T106" fmla="*/ 1696 w 1713"/>
                <a:gd name="T107" fmla="*/ 273 h 449"/>
                <a:gd name="T108" fmla="*/ 1713 w 1713"/>
                <a:gd name="T109" fmla="*/ 0 h 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13"/>
                <a:gd name="T166" fmla="*/ 0 h 449"/>
                <a:gd name="T167" fmla="*/ 1713 w 1713"/>
                <a:gd name="T168" fmla="*/ 449 h 44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13" h="449">
                  <a:moveTo>
                    <a:pt x="1" y="0"/>
                  </a:moveTo>
                  <a:lnTo>
                    <a:pt x="1" y="2"/>
                  </a:lnTo>
                  <a:lnTo>
                    <a:pt x="1" y="7"/>
                  </a:lnTo>
                  <a:lnTo>
                    <a:pt x="1" y="11"/>
                  </a:lnTo>
                  <a:lnTo>
                    <a:pt x="1" y="17"/>
                  </a:lnTo>
                  <a:lnTo>
                    <a:pt x="1" y="23"/>
                  </a:lnTo>
                  <a:lnTo>
                    <a:pt x="1" y="33"/>
                  </a:lnTo>
                  <a:lnTo>
                    <a:pt x="1" y="35"/>
                  </a:lnTo>
                  <a:lnTo>
                    <a:pt x="1" y="39"/>
                  </a:lnTo>
                  <a:lnTo>
                    <a:pt x="1" y="43"/>
                  </a:lnTo>
                  <a:lnTo>
                    <a:pt x="1" y="49"/>
                  </a:lnTo>
                  <a:lnTo>
                    <a:pt x="1" y="53"/>
                  </a:lnTo>
                  <a:lnTo>
                    <a:pt x="1" y="57"/>
                  </a:lnTo>
                  <a:lnTo>
                    <a:pt x="1" y="62"/>
                  </a:lnTo>
                  <a:lnTo>
                    <a:pt x="1" y="68"/>
                  </a:lnTo>
                  <a:lnTo>
                    <a:pt x="1" y="72"/>
                  </a:lnTo>
                  <a:lnTo>
                    <a:pt x="1" y="78"/>
                  </a:lnTo>
                  <a:lnTo>
                    <a:pt x="1" y="84"/>
                  </a:lnTo>
                  <a:lnTo>
                    <a:pt x="1" y="90"/>
                  </a:lnTo>
                  <a:lnTo>
                    <a:pt x="1" y="94"/>
                  </a:lnTo>
                  <a:lnTo>
                    <a:pt x="1" y="100"/>
                  </a:lnTo>
                  <a:lnTo>
                    <a:pt x="1" y="106"/>
                  </a:lnTo>
                  <a:lnTo>
                    <a:pt x="1" y="112"/>
                  </a:lnTo>
                  <a:lnTo>
                    <a:pt x="1" y="117"/>
                  </a:lnTo>
                  <a:lnTo>
                    <a:pt x="1" y="123"/>
                  </a:lnTo>
                  <a:lnTo>
                    <a:pt x="1" y="129"/>
                  </a:lnTo>
                  <a:lnTo>
                    <a:pt x="1" y="135"/>
                  </a:lnTo>
                  <a:lnTo>
                    <a:pt x="1" y="139"/>
                  </a:lnTo>
                  <a:lnTo>
                    <a:pt x="1" y="147"/>
                  </a:lnTo>
                  <a:lnTo>
                    <a:pt x="1" y="151"/>
                  </a:lnTo>
                  <a:lnTo>
                    <a:pt x="1" y="159"/>
                  </a:lnTo>
                  <a:lnTo>
                    <a:pt x="1" y="163"/>
                  </a:lnTo>
                  <a:lnTo>
                    <a:pt x="1" y="170"/>
                  </a:lnTo>
                  <a:lnTo>
                    <a:pt x="1" y="174"/>
                  </a:lnTo>
                  <a:lnTo>
                    <a:pt x="1" y="180"/>
                  </a:lnTo>
                  <a:lnTo>
                    <a:pt x="1" y="186"/>
                  </a:lnTo>
                  <a:lnTo>
                    <a:pt x="1" y="192"/>
                  </a:lnTo>
                  <a:lnTo>
                    <a:pt x="1" y="198"/>
                  </a:lnTo>
                  <a:lnTo>
                    <a:pt x="1" y="204"/>
                  </a:lnTo>
                  <a:lnTo>
                    <a:pt x="0" y="210"/>
                  </a:lnTo>
                  <a:lnTo>
                    <a:pt x="0" y="214"/>
                  </a:lnTo>
                  <a:lnTo>
                    <a:pt x="0" y="220"/>
                  </a:lnTo>
                  <a:lnTo>
                    <a:pt x="0" y="226"/>
                  </a:lnTo>
                  <a:lnTo>
                    <a:pt x="0" y="229"/>
                  </a:lnTo>
                  <a:lnTo>
                    <a:pt x="0" y="235"/>
                  </a:lnTo>
                  <a:lnTo>
                    <a:pt x="0" y="239"/>
                  </a:lnTo>
                  <a:lnTo>
                    <a:pt x="0" y="245"/>
                  </a:lnTo>
                  <a:lnTo>
                    <a:pt x="0" y="249"/>
                  </a:lnTo>
                  <a:lnTo>
                    <a:pt x="0" y="253"/>
                  </a:lnTo>
                  <a:lnTo>
                    <a:pt x="0" y="257"/>
                  </a:lnTo>
                  <a:lnTo>
                    <a:pt x="0" y="263"/>
                  </a:lnTo>
                  <a:lnTo>
                    <a:pt x="0" y="269"/>
                  </a:lnTo>
                  <a:lnTo>
                    <a:pt x="0" y="277"/>
                  </a:lnTo>
                  <a:lnTo>
                    <a:pt x="0" y="279"/>
                  </a:lnTo>
                  <a:lnTo>
                    <a:pt x="3" y="281"/>
                  </a:lnTo>
                  <a:lnTo>
                    <a:pt x="5" y="282"/>
                  </a:lnTo>
                  <a:lnTo>
                    <a:pt x="9" y="284"/>
                  </a:lnTo>
                  <a:lnTo>
                    <a:pt x="13" y="288"/>
                  </a:lnTo>
                  <a:lnTo>
                    <a:pt x="19" y="292"/>
                  </a:lnTo>
                  <a:lnTo>
                    <a:pt x="23" y="294"/>
                  </a:lnTo>
                  <a:lnTo>
                    <a:pt x="29" y="298"/>
                  </a:lnTo>
                  <a:lnTo>
                    <a:pt x="35" y="302"/>
                  </a:lnTo>
                  <a:lnTo>
                    <a:pt x="45" y="308"/>
                  </a:lnTo>
                  <a:lnTo>
                    <a:pt x="49" y="310"/>
                  </a:lnTo>
                  <a:lnTo>
                    <a:pt x="53" y="312"/>
                  </a:lnTo>
                  <a:lnTo>
                    <a:pt x="57" y="314"/>
                  </a:lnTo>
                  <a:lnTo>
                    <a:pt x="62" y="316"/>
                  </a:lnTo>
                  <a:lnTo>
                    <a:pt x="66" y="320"/>
                  </a:lnTo>
                  <a:lnTo>
                    <a:pt x="72" y="322"/>
                  </a:lnTo>
                  <a:lnTo>
                    <a:pt x="76" y="326"/>
                  </a:lnTo>
                  <a:lnTo>
                    <a:pt x="82" y="328"/>
                  </a:lnTo>
                  <a:lnTo>
                    <a:pt x="88" y="330"/>
                  </a:lnTo>
                  <a:lnTo>
                    <a:pt x="94" y="332"/>
                  </a:lnTo>
                  <a:lnTo>
                    <a:pt x="100" y="336"/>
                  </a:lnTo>
                  <a:lnTo>
                    <a:pt x="106" y="339"/>
                  </a:lnTo>
                  <a:lnTo>
                    <a:pt x="114" y="341"/>
                  </a:lnTo>
                  <a:lnTo>
                    <a:pt x="119" y="343"/>
                  </a:lnTo>
                  <a:lnTo>
                    <a:pt x="127" y="347"/>
                  </a:lnTo>
                  <a:lnTo>
                    <a:pt x="135" y="349"/>
                  </a:lnTo>
                  <a:lnTo>
                    <a:pt x="141" y="351"/>
                  </a:lnTo>
                  <a:lnTo>
                    <a:pt x="149" y="355"/>
                  </a:lnTo>
                  <a:lnTo>
                    <a:pt x="157" y="357"/>
                  </a:lnTo>
                  <a:lnTo>
                    <a:pt x="165" y="361"/>
                  </a:lnTo>
                  <a:lnTo>
                    <a:pt x="174" y="363"/>
                  </a:lnTo>
                  <a:lnTo>
                    <a:pt x="182" y="365"/>
                  </a:lnTo>
                  <a:lnTo>
                    <a:pt x="190" y="369"/>
                  </a:lnTo>
                  <a:lnTo>
                    <a:pt x="200" y="373"/>
                  </a:lnTo>
                  <a:lnTo>
                    <a:pt x="210" y="375"/>
                  </a:lnTo>
                  <a:lnTo>
                    <a:pt x="220" y="377"/>
                  </a:lnTo>
                  <a:lnTo>
                    <a:pt x="229" y="379"/>
                  </a:lnTo>
                  <a:lnTo>
                    <a:pt x="239" y="383"/>
                  </a:lnTo>
                  <a:lnTo>
                    <a:pt x="251" y="385"/>
                  </a:lnTo>
                  <a:lnTo>
                    <a:pt x="261" y="387"/>
                  </a:lnTo>
                  <a:lnTo>
                    <a:pt x="273" y="389"/>
                  </a:lnTo>
                  <a:lnTo>
                    <a:pt x="283" y="393"/>
                  </a:lnTo>
                  <a:lnTo>
                    <a:pt x="294" y="393"/>
                  </a:lnTo>
                  <a:lnTo>
                    <a:pt x="306" y="394"/>
                  </a:lnTo>
                  <a:lnTo>
                    <a:pt x="318" y="398"/>
                  </a:lnTo>
                  <a:lnTo>
                    <a:pt x="330" y="400"/>
                  </a:lnTo>
                  <a:lnTo>
                    <a:pt x="343" y="402"/>
                  </a:lnTo>
                  <a:lnTo>
                    <a:pt x="355" y="404"/>
                  </a:lnTo>
                  <a:lnTo>
                    <a:pt x="369" y="406"/>
                  </a:lnTo>
                  <a:lnTo>
                    <a:pt x="383" y="408"/>
                  </a:lnTo>
                  <a:lnTo>
                    <a:pt x="397" y="410"/>
                  </a:lnTo>
                  <a:lnTo>
                    <a:pt x="408" y="412"/>
                  </a:lnTo>
                  <a:lnTo>
                    <a:pt x="422" y="412"/>
                  </a:lnTo>
                  <a:lnTo>
                    <a:pt x="436" y="416"/>
                  </a:lnTo>
                  <a:lnTo>
                    <a:pt x="448" y="416"/>
                  </a:lnTo>
                  <a:lnTo>
                    <a:pt x="461" y="418"/>
                  </a:lnTo>
                  <a:lnTo>
                    <a:pt x="475" y="418"/>
                  </a:lnTo>
                  <a:lnTo>
                    <a:pt x="489" y="422"/>
                  </a:lnTo>
                  <a:lnTo>
                    <a:pt x="501" y="422"/>
                  </a:lnTo>
                  <a:lnTo>
                    <a:pt x="512" y="424"/>
                  </a:lnTo>
                  <a:lnTo>
                    <a:pt x="526" y="426"/>
                  </a:lnTo>
                  <a:lnTo>
                    <a:pt x="540" y="426"/>
                  </a:lnTo>
                  <a:lnTo>
                    <a:pt x="552" y="428"/>
                  </a:lnTo>
                  <a:lnTo>
                    <a:pt x="564" y="428"/>
                  </a:lnTo>
                  <a:lnTo>
                    <a:pt x="577" y="430"/>
                  </a:lnTo>
                  <a:lnTo>
                    <a:pt x="591" y="432"/>
                  </a:lnTo>
                  <a:lnTo>
                    <a:pt x="603" y="432"/>
                  </a:lnTo>
                  <a:lnTo>
                    <a:pt x="617" y="434"/>
                  </a:lnTo>
                  <a:lnTo>
                    <a:pt x="628" y="434"/>
                  </a:lnTo>
                  <a:lnTo>
                    <a:pt x="642" y="436"/>
                  </a:lnTo>
                  <a:lnTo>
                    <a:pt x="654" y="436"/>
                  </a:lnTo>
                  <a:lnTo>
                    <a:pt x="666" y="438"/>
                  </a:lnTo>
                  <a:lnTo>
                    <a:pt x="680" y="438"/>
                  </a:lnTo>
                  <a:lnTo>
                    <a:pt x="693" y="440"/>
                  </a:lnTo>
                  <a:lnTo>
                    <a:pt x="705" y="440"/>
                  </a:lnTo>
                  <a:lnTo>
                    <a:pt x="717" y="442"/>
                  </a:lnTo>
                  <a:lnTo>
                    <a:pt x="731" y="442"/>
                  </a:lnTo>
                  <a:lnTo>
                    <a:pt x="744" y="444"/>
                  </a:lnTo>
                  <a:lnTo>
                    <a:pt x="756" y="444"/>
                  </a:lnTo>
                  <a:lnTo>
                    <a:pt x="770" y="446"/>
                  </a:lnTo>
                  <a:lnTo>
                    <a:pt x="782" y="446"/>
                  </a:lnTo>
                  <a:lnTo>
                    <a:pt x="796" y="446"/>
                  </a:lnTo>
                  <a:lnTo>
                    <a:pt x="809" y="446"/>
                  </a:lnTo>
                  <a:lnTo>
                    <a:pt x="821" y="448"/>
                  </a:lnTo>
                  <a:lnTo>
                    <a:pt x="835" y="448"/>
                  </a:lnTo>
                  <a:lnTo>
                    <a:pt x="849" y="448"/>
                  </a:lnTo>
                  <a:lnTo>
                    <a:pt x="860" y="448"/>
                  </a:lnTo>
                  <a:lnTo>
                    <a:pt x="874" y="448"/>
                  </a:lnTo>
                  <a:lnTo>
                    <a:pt x="888" y="448"/>
                  </a:lnTo>
                  <a:lnTo>
                    <a:pt x="902" y="449"/>
                  </a:lnTo>
                  <a:lnTo>
                    <a:pt x="913" y="449"/>
                  </a:lnTo>
                  <a:lnTo>
                    <a:pt x="927" y="449"/>
                  </a:lnTo>
                  <a:lnTo>
                    <a:pt x="941" y="449"/>
                  </a:lnTo>
                  <a:lnTo>
                    <a:pt x="955" y="449"/>
                  </a:lnTo>
                  <a:lnTo>
                    <a:pt x="968" y="449"/>
                  </a:lnTo>
                  <a:lnTo>
                    <a:pt x="984" y="449"/>
                  </a:lnTo>
                  <a:lnTo>
                    <a:pt x="998" y="449"/>
                  </a:lnTo>
                  <a:lnTo>
                    <a:pt x="1012" y="449"/>
                  </a:lnTo>
                  <a:lnTo>
                    <a:pt x="1025" y="449"/>
                  </a:lnTo>
                  <a:lnTo>
                    <a:pt x="1039" y="448"/>
                  </a:lnTo>
                  <a:lnTo>
                    <a:pt x="1053" y="448"/>
                  </a:lnTo>
                  <a:lnTo>
                    <a:pt x="1069" y="448"/>
                  </a:lnTo>
                  <a:lnTo>
                    <a:pt x="1082" y="446"/>
                  </a:lnTo>
                  <a:lnTo>
                    <a:pt x="1098" y="446"/>
                  </a:lnTo>
                  <a:lnTo>
                    <a:pt x="1112" y="446"/>
                  </a:lnTo>
                  <a:lnTo>
                    <a:pt x="1128" y="446"/>
                  </a:lnTo>
                  <a:lnTo>
                    <a:pt x="1141" y="444"/>
                  </a:lnTo>
                  <a:lnTo>
                    <a:pt x="1157" y="444"/>
                  </a:lnTo>
                  <a:lnTo>
                    <a:pt x="1173" y="442"/>
                  </a:lnTo>
                  <a:lnTo>
                    <a:pt x="1189" y="442"/>
                  </a:lnTo>
                  <a:lnTo>
                    <a:pt x="1204" y="442"/>
                  </a:lnTo>
                  <a:lnTo>
                    <a:pt x="1220" y="442"/>
                  </a:lnTo>
                  <a:lnTo>
                    <a:pt x="1236" y="440"/>
                  </a:lnTo>
                  <a:lnTo>
                    <a:pt x="1253" y="440"/>
                  </a:lnTo>
                  <a:lnTo>
                    <a:pt x="1267" y="438"/>
                  </a:lnTo>
                  <a:lnTo>
                    <a:pt x="1283" y="436"/>
                  </a:lnTo>
                  <a:lnTo>
                    <a:pt x="1299" y="436"/>
                  </a:lnTo>
                  <a:lnTo>
                    <a:pt x="1314" y="434"/>
                  </a:lnTo>
                  <a:lnTo>
                    <a:pt x="1328" y="432"/>
                  </a:lnTo>
                  <a:lnTo>
                    <a:pt x="1344" y="428"/>
                  </a:lnTo>
                  <a:lnTo>
                    <a:pt x="1358" y="426"/>
                  </a:lnTo>
                  <a:lnTo>
                    <a:pt x="1371" y="426"/>
                  </a:lnTo>
                  <a:lnTo>
                    <a:pt x="1383" y="422"/>
                  </a:lnTo>
                  <a:lnTo>
                    <a:pt x="1397" y="420"/>
                  </a:lnTo>
                  <a:lnTo>
                    <a:pt x="1409" y="416"/>
                  </a:lnTo>
                  <a:lnTo>
                    <a:pt x="1422" y="414"/>
                  </a:lnTo>
                  <a:lnTo>
                    <a:pt x="1434" y="410"/>
                  </a:lnTo>
                  <a:lnTo>
                    <a:pt x="1446" y="408"/>
                  </a:lnTo>
                  <a:lnTo>
                    <a:pt x="1458" y="404"/>
                  </a:lnTo>
                  <a:lnTo>
                    <a:pt x="1470" y="402"/>
                  </a:lnTo>
                  <a:lnTo>
                    <a:pt x="1479" y="398"/>
                  </a:lnTo>
                  <a:lnTo>
                    <a:pt x="1489" y="394"/>
                  </a:lnTo>
                  <a:lnTo>
                    <a:pt x="1499" y="391"/>
                  </a:lnTo>
                  <a:lnTo>
                    <a:pt x="1511" y="389"/>
                  </a:lnTo>
                  <a:lnTo>
                    <a:pt x="1519" y="385"/>
                  </a:lnTo>
                  <a:lnTo>
                    <a:pt x="1529" y="381"/>
                  </a:lnTo>
                  <a:lnTo>
                    <a:pt x="1538" y="377"/>
                  </a:lnTo>
                  <a:lnTo>
                    <a:pt x="1548" y="373"/>
                  </a:lnTo>
                  <a:lnTo>
                    <a:pt x="1554" y="369"/>
                  </a:lnTo>
                  <a:lnTo>
                    <a:pt x="1564" y="365"/>
                  </a:lnTo>
                  <a:lnTo>
                    <a:pt x="1572" y="361"/>
                  </a:lnTo>
                  <a:lnTo>
                    <a:pt x="1580" y="359"/>
                  </a:lnTo>
                  <a:lnTo>
                    <a:pt x="1586" y="353"/>
                  </a:lnTo>
                  <a:lnTo>
                    <a:pt x="1593" y="349"/>
                  </a:lnTo>
                  <a:lnTo>
                    <a:pt x="1601" y="345"/>
                  </a:lnTo>
                  <a:lnTo>
                    <a:pt x="1607" y="343"/>
                  </a:lnTo>
                  <a:lnTo>
                    <a:pt x="1613" y="339"/>
                  </a:lnTo>
                  <a:lnTo>
                    <a:pt x="1621" y="336"/>
                  </a:lnTo>
                  <a:lnTo>
                    <a:pt x="1625" y="332"/>
                  </a:lnTo>
                  <a:lnTo>
                    <a:pt x="1631" y="328"/>
                  </a:lnTo>
                  <a:lnTo>
                    <a:pt x="1637" y="322"/>
                  </a:lnTo>
                  <a:lnTo>
                    <a:pt x="1643" y="320"/>
                  </a:lnTo>
                  <a:lnTo>
                    <a:pt x="1647" y="316"/>
                  </a:lnTo>
                  <a:lnTo>
                    <a:pt x="1652" y="312"/>
                  </a:lnTo>
                  <a:lnTo>
                    <a:pt x="1656" y="308"/>
                  </a:lnTo>
                  <a:lnTo>
                    <a:pt x="1660" y="306"/>
                  </a:lnTo>
                  <a:lnTo>
                    <a:pt x="1664" y="302"/>
                  </a:lnTo>
                  <a:lnTo>
                    <a:pt x="1668" y="298"/>
                  </a:lnTo>
                  <a:lnTo>
                    <a:pt x="1674" y="292"/>
                  </a:lnTo>
                  <a:lnTo>
                    <a:pt x="1682" y="286"/>
                  </a:lnTo>
                  <a:lnTo>
                    <a:pt x="1688" y="281"/>
                  </a:lnTo>
                  <a:lnTo>
                    <a:pt x="1692" y="277"/>
                  </a:lnTo>
                  <a:lnTo>
                    <a:pt x="1696" y="273"/>
                  </a:lnTo>
                  <a:lnTo>
                    <a:pt x="1700" y="269"/>
                  </a:lnTo>
                  <a:lnTo>
                    <a:pt x="1704" y="265"/>
                  </a:lnTo>
                  <a:lnTo>
                    <a:pt x="1704" y="263"/>
                  </a:lnTo>
                  <a:lnTo>
                    <a:pt x="1713" y="0"/>
                  </a:lnTo>
                  <a:lnTo>
                    <a:pt x="1" y="0"/>
                  </a:lnTo>
                  <a:close/>
                </a:path>
              </a:pathLst>
            </a:custGeom>
            <a:solidFill>
              <a:srgbClr val="FFC233"/>
            </a:solidFill>
            <a:ln w="9525">
              <a:noFill/>
              <a:round/>
              <a:headEnd/>
              <a:tailEnd/>
            </a:ln>
          </p:spPr>
          <p:txBody>
            <a:bodyPr/>
            <a:lstStyle/>
            <a:p>
              <a:endParaRPr lang="ru-RU"/>
            </a:p>
          </p:txBody>
        </p:sp>
        <p:sp>
          <p:nvSpPr>
            <p:cNvPr id="9236" name="Freeform 8"/>
            <p:cNvSpPr>
              <a:spLocks/>
            </p:cNvSpPr>
            <p:nvPr/>
          </p:nvSpPr>
          <p:spPr bwMode="auto">
            <a:xfrm>
              <a:off x="643" y="2164"/>
              <a:ext cx="1712" cy="279"/>
            </a:xfrm>
            <a:custGeom>
              <a:avLst/>
              <a:gdLst>
                <a:gd name="T0" fmla="*/ 922 w 1712"/>
                <a:gd name="T1" fmla="*/ 279 h 279"/>
                <a:gd name="T2" fmla="*/ 1009 w 1712"/>
                <a:gd name="T3" fmla="*/ 277 h 279"/>
                <a:gd name="T4" fmla="*/ 1089 w 1712"/>
                <a:gd name="T5" fmla="*/ 273 h 279"/>
                <a:gd name="T6" fmla="*/ 1170 w 1712"/>
                <a:gd name="T7" fmla="*/ 269 h 279"/>
                <a:gd name="T8" fmla="*/ 1245 w 1712"/>
                <a:gd name="T9" fmla="*/ 263 h 279"/>
                <a:gd name="T10" fmla="*/ 1317 w 1712"/>
                <a:gd name="T11" fmla="*/ 255 h 279"/>
                <a:gd name="T12" fmla="*/ 1384 w 1712"/>
                <a:gd name="T13" fmla="*/ 248 h 279"/>
                <a:gd name="T14" fmla="*/ 1447 w 1712"/>
                <a:gd name="T15" fmla="*/ 240 h 279"/>
                <a:gd name="T16" fmla="*/ 1502 w 1712"/>
                <a:gd name="T17" fmla="*/ 230 h 279"/>
                <a:gd name="T18" fmla="*/ 1553 w 1712"/>
                <a:gd name="T19" fmla="*/ 220 h 279"/>
                <a:gd name="T20" fmla="*/ 1598 w 1712"/>
                <a:gd name="T21" fmla="*/ 208 h 279"/>
                <a:gd name="T22" fmla="*/ 1636 w 1712"/>
                <a:gd name="T23" fmla="*/ 197 h 279"/>
                <a:gd name="T24" fmla="*/ 1665 w 1712"/>
                <a:gd name="T25" fmla="*/ 183 h 279"/>
                <a:gd name="T26" fmla="*/ 1689 w 1712"/>
                <a:gd name="T27" fmla="*/ 171 h 279"/>
                <a:gd name="T28" fmla="*/ 1705 w 1712"/>
                <a:gd name="T29" fmla="*/ 155 h 279"/>
                <a:gd name="T30" fmla="*/ 1710 w 1712"/>
                <a:gd name="T31" fmla="*/ 132 h 279"/>
                <a:gd name="T32" fmla="*/ 1699 w 1712"/>
                <a:gd name="T33" fmla="*/ 114 h 279"/>
                <a:gd name="T34" fmla="*/ 1679 w 1712"/>
                <a:gd name="T35" fmla="*/ 100 h 279"/>
                <a:gd name="T36" fmla="*/ 1651 w 1712"/>
                <a:gd name="T37" fmla="*/ 88 h 279"/>
                <a:gd name="T38" fmla="*/ 1618 w 1712"/>
                <a:gd name="T39" fmla="*/ 75 h 279"/>
                <a:gd name="T40" fmla="*/ 1577 w 1712"/>
                <a:gd name="T41" fmla="*/ 65 h 279"/>
                <a:gd name="T42" fmla="*/ 1528 w 1712"/>
                <a:gd name="T43" fmla="*/ 53 h 279"/>
                <a:gd name="T44" fmla="*/ 1475 w 1712"/>
                <a:gd name="T45" fmla="*/ 43 h 279"/>
                <a:gd name="T46" fmla="*/ 1416 w 1712"/>
                <a:gd name="T47" fmla="*/ 33 h 279"/>
                <a:gd name="T48" fmla="*/ 1351 w 1712"/>
                <a:gd name="T49" fmla="*/ 26 h 279"/>
                <a:gd name="T50" fmla="*/ 1282 w 1712"/>
                <a:gd name="T51" fmla="*/ 18 h 279"/>
                <a:gd name="T52" fmla="*/ 1207 w 1712"/>
                <a:gd name="T53" fmla="*/ 12 h 279"/>
                <a:gd name="T54" fmla="*/ 1131 w 1712"/>
                <a:gd name="T55" fmla="*/ 8 h 279"/>
                <a:gd name="T56" fmla="*/ 1048 w 1712"/>
                <a:gd name="T57" fmla="*/ 4 h 279"/>
                <a:gd name="T58" fmla="*/ 966 w 1712"/>
                <a:gd name="T59" fmla="*/ 0 h 279"/>
                <a:gd name="T60" fmla="*/ 879 w 1712"/>
                <a:gd name="T61" fmla="*/ 0 h 279"/>
                <a:gd name="T62" fmla="*/ 791 w 1712"/>
                <a:gd name="T63" fmla="*/ 0 h 279"/>
                <a:gd name="T64" fmla="*/ 706 w 1712"/>
                <a:gd name="T65" fmla="*/ 2 h 279"/>
                <a:gd name="T66" fmla="*/ 624 w 1712"/>
                <a:gd name="T67" fmla="*/ 4 h 279"/>
                <a:gd name="T68" fmla="*/ 543 w 1712"/>
                <a:gd name="T69" fmla="*/ 10 h 279"/>
                <a:gd name="T70" fmla="*/ 468 w 1712"/>
                <a:gd name="T71" fmla="*/ 14 h 279"/>
                <a:gd name="T72" fmla="*/ 396 w 1712"/>
                <a:gd name="T73" fmla="*/ 22 h 279"/>
                <a:gd name="T74" fmla="*/ 329 w 1712"/>
                <a:gd name="T75" fmla="*/ 30 h 279"/>
                <a:gd name="T76" fmla="*/ 266 w 1712"/>
                <a:gd name="T77" fmla="*/ 37 h 279"/>
                <a:gd name="T78" fmla="*/ 209 w 1712"/>
                <a:gd name="T79" fmla="*/ 47 h 279"/>
                <a:gd name="T80" fmla="*/ 160 w 1712"/>
                <a:gd name="T81" fmla="*/ 59 h 279"/>
                <a:gd name="T82" fmla="*/ 114 w 1712"/>
                <a:gd name="T83" fmla="*/ 69 h 279"/>
                <a:gd name="T84" fmla="*/ 77 w 1712"/>
                <a:gd name="T85" fmla="*/ 81 h 279"/>
                <a:gd name="T86" fmla="*/ 46 w 1712"/>
                <a:gd name="T87" fmla="*/ 94 h 279"/>
                <a:gd name="T88" fmla="*/ 22 w 1712"/>
                <a:gd name="T89" fmla="*/ 108 h 279"/>
                <a:gd name="T90" fmla="*/ 8 w 1712"/>
                <a:gd name="T91" fmla="*/ 120 h 279"/>
                <a:gd name="T92" fmla="*/ 2 w 1712"/>
                <a:gd name="T93" fmla="*/ 145 h 279"/>
                <a:gd name="T94" fmla="*/ 14 w 1712"/>
                <a:gd name="T95" fmla="*/ 163 h 279"/>
                <a:gd name="T96" fmla="*/ 32 w 1712"/>
                <a:gd name="T97" fmla="*/ 177 h 279"/>
                <a:gd name="T98" fmla="*/ 59 w 1712"/>
                <a:gd name="T99" fmla="*/ 191 h 279"/>
                <a:gd name="T100" fmla="*/ 95 w 1712"/>
                <a:gd name="T101" fmla="*/ 202 h 279"/>
                <a:gd name="T102" fmla="*/ 136 w 1712"/>
                <a:gd name="T103" fmla="*/ 214 h 279"/>
                <a:gd name="T104" fmla="*/ 183 w 1712"/>
                <a:gd name="T105" fmla="*/ 224 h 279"/>
                <a:gd name="T106" fmla="*/ 238 w 1712"/>
                <a:gd name="T107" fmla="*/ 236 h 279"/>
                <a:gd name="T108" fmla="*/ 297 w 1712"/>
                <a:gd name="T109" fmla="*/ 244 h 279"/>
                <a:gd name="T110" fmla="*/ 362 w 1712"/>
                <a:gd name="T111" fmla="*/ 254 h 279"/>
                <a:gd name="T112" fmla="*/ 431 w 1712"/>
                <a:gd name="T113" fmla="*/ 259 h 279"/>
                <a:gd name="T114" fmla="*/ 506 w 1712"/>
                <a:gd name="T115" fmla="*/ 267 h 279"/>
                <a:gd name="T116" fmla="*/ 582 w 1712"/>
                <a:gd name="T117" fmla="*/ 271 h 279"/>
                <a:gd name="T118" fmla="*/ 665 w 1712"/>
                <a:gd name="T119" fmla="*/ 275 h 279"/>
                <a:gd name="T120" fmla="*/ 747 w 1712"/>
                <a:gd name="T121" fmla="*/ 277 h 279"/>
                <a:gd name="T122" fmla="*/ 834 w 1712"/>
                <a:gd name="T123" fmla="*/ 279 h 27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712"/>
                <a:gd name="T187" fmla="*/ 0 h 279"/>
                <a:gd name="T188" fmla="*/ 1712 w 1712"/>
                <a:gd name="T189" fmla="*/ 279 h 27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712" h="279">
                  <a:moveTo>
                    <a:pt x="857" y="279"/>
                  </a:moveTo>
                  <a:lnTo>
                    <a:pt x="879" y="279"/>
                  </a:lnTo>
                  <a:lnTo>
                    <a:pt x="901" y="279"/>
                  </a:lnTo>
                  <a:lnTo>
                    <a:pt x="922" y="279"/>
                  </a:lnTo>
                  <a:lnTo>
                    <a:pt x="944" y="279"/>
                  </a:lnTo>
                  <a:lnTo>
                    <a:pt x="966" y="277"/>
                  </a:lnTo>
                  <a:lnTo>
                    <a:pt x="987" y="277"/>
                  </a:lnTo>
                  <a:lnTo>
                    <a:pt x="1009" y="277"/>
                  </a:lnTo>
                  <a:lnTo>
                    <a:pt x="1028" y="277"/>
                  </a:lnTo>
                  <a:lnTo>
                    <a:pt x="1048" y="275"/>
                  </a:lnTo>
                  <a:lnTo>
                    <a:pt x="1070" y="273"/>
                  </a:lnTo>
                  <a:lnTo>
                    <a:pt x="1089" y="273"/>
                  </a:lnTo>
                  <a:lnTo>
                    <a:pt x="1111" y="273"/>
                  </a:lnTo>
                  <a:lnTo>
                    <a:pt x="1131" y="271"/>
                  </a:lnTo>
                  <a:lnTo>
                    <a:pt x="1150" y="269"/>
                  </a:lnTo>
                  <a:lnTo>
                    <a:pt x="1170" y="269"/>
                  </a:lnTo>
                  <a:lnTo>
                    <a:pt x="1190" y="269"/>
                  </a:lnTo>
                  <a:lnTo>
                    <a:pt x="1207" y="267"/>
                  </a:lnTo>
                  <a:lnTo>
                    <a:pt x="1227" y="265"/>
                  </a:lnTo>
                  <a:lnTo>
                    <a:pt x="1245" y="263"/>
                  </a:lnTo>
                  <a:lnTo>
                    <a:pt x="1264" y="261"/>
                  </a:lnTo>
                  <a:lnTo>
                    <a:pt x="1282" y="259"/>
                  </a:lnTo>
                  <a:lnTo>
                    <a:pt x="1300" y="257"/>
                  </a:lnTo>
                  <a:lnTo>
                    <a:pt x="1317" y="255"/>
                  </a:lnTo>
                  <a:lnTo>
                    <a:pt x="1335" y="255"/>
                  </a:lnTo>
                  <a:lnTo>
                    <a:pt x="1351" y="254"/>
                  </a:lnTo>
                  <a:lnTo>
                    <a:pt x="1368" y="250"/>
                  </a:lnTo>
                  <a:lnTo>
                    <a:pt x="1384" y="248"/>
                  </a:lnTo>
                  <a:lnTo>
                    <a:pt x="1400" y="246"/>
                  </a:lnTo>
                  <a:lnTo>
                    <a:pt x="1416" y="244"/>
                  </a:lnTo>
                  <a:lnTo>
                    <a:pt x="1431" y="242"/>
                  </a:lnTo>
                  <a:lnTo>
                    <a:pt x="1447" y="240"/>
                  </a:lnTo>
                  <a:lnTo>
                    <a:pt x="1461" y="238"/>
                  </a:lnTo>
                  <a:lnTo>
                    <a:pt x="1475" y="236"/>
                  </a:lnTo>
                  <a:lnTo>
                    <a:pt x="1488" y="234"/>
                  </a:lnTo>
                  <a:lnTo>
                    <a:pt x="1502" y="230"/>
                  </a:lnTo>
                  <a:lnTo>
                    <a:pt x="1516" y="228"/>
                  </a:lnTo>
                  <a:lnTo>
                    <a:pt x="1528" y="224"/>
                  </a:lnTo>
                  <a:lnTo>
                    <a:pt x="1541" y="222"/>
                  </a:lnTo>
                  <a:lnTo>
                    <a:pt x="1553" y="220"/>
                  </a:lnTo>
                  <a:lnTo>
                    <a:pt x="1565" y="216"/>
                  </a:lnTo>
                  <a:lnTo>
                    <a:pt x="1577" y="214"/>
                  </a:lnTo>
                  <a:lnTo>
                    <a:pt x="1587" y="210"/>
                  </a:lnTo>
                  <a:lnTo>
                    <a:pt x="1598" y="208"/>
                  </a:lnTo>
                  <a:lnTo>
                    <a:pt x="1608" y="204"/>
                  </a:lnTo>
                  <a:lnTo>
                    <a:pt x="1618" y="202"/>
                  </a:lnTo>
                  <a:lnTo>
                    <a:pt x="1626" y="199"/>
                  </a:lnTo>
                  <a:lnTo>
                    <a:pt x="1636" y="197"/>
                  </a:lnTo>
                  <a:lnTo>
                    <a:pt x="1646" y="193"/>
                  </a:lnTo>
                  <a:lnTo>
                    <a:pt x="1651" y="191"/>
                  </a:lnTo>
                  <a:lnTo>
                    <a:pt x="1659" y="187"/>
                  </a:lnTo>
                  <a:lnTo>
                    <a:pt x="1665" y="183"/>
                  </a:lnTo>
                  <a:lnTo>
                    <a:pt x="1673" y="181"/>
                  </a:lnTo>
                  <a:lnTo>
                    <a:pt x="1679" y="177"/>
                  </a:lnTo>
                  <a:lnTo>
                    <a:pt x="1685" y="173"/>
                  </a:lnTo>
                  <a:lnTo>
                    <a:pt x="1689" y="171"/>
                  </a:lnTo>
                  <a:lnTo>
                    <a:pt x="1695" y="167"/>
                  </a:lnTo>
                  <a:lnTo>
                    <a:pt x="1699" y="163"/>
                  </a:lnTo>
                  <a:lnTo>
                    <a:pt x="1703" y="159"/>
                  </a:lnTo>
                  <a:lnTo>
                    <a:pt x="1705" y="155"/>
                  </a:lnTo>
                  <a:lnTo>
                    <a:pt x="1708" y="153"/>
                  </a:lnTo>
                  <a:lnTo>
                    <a:pt x="1710" y="145"/>
                  </a:lnTo>
                  <a:lnTo>
                    <a:pt x="1712" y="140"/>
                  </a:lnTo>
                  <a:lnTo>
                    <a:pt x="1710" y="132"/>
                  </a:lnTo>
                  <a:lnTo>
                    <a:pt x="1708" y="124"/>
                  </a:lnTo>
                  <a:lnTo>
                    <a:pt x="1705" y="120"/>
                  </a:lnTo>
                  <a:lnTo>
                    <a:pt x="1703" y="118"/>
                  </a:lnTo>
                  <a:lnTo>
                    <a:pt x="1699" y="114"/>
                  </a:lnTo>
                  <a:lnTo>
                    <a:pt x="1695" y="110"/>
                  </a:lnTo>
                  <a:lnTo>
                    <a:pt x="1689" y="108"/>
                  </a:lnTo>
                  <a:lnTo>
                    <a:pt x="1685" y="104"/>
                  </a:lnTo>
                  <a:lnTo>
                    <a:pt x="1679" y="100"/>
                  </a:lnTo>
                  <a:lnTo>
                    <a:pt x="1673" y="98"/>
                  </a:lnTo>
                  <a:lnTo>
                    <a:pt x="1665" y="94"/>
                  </a:lnTo>
                  <a:lnTo>
                    <a:pt x="1659" y="90"/>
                  </a:lnTo>
                  <a:lnTo>
                    <a:pt x="1651" y="88"/>
                  </a:lnTo>
                  <a:lnTo>
                    <a:pt x="1646" y="85"/>
                  </a:lnTo>
                  <a:lnTo>
                    <a:pt x="1636" y="81"/>
                  </a:lnTo>
                  <a:lnTo>
                    <a:pt x="1626" y="79"/>
                  </a:lnTo>
                  <a:lnTo>
                    <a:pt x="1618" y="75"/>
                  </a:lnTo>
                  <a:lnTo>
                    <a:pt x="1608" y="73"/>
                  </a:lnTo>
                  <a:lnTo>
                    <a:pt x="1598" y="69"/>
                  </a:lnTo>
                  <a:lnTo>
                    <a:pt x="1587" y="67"/>
                  </a:lnTo>
                  <a:lnTo>
                    <a:pt x="1577" y="65"/>
                  </a:lnTo>
                  <a:lnTo>
                    <a:pt x="1565" y="61"/>
                  </a:lnTo>
                  <a:lnTo>
                    <a:pt x="1553" y="59"/>
                  </a:lnTo>
                  <a:lnTo>
                    <a:pt x="1541" y="55"/>
                  </a:lnTo>
                  <a:lnTo>
                    <a:pt x="1528" y="53"/>
                  </a:lnTo>
                  <a:lnTo>
                    <a:pt x="1516" y="51"/>
                  </a:lnTo>
                  <a:lnTo>
                    <a:pt x="1502" y="47"/>
                  </a:lnTo>
                  <a:lnTo>
                    <a:pt x="1488" y="45"/>
                  </a:lnTo>
                  <a:lnTo>
                    <a:pt x="1475" y="43"/>
                  </a:lnTo>
                  <a:lnTo>
                    <a:pt x="1461" y="41"/>
                  </a:lnTo>
                  <a:lnTo>
                    <a:pt x="1447" y="37"/>
                  </a:lnTo>
                  <a:lnTo>
                    <a:pt x="1431" y="35"/>
                  </a:lnTo>
                  <a:lnTo>
                    <a:pt x="1416" y="33"/>
                  </a:lnTo>
                  <a:lnTo>
                    <a:pt x="1400" y="32"/>
                  </a:lnTo>
                  <a:lnTo>
                    <a:pt x="1384" y="30"/>
                  </a:lnTo>
                  <a:lnTo>
                    <a:pt x="1368" y="28"/>
                  </a:lnTo>
                  <a:lnTo>
                    <a:pt x="1351" y="26"/>
                  </a:lnTo>
                  <a:lnTo>
                    <a:pt x="1335" y="24"/>
                  </a:lnTo>
                  <a:lnTo>
                    <a:pt x="1317" y="22"/>
                  </a:lnTo>
                  <a:lnTo>
                    <a:pt x="1300" y="20"/>
                  </a:lnTo>
                  <a:lnTo>
                    <a:pt x="1282" y="18"/>
                  </a:lnTo>
                  <a:lnTo>
                    <a:pt x="1264" y="18"/>
                  </a:lnTo>
                  <a:lnTo>
                    <a:pt x="1245" y="14"/>
                  </a:lnTo>
                  <a:lnTo>
                    <a:pt x="1227" y="14"/>
                  </a:lnTo>
                  <a:lnTo>
                    <a:pt x="1207" y="12"/>
                  </a:lnTo>
                  <a:lnTo>
                    <a:pt x="1190" y="12"/>
                  </a:lnTo>
                  <a:lnTo>
                    <a:pt x="1170" y="10"/>
                  </a:lnTo>
                  <a:lnTo>
                    <a:pt x="1150" y="8"/>
                  </a:lnTo>
                  <a:lnTo>
                    <a:pt x="1131" y="8"/>
                  </a:lnTo>
                  <a:lnTo>
                    <a:pt x="1111" y="6"/>
                  </a:lnTo>
                  <a:lnTo>
                    <a:pt x="1089" y="4"/>
                  </a:lnTo>
                  <a:lnTo>
                    <a:pt x="1070" y="4"/>
                  </a:lnTo>
                  <a:lnTo>
                    <a:pt x="1048" y="4"/>
                  </a:lnTo>
                  <a:lnTo>
                    <a:pt x="1028" y="4"/>
                  </a:lnTo>
                  <a:lnTo>
                    <a:pt x="1009" y="2"/>
                  </a:lnTo>
                  <a:lnTo>
                    <a:pt x="987" y="2"/>
                  </a:lnTo>
                  <a:lnTo>
                    <a:pt x="966" y="0"/>
                  </a:lnTo>
                  <a:lnTo>
                    <a:pt x="944" y="0"/>
                  </a:lnTo>
                  <a:lnTo>
                    <a:pt x="922" y="0"/>
                  </a:lnTo>
                  <a:lnTo>
                    <a:pt x="901" y="0"/>
                  </a:lnTo>
                  <a:lnTo>
                    <a:pt x="879" y="0"/>
                  </a:lnTo>
                  <a:lnTo>
                    <a:pt x="857" y="0"/>
                  </a:lnTo>
                  <a:lnTo>
                    <a:pt x="834" y="0"/>
                  </a:lnTo>
                  <a:lnTo>
                    <a:pt x="812" y="0"/>
                  </a:lnTo>
                  <a:lnTo>
                    <a:pt x="791" y="0"/>
                  </a:lnTo>
                  <a:lnTo>
                    <a:pt x="769" y="0"/>
                  </a:lnTo>
                  <a:lnTo>
                    <a:pt x="747" y="0"/>
                  </a:lnTo>
                  <a:lnTo>
                    <a:pt x="726" y="2"/>
                  </a:lnTo>
                  <a:lnTo>
                    <a:pt x="706" y="2"/>
                  </a:lnTo>
                  <a:lnTo>
                    <a:pt x="684" y="4"/>
                  </a:lnTo>
                  <a:lnTo>
                    <a:pt x="665" y="4"/>
                  </a:lnTo>
                  <a:lnTo>
                    <a:pt x="643" y="4"/>
                  </a:lnTo>
                  <a:lnTo>
                    <a:pt x="624" y="4"/>
                  </a:lnTo>
                  <a:lnTo>
                    <a:pt x="604" y="6"/>
                  </a:lnTo>
                  <a:lnTo>
                    <a:pt x="582" y="8"/>
                  </a:lnTo>
                  <a:lnTo>
                    <a:pt x="563" y="8"/>
                  </a:lnTo>
                  <a:lnTo>
                    <a:pt x="543" y="10"/>
                  </a:lnTo>
                  <a:lnTo>
                    <a:pt x="525" y="12"/>
                  </a:lnTo>
                  <a:lnTo>
                    <a:pt x="506" y="12"/>
                  </a:lnTo>
                  <a:lnTo>
                    <a:pt x="486" y="14"/>
                  </a:lnTo>
                  <a:lnTo>
                    <a:pt x="468" y="14"/>
                  </a:lnTo>
                  <a:lnTo>
                    <a:pt x="451" y="18"/>
                  </a:lnTo>
                  <a:lnTo>
                    <a:pt x="431" y="18"/>
                  </a:lnTo>
                  <a:lnTo>
                    <a:pt x="413" y="20"/>
                  </a:lnTo>
                  <a:lnTo>
                    <a:pt x="396" y="22"/>
                  </a:lnTo>
                  <a:lnTo>
                    <a:pt x="380" y="24"/>
                  </a:lnTo>
                  <a:lnTo>
                    <a:pt x="362" y="26"/>
                  </a:lnTo>
                  <a:lnTo>
                    <a:pt x="344" y="28"/>
                  </a:lnTo>
                  <a:lnTo>
                    <a:pt x="329" y="30"/>
                  </a:lnTo>
                  <a:lnTo>
                    <a:pt x="313" y="32"/>
                  </a:lnTo>
                  <a:lnTo>
                    <a:pt x="297" y="33"/>
                  </a:lnTo>
                  <a:lnTo>
                    <a:pt x="282" y="35"/>
                  </a:lnTo>
                  <a:lnTo>
                    <a:pt x="266" y="37"/>
                  </a:lnTo>
                  <a:lnTo>
                    <a:pt x="252" y="41"/>
                  </a:lnTo>
                  <a:lnTo>
                    <a:pt x="238" y="43"/>
                  </a:lnTo>
                  <a:lnTo>
                    <a:pt x="223" y="45"/>
                  </a:lnTo>
                  <a:lnTo>
                    <a:pt x="209" y="47"/>
                  </a:lnTo>
                  <a:lnTo>
                    <a:pt x="197" y="51"/>
                  </a:lnTo>
                  <a:lnTo>
                    <a:pt x="183" y="53"/>
                  </a:lnTo>
                  <a:lnTo>
                    <a:pt x="171" y="55"/>
                  </a:lnTo>
                  <a:lnTo>
                    <a:pt x="160" y="59"/>
                  </a:lnTo>
                  <a:lnTo>
                    <a:pt x="148" y="61"/>
                  </a:lnTo>
                  <a:lnTo>
                    <a:pt x="136" y="65"/>
                  </a:lnTo>
                  <a:lnTo>
                    <a:pt x="124" y="67"/>
                  </a:lnTo>
                  <a:lnTo>
                    <a:pt x="114" y="69"/>
                  </a:lnTo>
                  <a:lnTo>
                    <a:pt x="105" y="73"/>
                  </a:lnTo>
                  <a:lnTo>
                    <a:pt x="95" y="75"/>
                  </a:lnTo>
                  <a:lnTo>
                    <a:pt x="85" y="79"/>
                  </a:lnTo>
                  <a:lnTo>
                    <a:pt x="77" y="81"/>
                  </a:lnTo>
                  <a:lnTo>
                    <a:pt x="69" y="85"/>
                  </a:lnTo>
                  <a:lnTo>
                    <a:pt x="59" y="88"/>
                  </a:lnTo>
                  <a:lnTo>
                    <a:pt x="54" y="90"/>
                  </a:lnTo>
                  <a:lnTo>
                    <a:pt x="46" y="94"/>
                  </a:lnTo>
                  <a:lnTo>
                    <a:pt x="40" y="98"/>
                  </a:lnTo>
                  <a:lnTo>
                    <a:pt x="32" y="100"/>
                  </a:lnTo>
                  <a:lnTo>
                    <a:pt x="28" y="104"/>
                  </a:lnTo>
                  <a:lnTo>
                    <a:pt x="22" y="108"/>
                  </a:lnTo>
                  <a:lnTo>
                    <a:pt x="18" y="110"/>
                  </a:lnTo>
                  <a:lnTo>
                    <a:pt x="14" y="114"/>
                  </a:lnTo>
                  <a:lnTo>
                    <a:pt x="10" y="118"/>
                  </a:lnTo>
                  <a:lnTo>
                    <a:pt x="8" y="120"/>
                  </a:lnTo>
                  <a:lnTo>
                    <a:pt x="4" y="124"/>
                  </a:lnTo>
                  <a:lnTo>
                    <a:pt x="2" y="132"/>
                  </a:lnTo>
                  <a:lnTo>
                    <a:pt x="0" y="140"/>
                  </a:lnTo>
                  <a:lnTo>
                    <a:pt x="2" y="145"/>
                  </a:lnTo>
                  <a:lnTo>
                    <a:pt x="4" y="153"/>
                  </a:lnTo>
                  <a:lnTo>
                    <a:pt x="8" y="155"/>
                  </a:lnTo>
                  <a:lnTo>
                    <a:pt x="10" y="159"/>
                  </a:lnTo>
                  <a:lnTo>
                    <a:pt x="14" y="163"/>
                  </a:lnTo>
                  <a:lnTo>
                    <a:pt x="18" y="167"/>
                  </a:lnTo>
                  <a:lnTo>
                    <a:pt x="22" y="171"/>
                  </a:lnTo>
                  <a:lnTo>
                    <a:pt x="28" y="173"/>
                  </a:lnTo>
                  <a:lnTo>
                    <a:pt x="32" y="177"/>
                  </a:lnTo>
                  <a:lnTo>
                    <a:pt x="40" y="181"/>
                  </a:lnTo>
                  <a:lnTo>
                    <a:pt x="46" y="183"/>
                  </a:lnTo>
                  <a:lnTo>
                    <a:pt x="54" y="187"/>
                  </a:lnTo>
                  <a:lnTo>
                    <a:pt x="59" y="191"/>
                  </a:lnTo>
                  <a:lnTo>
                    <a:pt x="69" y="193"/>
                  </a:lnTo>
                  <a:lnTo>
                    <a:pt x="77" y="197"/>
                  </a:lnTo>
                  <a:lnTo>
                    <a:pt x="85" y="199"/>
                  </a:lnTo>
                  <a:lnTo>
                    <a:pt x="95" y="202"/>
                  </a:lnTo>
                  <a:lnTo>
                    <a:pt x="105" y="204"/>
                  </a:lnTo>
                  <a:lnTo>
                    <a:pt x="114" y="208"/>
                  </a:lnTo>
                  <a:lnTo>
                    <a:pt x="124" y="210"/>
                  </a:lnTo>
                  <a:lnTo>
                    <a:pt x="136" y="214"/>
                  </a:lnTo>
                  <a:lnTo>
                    <a:pt x="148" y="216"/>
                  </a:lnTo>
                  <a:lnTo>
                    <a:pt x="160" y="220"/>
                  </a:lnTo>
                  <a:lnTo>
                    <a:pt x="171" y="222"/>
                  </a:lnTo>
                  <a:lnTo>
                    <a:pt x="183" y="224"/>
                  </a:lnTo>
                  <a:lnTo>
                    <a:pt x="197" y="228"/>
                  </a:lnTo>
                  <a:lnTo>
                    <a:pt x="209" y="230"/>
                  </a:lnTo>
                  <a:lnTo>
                    <a:pt x="223" y="234"/>
                  </a:lnTo>
                  <a:lnTo>
                    <a:pt x="238" y="236"/>
                  </a:lnTo>
                  <a:lnTo>
                    <a:pt x="252" y="238"/>
                  </a:lnTo>
                  <a:lnTo>
                    <a:pt x="266" y="240"/>
                  </a:lnTo>
                  <a:lnTo>
                    <a:pt x="282" y="242"/>
                  </a:lnTo>
                  <a:lnTo>
                    <a:pt x="297" y="244"/>
                  </a:lnTo>
                  <a:lnTo>
                    <a:pt x="313" y="246"/>
                  </a:lnTo>
                  <a:lnTo>
                    <a:pt x="329" y="248"/>
                  </a:lnTo>
                  <a:lnTo>
                    <a:pt x="344" y="250"/>
                  </a:lnTo>
                  <a:lnTo>
                    <a:pt x="362" y="254"/>
                  </a:lnTo>
                  <a:lnTo>
                    <a:pt x="380" y="255"/>
                  </a:lnTo>
                  <a:lnTo>
                    <a:pt x="396" y="255"/>
                  </a:lnTo>
                  <a:lnTo>
                    <a:pt x="413" y="257"/>
                  </a:lnTo>
                  <a:lnTo>
                    <a:pt x="431" y="259"/>
                  </a:lnTo>
                  <a:lnTo>
                    <a:pt x="451" y="261"/>
                  </a:lnTo>
                  <a:lnTo>
                    <a:pt x="468" y="263"/>
                  </a:lnTo>
                  <a:lnTo>
                    <a:pt x="486" y="265"/>
                  </a:lnTo>
                  <a:lnTo>
                    <a:pt x="506" y="267"/>
                  </a:lnTo>
                  <a:lnTo>
                    <a:pt x="525" y="269"/>
                  </a:lnTo>
                  <a:lnTo>
                    <a:pt x="543" y="269"/>
                  </a:lnTo>
                  <a:lnTo>
                    <a:pt x="563" y="269"/>
                  </a:lnTo>
                  <a:lnTo>
                    <a:pt x="582" y="271"/>
                  </a:lnTo>
                  <a:lnTo>
                    <a:pt x="604" y="273"/>
                  </a:lnTo>
                  <a:lnTo>
                    <a:pt x="624" y="273"/>
                  </a:lnTo>
                  <a:lnTo>
                    <a:pt x="643" y="273"/>
                  </a:lnTo>
                  <a:lnTo>
                    <a:pt x="665" y="275"/>
                  </a:lnTo>
                  <a:lnTo>
                    <a:pt x="684" y="277"/>
                  </a:lnTo>
                  <a:lnTo>
                    <a:pt x="706" y="277"/>
                  </a:lnTo>
                  <a:lnTo>
                    <a:pt x="726" y="277"/>
                  </a:lnTo>
                  <a:lnTo>
                    <a:pt x="747" y="277"/>
                  </a:lnTo>
                  <a:lnTo>
                    <a:pt x="769" y="279"/>
                  </a:lnTo>
                  <a:lnTo>
                    <a:pt x="791" y="279"/>
                  </a:lnTo>
                  <a:lnTo>
                    <a:pt x="812" y="279"/>
                  </a:lnTo>
                  <a:lnTo>
                    <a:pt x="834" y="279"/>
                  </a:lnTo>
                  <a:lnTo>
                    <a:pt x="857" y="279"/>
                  </a:lnTo>
                  <a:close/>
                </a:path>
              </a:pathLst>
            </a:custGeom>
            <a:solidFill>
              <a:srgbClr val="FFB300"/>
            </a:solidFill>
            <a:ln w="9525">
              <a:noFill/>
              <a:round/>
              <a:headEnd/>
              <a:tailEnd/>
            </a:ln>
          </p:spPr>
          <p:txBody>
            <a:bodyPr/>
            <a:lstStyle/>
            <a:p>
              <a:endParaRPr lang="ru-RU"/>
            </a:p>
          </p:txBody>
        </p:sp>
        <p:sp>
          <p:nvSpPr>
            <p:cNvPr id="9237" name="Freeform 9"/>
            <p:cNvSpPr>
              <a:spLocks/>
            </p:cNvSpPr>
            <p:nvPr/>
          </p:nvSpPr>
          <p:spPr bwMode="auto">
            <a:xfrm>
              <a:off x="693" y="2227"/>
              <a:ext cx="1485" cy="167"/>
            </a:xfrm>
            <a:custGeom>
              <a:avLst/>
              <a:gdLst>
                <a:gd name="T0" fmla="*/ 25 w 1485"/>
                <a:gd name="T1" fmla="*/ 92 h 167"/>
                <a:gd name="T2" fmla="*/ 64 w 1485"/>
                <a:gd name="T3" fmla="*/ 71 h 167"/>
                <a:gd name="T4" fmla="*/ 118 w 1485"/>
                <a:gd name="T5" fmla="*/ 49 h 167"/>
                <a:gd name="T6" fmla="*/ 153 w 1485"/>
                <a:gd name="T7" fmla="*/ 41 h 167"/>
                <a:gd name="T8" fmla="*/ 190 w 1485"/>
                <a:gd name="T9" fmla="*/ 35 h 167"/>
                <a:gd name="T10" fmla="*/ 232 w 1485"/>
                <a:gd name="T11" fmla="*/ 31 h 167"/>
                <a:gd name="T12" fmla="*/ 277 w 1485"/>
                <a:gd name="T13" fmla="*/ 31 h 167"/>
                <a:gd name="T14" fmla="*/ 322 w 1485"/>
                <a:gd name="T15" fmla="*/ 31 h 167"/>
                <a:gd name="T16" fmla="*/ 367 w 1485"/>
                <a:gd name="T17" fmla="*/ 31 h 167"/>
                <a:gd name="T18" fmla="*/ 414 w 1485"/>
                <a:gd name="T19" fmla="*/ 33 h 167"/>
                <a:gd name="T20" fmla="*/ 460 w 1485"/>
                <a:gd name="T21" fmla="*/ 35 h 167"/>
                <a:gd name="T22" fmla="*/ 503 w 1485"/>
                <a:gd name="T23" fmla="*/ 37 h 167"/>
                <a:gd name="T24" fmla="*/ 542 w 1485"/>
                <a:gd name="T25" fmla="*/ 35 h 167"/>
                <a:gd name="T26" fmla="*/ 577 w 1485"/>
                <a:gd name="T27" fmla="*/ 31 h 167"/>
                <a:gd name="T28" fmla="*/ 615 w 1485"/>
                <a:gd name="T29" fmla="*/ 24 h 167"/>
                <a:gd name="T30" fmla="*/ 662 w 1485"/>
                <a:gd name="T31" fmla="*/ 14 h 167"/>
                <a:gd name="T32" fmla="*/ 723 w 1485"/>
                <a:gd name="T33" fmla="*/ 2 h 167"/>
                <a:gd name="T34" fmla="*/ 772 w 1485"/>
                <a:gd name="T35" fmla="*/ 2 h 167"/>
                <a:gd name="T36" fmla="*/ 813 w 1485"/>
                <a:gd name="T37" fmla="*/ 4 h 167"/>
                <a:gd name="T38" fmla="*/ 849 w 1485"/>
                <a:gd name="T39" fmla="*/ 10 h 167"/>
                <a:gd name="T40" fmla="*/ 886 w 1485"/>
                <a:gd name="T41" fmla="*/ 20 h 167"/>
                <a:gd name="T42" fmla="*/ 925 w 1485"/>
                <a:gd name="T43" fmla="*/ 27 h 167"/>
                <a:gd name="T44" fmla="*/ 961 w 1485"/>
                <a:gd name="T45" fmla="*/ 35 h 167"/>
                <a:gd name="T46" fmla="*/ 998 w 1485"/>
                <a:gd name="T47" fmla="*/ 41 h 167"/>
                <a:gd name="T48" fmla="*/ 1031 w 1485"/>
                <a:gd name="T49" fmla="*/ 43 h 167"/>
                <a:gd name="T50" fmla="*/ 1075 w 1485"/>
                <a:gd name="T51" fmla="*/ 39 h 167"/>
                <a:gd name="T52" fmla="*/ 1130 w 1485"/>
                <a:gd name="T53" fmla="*/ 27 h 167"/>
                <a:gd name="T54" fmla="*/ 1187 w 1485"/>
                <a:gd name="T55" fmla="*/ 18 h 167"/>
                <a:gd name="T56" fmla="*/ 1248 w 1485"/>
                <a:gd name="T57" fmla="*/ 14 h 167"/>
                <a:gd name="T58" fmla="*/ 1297 w 1485"/>
                <a:gd name="T59" fmla="*/ 16 h 167"/>
                <a:gd name="T60" fmla="*/ 1334 w 1485"/>
                <a:gd name="T61" fmla="*/ 22 h 167"/>
                <a:gd name="T62" fmla="*/ 1375 w 1485"/>
                <a:gd name="T63" fmla="*/ 33 h 167"/>
                <a:gd name="T64" fmla="*/ 1425 w 1485"/>
                <a:gd name="T65" fmla="*/ 49 h 167"/>
                <a:gd name="T66" fmla="*/ 1474 w 1485"/>
                <a:gd name="T67" fmla="*/ 67 h 167"/>
                <a:gd name="T68" fmla="*/ 1466 w 1485"/>
                <a:gd name="T69" fmla="*/ 77 h 167"/>
                <a:gd name="T70" fmla="*/ 1427 w 1485"/>
                <a:gd name="T71" fmla="*/ 88 h 167"/>
                <a:gd name="T72" fmla="*/ 1370 w 1485"/>
                <a:gd name="T73" fmla="*/ 102 h 167"/>
                <a:gd name="T74" fmla="*/ 1305 w 1485"/>
                <a:gd name="T75" fmla="*/ 120 h 167"/>
                <a:gd name="T76" fmla="*/ 1236 w 1485"/>
                <a:gd name="T77" fmla="*/ 136 h 167"/>
                <a:gd name="T78" fmla="*/ 1175 w 1485"/>
                <a:gd name="T79" fmla="*/ 149 h 167"/>
                <a:gd name="T80" fmla="*/ 1124 w 1485"/>
                <a:gd name="T81" fmla="*/ 157 h 167"/>
                <a:gd name="T82" fmla="*/ 1085 w 1485"/>
                <a:gd name="T83" fmla="*/ 159 h 167"/>
                <a:gd name="T84" fmla="*/ 1026 w 1485"/>
                <a:gd name="T85" fmla="*/ 159 h 167"/>
                <a:gd name="T86" fmla="*/ 935 w 1485"/>
                <a:gd name="T87" fmla="*/ 159 h 167"/>
                <a:gd name="T88" fmla="*/ 829 w 1485"/>
                <a:gd name="T89" fmla="*/ 161 h 167"/>
                <a:gd name="T90" fmla="*/ 719 w 1485"/>
                <a:gd name="T91" fmla="*/ 161 h 167"/>
                <a:gd name="T92" fmla="*/ 613 w 1485"/>
                <a:gd name="T93" fmla="*/ 163 h 167"/>
                <a:gd name="T94" fmla="*/ 528 w 1485"/>
                <a:gd name="T95" fmla="*/ 165 h 167"/>
                <a:gd name="T96" fmla="*/ 477 w 1485"/>
                <a:gd name="T97" fmla="*/ 165 h 167"/>
                <a:gd name="T98" fmla="*/ 452 w 1485"/>
                <a:gd name="T99" fmla="*/ 163 h 167"/>
                <a:gd name="T100" fmla="*/ 414 w 1485"/>
                <a:gd name="T101" fmla="*/ 157 h 167"/>
                <a:gd name="T102" fmla="*/ 367 w 1485"/>
                <a:gd name="T103" fmla="*/ 151 h 167"/>
                <a:gd name="T104" fmla="*/ 316 w 1485"/>
                <a:gd name="T105" fmla="*/ 143 h 167"/>
                <a:gd name="T106" fmla="*/ 263 w 1485"/>
                <a:gd name="T107" fmla="*/ 136 h 167"/>
                <a:gd name="T108" fmla="*/ 214 w 1485"/>
                <a:gd name="T109" fmla="*/ 130 h 167"/>
                <a:gd name="T110" fmla="*/ 175 w 1485"/>
                <a:gd name="T111" fmla="*/ 128 h 167"/>
                <a:gd name="T112" fmla="*/ 125 w 1485"/>
                <a:gd name="T113" fmla="*/ 126 h 167"/>
                <a:gd name="T114" fmla="*/ 70 w 1485"/>
                <a:gd name="T115" fmla="*/ 122 h 167"/>
                <a:gd name="T116" fmla="*/ 27 w 1485"/>
                <a:gd name="T117" fmla="*/ 118 h 167"/>
                <a:gd name="T118" fmla="*/ 0 w 1485"/>
                <a:gd name="T119" fmla="*/ 114 h 16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485"/>
                <a:gd name="T181" fmla="*/ 0 h 167"/>
                <a:gd name="T182" fmla="*/ 1485 w 1485"/>
                <a:gd name="T183" fmla="*/ 167 h 16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485" h="167">
                  <a:moveTo>
                    <a:pt x="0" y="114"/>
                  </a:moveTo>
                  <a:lnTo>
                    <a:pt x="0" y="114"/>
                  </a:lnTo>
                  <a:lnTo>
                    <a:pt x="2" y="112"/>
                  </a:lnTo>
                  <a:lnTo>
                    <a:pt x="4" y="108"/>
                  </a:lnTo>
                  <a:lnTo>
                    <a:pt x="9" y="106"/>
                  </a:lnTo>
                  <a:lnTo>
                    <a:pt x="13" y="100"/>
                  </a:lnTo>
                  <a:lnTo>
                    <a:pt x="21" y="96"/>
                  </a:lnTo>
                  <a:lnTo>
                    <a:pt x="25" y="92"/>
                  </a:lnTo>
                  <a:lnTo>
                    <a:pt x="27" y="90"/>
                  </a:lnTo>
                  <a:lnTo>
                    <a:pt x="33" y="88"/>
                  </a:lnTo>
                  <a:lnTo>
                    <a:pt x="37" y="84"/>
                  </a:lnTo>
                  <a:lnTo>
                    <a:pt x="43" y="80"/>
                  </a:lnTo>
                  <a:lnTo>
                    <a:pt x="47" y="79"/>
                  </a:lnTo>
                  <a:lnTo>
                    <a:pt x="53" y="75"/>
                  </a:lnTo>
                  <a:lnTo>
                    <a:pt x="59" y="73"/>
                  </a:lnTo>
                  <a:lnTo>
                    <a:pt x="64" y="71"/>
                  </a:lnTo>
                  <a:lnTo>
                    <a:pt x="70" y="67"/>
                  </a:lnTo>
                  <a:lnTo>
                    <a:pt x="78" y="65"/>
                  </a:lnTo>
                  <a:lnTo>
                    <a:pt x="84" y="61"/>
                  </a:lnTo>
                  <a:lnTo>
                    <a:pt x="92" y="59"/>
                  </a:lnTo>
                  <a:lnTo>
                    <a:pt x="98" y="55"/>
                  </a:lnTo>
                  <a:lnTo>
                    <a:pt x="106" y="53"/>
                  </a:lnTo>
                  <a:lnTo>
                    <a:pt x="114" y="51"/>
                  </a:lnTo>
                  <a:lnTo>
                    <a:pt x="118" y="49"/>
                  </a:lnTo>
                  <a:lnTo>
                    <a:pt x="123" y="49"/>
                  </a:lnTo>
                  <a:lnTo>
                    <a:pt x="125" y="47"/>
                  </a:lnTo>
                  <a:lnTo>
                    <a:pt x="131" y="47"/>
                  </a:lnTo>
                  <a:lnTo>
                    <a:pt x="135" y="45"/>
                  </a:lnTo>
                  <a:lnTo>
                    <a:pt x="139" y="45"/>
                  </a:lnTo>
                  <a:lnTo>
                    <a:pt x="145" y="43"/>
                  </a:lnTo>
                  <a:lnTo>
                    <a:pt x="149" y="43"/>
                  </a:lnTo>
                  <a:lnTo>
                    <a:pt x="153" y="41"/>
                  </a:lnTo>
                  <a:lnTo>
                    <a:pt x="157" y="41"/>
                  </a:lnTo>
                  <a:lnTo>
                    <a:pt x="163" y="39"/>
                  </a:lnTo>
                  <a:lnTo>
                    <a:pt x="167" y="39"/>
                  </a:lnTo>
                  <a:lnTo>
                    <a:pt x="171" y="37"/>
                  </a:lnTo>
                  <a:lnTo>
                    <a:pt x="177" y="37"/>
                  </a:lnTo>
                  <a:lnTo>
                    <a:pt x="180" y="37"/>
                  </a:lnTo>
                  <a:lnTo>
                    <a:pt x="186" y="37"/>
                  </a:lnTo>
                  <a:lnTo>
                    <a:pt x="190" y="35"/>
                  </a:lnTo>
                  <a:lnTo>
                    <a:pt x="196" y="35"/>
                  </a:lnTo>
                  <a:lnTo>
                    <a:pt x="200" y="33"/>
                  </a:lnTo>
                  <a:lnTo>
                    <a:pt x="206" y="33"/>
                  </a:lnTo>
                  <a:lnTo>
                    <a:pt x="212" y="33"/>
                  </a:lnTo>
                  <a:lnTo>
                    <a:pt x="216" y="33"/>
                  </a:lnTo>
                  <a:lnTo>
                    <a:pt x="222" y="33"/>
                  </a:lnTo>
                  <a:lnTo>
                    <a:pt x="228" y="33"/>
                  </a:lnTo>
                  <a:lnTo>
                    <a:pt x="232" y="31"/>
                  </a:lnTo>
                  <a:lnTo>
                    <a:pt x="237" y="31"/>
                  </a:lnTo>
                  <a:lnTo>
                    <a:pt x="243" y="31"/>
                  </a:lnTo>
                  <a:lnTo>
                    <a:pt x="249" y="31"/>
                  </a:lnTo>
                  <a:lnTo>
                    <a:pt x="253" y="31"/>
                  </a:lnTo>
                  <a:lnTo>
                    <a:pt x="259" y="31"/>
                  </a:lnTo>
                  <a:lnTo>
                    <a:pt x="265" y="31"/>
                  </a:lnTo>
                  <a:lnTo>
                    <a:pt x="271" y="31"/>
                  </a:lnTo>
                  <a:lnTo>
                    <a:pt x="277" y="31"/>
                  </a:lnTo>
                  <a:lnTo>
                    <a:pt x="283" y="31"/>
                  </a:lnTo>
                  <a:lnTo>
                    <a:pt x="289" y="31"/>
                  </a:lnTo>
                  <a:lnTo>
                    <a:pt x="294" y="31"/>
                  </a:lnTo>
                  <a:lnTo>
                    <a:pt x="298" y="31"/>
                  </a:lnTo>
                  <a:lnTo>
                    <a:pt x="304" y="31"/>
                  </a:lnTo>
                  <a:lnTo>
                    <a:pt x="310" y="31"/>
                  </a:lnTo>
                  <a:lnTo>
                    <a:pt x="318" y="31"/>
                  </a:lnTo>
                  <a:lnTo>
                    <a:pt x="322" y="31"/>
                  </a:lnTo>
                  <a:lnTo>
                    <a:pt x="328" y="31"/>
                  </a:lnTo>
                  <a:lnTo>
                    <a:pt x="334" y="31"/>
                  </a:lnTo>
                  <a:lnTo>
                    <a:pt x="340" y="31"/>
                  </a:lnTo>
                  <a:lnTo>
                    <a:pt x="346" y="31"/>
                  </a:lnTo>
                  <a:lnTo>
                    <a:pt x="351" y="31"/>
                  </a:lnTo>
                  <a:lnTo>
                    <a:pt x="357" y="31"/>
                  </a:lnTo>
                  <a:lnTo>
                    <a:pt x="363" y="31"/>
                  </a:lnTo>
                  <a:lnTo>
                    <a:pt x="367" y="31"/>
                  </a:lnTo>
                  <a:lnTo>
                    <a:pt x="375" y="31"/>
                  </a:lnTo>
                  <a:lnTo>
                    <a:pt x="379" y="31"/>
                  </a:lnTo>
                  <a:lnTo>
                    <a:pt x="387" y="31"/>
                  </a:lnTo>
                  <a:lnTo>
                    <a:pt x="391" y="31"/>
                  </a:lnTo>
                  <a:lnTo>
                    <a:pt x="399" y="33"/>
                  </a:lnTo>
                  <a:lnTo>
                    <a:pt x="403" y="33"/>
                  </a:lnTo>
                  <a:lnTo>
                    <a:pt x="410" y="33"/>
                  </a:lnTo>
                  <a:lnTo>
                    <a:pt x="414" y="33"/>
                  </a:lnTo>
                  <a:lnTo>
                    <a:pt x="420" y="33"/>
                  </a:lnTo>
                  <a:lnTo>
                    <a:pt x="426" y="33"/>
                  </a:lnTo>
                  <a:lnTo>
                    <a:pt x="432" y="35"/>
                  </a:lnTo>
                  <a:lnTo>
                    <a:pt x="438" y="35"/>
                  </a:lnTo>
                  <a:lnTo>
                    <a:pt x="444" y="35"/>
                  </a:lnTo>
                  <a:lnTo>
                    <a:pt x="448" y="35"/>
                  </a:lnTo>
                  <a:lnTo>
                    <a:pt x="454" y="35"/>
                  </a:lnTo>
                  <a:lnTo>
                    <a:pt x="460" y="35"/>
                  </a:lnTo>
                  <a:lnTo>
                    <a:pt x="465" y="35"/>
                  </a:lnTo>
                  <a:lnTo>
                    <a:pt x="469" y="35"/>
                  </a:lnTo>
                  <a:lnTo>
                    <a:pt x="477" y="35"/>
                  </a:lnTo>
                  <a:lnTo>
                    <a:pt x="481" y="35"/>
                  </a:lnTo>
                  <a:lnTo>
                    <a:pt x="487" y="37"/>
                  </a:lnTo>
                  <a:lnTo>
                    <a:pt x="493" y="37"/>
                  </a:lnTo>
                  <a:lnTo>
                    <a:pt x="499" y="37"/>
                  </a:lnTo>
                  <a:lnTo>
                    <a:pt x="503" y="37"/>
                  </a:lnTo>
                  <a:lnTo>
                    <a:pt x="509" y="37"/>
                  </a:lnTo>
                  <a:lnTo>
                    <a:pt x="513" y="37"/>
                  </a:lnTo>
                  <a:lnTo>
                    <a:pt x="518" y="37"/>
                  </a:lnTo>
                  <a:lnTo>
                    <a:pt x="522" y="35"/>
                  </a:lnTo>
                  <a:lnTo>
                    <a:pt x="528" y="35"/>
                  </a:lnTo>
                  <a:lnTo>
                    <a:pt x="532" y="35"/>
                  </a:lnTo>
                  <a:lnTo>
                    <a:pt x="538" y="35"/>
                  </a:lnTo>
                  <a:lnTo>
                    <a:pt x="542" y="35"/>
                  </a:lnTo>
                  <a:lnTo>
                    <a:pt x="546" y="35"/>
                  </a:lnTo>
                  <a:lnTo>
                    <a:pt x="552" y="33"/>
                  </a:lnTo>
                  <a:lnTo>
                    <a:pt x="556" y="33"/>
                  </a:lnTo>
                  <a:lnTo>
                    <a:pt x="560" y="33"/>
                  </a:lnTo>
                  <a:lnTo>
                    <a:pt x="566" y="33"/>
                  </a:lnTo>
                  <a:lnTo>
                    <a:pt x="570" y="31"/>
                  </a:lnTo>
                  <a:lnTo>
                    <a:pt x="574" y="31"/>
                  </a:lnTo>
                  <a:lnTo>
                    <a:pt x="577" y="31"/>
                  </a:lnTo>
                  <a:lnTo>
                    <a:pt x="583" y="31"/>
                  </a:lnTo>
                  <a:lnTo>
                    <a:pt x="585" y="29"/>
                  </a:lnTo>
                  <a:lnTo>
                    <a:pt x="591" y="29"/>
                  </a:lnTo>
                  <a:lnTo>
                    <a:pt x="595" y="27"/>
                  </a:lnTo>
                  <a:lnTo>
                    <a:pt x="599" y="27"/>
                  </a:lnTo>
                  <a:lnTo>
                    <a:pt x="603" y="25"/>
                  </a:lnTo>
                  <a:lnTo>
                    <a:pt x="607" y="25"/>
                  </a:lnTo>
                  <a:lnTo>
                    <a:pt x="615" y="24"/>
                  </a:lnTo>
                  <a:lnTo>
                    <a:pt x="623" y="22"/>
                  </a:lnTo>
                  <a:lnTo>
                    <a:pt x="627" y="22"/>
                  </a:lnTo>
                  <a:lnTo>
                    <a:pt x="632" y="22"/>
                  </a:lnTo>
                  <a:lnTo>
                    <a:pt x="634" y="20"/>
                  </a:lnTo>
                  <a:lnTo>
                    <a:pt x="640" y="20"/>
                  </a:lnTo>
                  <a:lnTo>
                    <a:pt x="646" y="18"/>
                  </a:lnTo>
                  <a:lnTo>
                    <a:pt x="654" y="16"/>
                  </a:lnTo>
                  <a:lnTo>
                    <a:pt x="662" y="14"/>
                  </a:lnTo>
                  <a:lnTo>
                    <a:pt x="670" y="12"/>
                  </a:lnTo>
                  <a:lnTo>
                    <a:pt x="678" y="10"/>
                  </a:lnTo>
                  <a:lnTo>
                    <a:pt x="684" y="8"/>
                  </a:lnTo>
                  <a:lnTo>
                    <a:pt x="691" y="6"/>
                  </a:lnTo>
                  <a:lnTo>
                    <a:pt x="701" y="6"/>
                  </a:lnTo>
                  <a:lnTo>
                    <a:pt x="707" y="4"/>
                  </a:lnTo>
                  <a:lnTo>
                    <a:pt x="715" y="2"/>
                  </a:lnTo>
                  <a:lnTo>
                    <a:pt x="723" y="2"/>
                  </a:lnTo>
                  <a:lnTo>
                    <a:pt x="731" y="2"/>
                  </a:lnTo>
                  <a:lnTo>
                    <a:pt x="739" y="0"/>
                  </a:lnTo>
                  <a:lnTo>
                    <a:pt x="748" y="0"/>
                  </a:lnTo>
                  <a:lnTo>
                    <a:pt x="750" y="0"/>
                  </a:lnTo>
                  <a:lnTo>
                    <a:pt x="756" y="0"/>
                  </a:lnTo>
                  <a:lnTo>
                    <a:pt x="760" y="0"/>
                  </a:lnTo>
                  <a:lnTo>
                    <a:pt x="764" y="2"/>
                  </a:lnTo>
                  <a:lnTo>
                    <a:pt x="772" y="2"/>
                  </a:lnTo>
                  <a:lnTo>
                    <a:pt x="780" y="2"/>
                  </a:lnTo>
                  <a:lnTo>
                    <a:pt x="786" y="2"/>
                  </a:lnTo>
                  <a:lnTo>
                    <a:pt x="790" y="2"/>
                  </a:lnTo>
                  <a:lnTo>
                    <a:pt x="794" y="2"/>
                  </a:lnTo>
                  <a:lnTo>
                    <a:pt x="800" y="2"/>
                  </a:lnTo>
                  <a:lnTo>
                    <a:pt x="803" y="2"/>
                  </a:lnTo>
                  <a:lnTo>
                    <a:pt x="807" y="4"/>
                  </a:lnTo>
                  <a:lnTo>
                    <a:pt x="813" y="4"/>
                  </a:lnTo>
                  <a:lnTo>
                    <a:pt x="817" y="6"/>
                  </a:lnTo>
                  <a:lnTo>
                    <a:pt x="821" y="6"/>
                  </a:lnTo>
                  <a:lnTo>
                    <a:pt x="827" y="6"/>
                  </a:lnTo>
                  <a:lnTo>
                    <a:pt x="831" y="8"/>
                  </a:lnTo>
                  <a:lnTo>
                    <a:pt x="835" y="8"/>
                  </a:lnTo>
                  <a:lnTo>
                    <a:pt x="839" y="8"/>
                  </a:lnTo>
                  <a:lnTo>
                    <a:pt x="845" y="10"/>
                  </a:lnTo>
                  <a:lnTo>
                    <a:pt x="849" y="10"/>
                  </a:lnTo>
                  <a:lnTo>
                    <a:pt x="853" y="12"/>
                  </a:lnTo>
                  <a:lnTo>
                    <a:pt x="859" y="12"/>
                  </a:lnTo>
                  <a:lnTo>
                    <a:pt x="862" y="14"/>
                  </a:lnTo>
                  <a:lnTo>
                    <a:pt x="866" y="16"/>
                  </a:lnTo>
                  <a:lnTo>
                    <a:pt x="872" y="16"/>
                  </a:lnTo>
                  <a:lnTo>
                    <a:pt x="876" y="18"/>
                  </a:lnTo>
                  <a:lnTo>
                    <a:pt x="882" y="18"/>
                  </a:lnTo>
                  <a:lnTo>
                    <a:pt x="886" y="20"/>
                  </a:lnTo>
                  <a:lnTo>
                    <a:pt x="892" y="22"/>
                  </a:lnTo>
                  <a:lnTo>
                    <a:pt x="896" y="22"/>
                  </a:lnTo>
                  <a:lnTo>
                    <a:pt x="902" y="24"/>
                  </a:lnTo>
                  <a:lnTo>
                    <a:pt x="906" y="24"/>
                  </a:lnTo>
                  <a:lnTo>
                    <a:pt x="912" y="25"/>
                  </a:lnTo>
                  <a:lnTo>
                    <a:pt x="916" y="25"/>
                  </a:lnTo>
                  <a:lnTo>
                    <a:pt x="919" y="27"/>
                  </a:lnTo>
                  <a:lnTo>
                    <a:pt x="925" y="27"/>
                  </a:lnTo>
                  <a:lnTo>
                    <a:pt x="929" y="29"/>
                  </a:lnTo>
                  <a:lnTo>
                    <a:pt x="933" y="29"/>
                  </a:lnTo>
                  <a:lnTo>
                    <a:pt x="939" y="31"/>
                  </a:lnTo>
                  <a:lnTo>
                    <a:pt x="943" y="31"/>
                  </a:lnTo>
                  <a:lnTo>
                    <a:pt x="947" y="33"/>
                  </a:lnTo>
                  <a:lnTo>
                    <a:pt x="953" y="33"/>
                  </a:lnTo>
                  <a:lnTo>
                    <a:pt x="957" y="35"/>
                  </a:lnTo>
                  <a:lnTo>
                    <a:pt x="961" y="35"/>
                  </a:lnTo>
                  <a:lnTo>
                    <a:pt x="965" y="35"/>
                  </a:lnTo>
                  <a:lnTo>
                    <a:pt x="971" y="37"/>
                  </a:lnTo>
                  <a:lnTo>
                    <a:pt x="974" y="37"/>
                  </a:lnTo>
                  <a:lnTo>
                    <a:pt x="978" y="37"/>
                  </a:lnTo>
                  <a:lnTo>
                    <a:pt x="984" y="39"/>
                  </a:lnTo>
                  <a:lnTo>
                    <a:pt x="988" y="39"/>
                  </a:lnTo>
                  <a:lnTo>
                    <a:pt x="992" y="41"/>
                  </a:lnTo>
                  <a:lnTo>
                    <a:pt x="998" y="41"/>
                  </a:lnTo>
                  <a:lnTo>
                    <a:pt x="1002" y="41"/>
                  </a:lnTo>
                  <a:lnTo>
                    <a:pt x="1006" y="41"/>
                  </a:lnTo>
                  <a:lnTo>
                    <a:pt x="1010" y="41"/>
                  </a:lnTo>
                  <a:lnTo>
                    <a:pt x="1014" y="43"/>
                  </a:lnTo>
                  <a:lnTo>
                    <a:pt x="1020" y="43"/>
                  </a:lnTo>
                  <a:lnTo>
                    <a:pt x="1024" y="43"/>
                  </a:lnTo>
                  <a:lnTo>
                    <a:pt x="1028" y="43"/>
                  </a:lnTo>
                  <a:lnTo>
                    <a:pt x="1031" y="43"/>
                  </a:lnTo>
                  <a:lnTo>
                    <a:pt x="1035" y="43"/>
                  </a:lnTo>
                  <a:lnTo>
                    <a:pt x="1039" y="43"/>
                  </a:lnTo>
                  <a:lnTo>
                    <a:pt x="1045" y="43"/>
                  </a:lnTo>
                  <a:lnTo>
                    <a:pt x="1047" y="43"/>
                  </a:lnTo>
                  <a:lnTo>
                    <a:pt x="1053" y="43"/>
                  </a:lnTo>
                  <a:lnTo>
                    <a:pt x="1059" y="41"/>
                  </a:lnTo>
                  <a:lnTo>
                    <a:pt x="1067" y="41"/>
                  </a:lnTo>
                  <a:lnTo>
                    <a:pt x="1075" y="39"/>
                  </a:lnTo>
                  <a:lnTo>
                    <a:pt x="1081" y="39"/>
                  </a:lnTo>
                  <a:lnTo>
                    <a:pt x="1088" y="37"/>
                  </a:lnTo>
                  <a:lnTo>
                    <a:pt x="1096" y="35"/>
                  </a:lnTo>
                  <a:lnTo>
                    <a:pt x="1102" y="35"/>
                  </a:lnTo>
                  <a:lnTo>
                    <a:pt x="1110" y="33"/>
                  </a:lnTo>
                  <a:lnTo>
                    <a:pt x="1118" y="31"/>
                  </a:lnTo>
                  <a:lnTo>
                    <a:pt x="1124" y="31"/>
                  </a:lnTo>
                  <a:lnTo>
                    <a:pt x="1130" y="27"/>
                  </a:lnTo>
                  <a:lnTo>
                    <a:pt x="1138" y="27"/>
                  </a:lnTo>
                  <a:lnTo>
                    <a:pt x="1145" y="25"/>
                  </a:lnTo>
                  <a:lnTo>
                    <a:pt x="1153" y="25"/>
                  </a:lnTo>
                  <a:lnTo>
                    <a:pt x="1159" y="24"/>
                  </a:lnTo>
                  <a:lnTo>
                    <a:pt x="1167" y="24"/>
                  </a:lnTo>
                  <a:lnTo>
                    <a:pt x="1173" y="22"/>
                  </a:lnTo>
                  <a:lnTo>
                    <a:pt x="1181" y="20"/>
                  </a:lnTo>
                  <a:lnTo>
                    <a:pt x="1187" y="18"/>
                  </a:lnTo>
                  <a:lnTo>
                    <a:pt x="1195" y="18"/>
                  </a:lnTo>
                  <a:lnTo>
                    <a:pt x="1202" y="16"/>
                  </a:lnTo>
                  <a:lnTo>
                    <a:pt x="1210" y="16"/>
                  </a:lnTo>
                  <a:lnTo>
                    <a:pt x="1216" y="16"/>
                  </a:lnTo>
                  <a:lnTo>
                    <a:pt x="1224" y="16"/>
                  </a:lnTo>
                  <a:lnTo>
                    <a:pt x="1232" y="14"/>
                  </a:lnTo>
                  <a:lnTo>
                    <a:pt x="1240" y="14"/>
                  </a:lnTo>
                  <a:lnTo>
                    <a:pt x="1248" y="14"/>
                  </a:lnTo>
                  <a:lnTo>
                    <a:pt x="1256" y="14"/>
                  </a:lnTo>
                  <a:lnTo>
                    <a:pt x="1263" y="14"/>
                  </a:lnTo>
                  <a:lnTo>
                    <a:pt x="1271" y="14"/>
                  </a:lnTo>
                  <a:lnTo>
                    <a:pt x="1275" y="14"/>
                  </a:lnTo>
                  <a:lnTo>
                    <a:pt x="1279" y="16"/>
                  </a:lnTo>
                  <a:lnTo>
                    <a:pt x="1285" y="16"/>
                  </a:lnTo>
                  <a:lnTo>
                    <a:pt x="1289" y="16"/>
                  </a:lnTo>
                  <a:lnTo>
                    <a:pt x="1297" y="16"/>
                  </a:lnTo>
                  <a:lnTo>
                    <a:pt x="1305" y="18"/>
                  </a:lnTo>
                  <a:lnTo>
                    <a:pt x="1309" y="18"/>
                  </a:lnTo>
                  <a:lnTo>
                    <a:pt x="1313" y="18"/>
                  </a:lnTo>
                  <a:lnTo>
                    <a:pt x="1316" y="20"/>
                  </a:lnTo>
                  <a:lnTo>
                    <a:pt x="1322" y="22"/>
                  </a:lnTo>
                  <a:lnTo>
                    <a:pt x="1326" y="22"/>
                  </a:lnTo>
                  <a:lnTo>
                    <a:pt x="1330" y="22"/>
                  </a:lnTo>
                  <a:lnTo>
                    <a:pt x="1334" y="22"/>
                  </a:lnTo>
                  <a:lnTo>
                    <a:pt x="1338" y="24"/>
                  </a:lnTo>
                  <a:lnTo>
                    <a:pt x="1342" y="25"/>
                  </a:lnTo>
                  <a:lnTo>
                    <a:pt x="1346" y="25"/>
                  </a:lnTo>
                  <a:lnTo>
                    <a:pt x="1352" y="27"/>
                  </a:lnTo>
                  <a:lnTo>
                    <a:pt x="1356" y="27"/>
                  </a:lnTo>
                  <a:lnTo>
                    <a:pt x="1364" y="31"/>
                  </a:lnTo>
                  <a:lnTo>
                    <a:pt x="1371" y="33"/>
                  </a:lnTo>
                  <a:lnTo>
                    <a:pt x="1375" y="33"/>
                  </a:lnTo>
                  <a:lnTo>
                    <a:pt x="1379" y="35"/>
                  </a:lnTo>
                  <a:lnTo>
                    <a:pt x="1383" y="35"/>
                  </a:lnTo>
                  <a:lnTo>
                    <a:pt x="1387" y="37"/>
                  </a:lnTo>
                  <a:lnTo>
                    <a:pt x="1395" y="39"/>
                  </a:lnTo>
                  <a:lnTo>
                    <a:pt x="1405" y="43"/>
                  </a:lnTo>
                  <a:lnTo>
                    <a:pt x="1411" y="45"/>
                  </a:lnTo>
                  <a:lnTo>
                    <a:pt x="1419" y="47"/>
                  </a:lnTo>
                  <a:lnTo>
                    <a:pt x="1425" y="49"/>
                  </a:lnTo>
                  <a:lnTo>
                    <a:pt x="1432" y="51"/>
                  </a:lnTo>
                  <a:lnTo>
                    <a:pt x="1438" y="55"/>
                  </a:lnTo>
                  <a:lnTo>
                    <a:pt x="1444" y="57"/>
                  </a:lnTo>
                  <a:lnTo>
                    <a:pt x="1450" y="57"/>
                  </a:lnTo>
                  <a:lnTo>
                    <a:pt x="1456" y="61"/>
                  </a:lnTo>
                  <a:lnTo>
                    <a:pt x="1462" y="63"/>
                  </a:lnTo>
                  <a:lnTo>
                    <a:pt x="1468" y="65"/>
                  </a:lnTo>
                  <a:lnTo>
                    <a:pt x="1474" y="67"/>
                  </a:lnTo>
                  <a:lnTo>
                    <a:pt x="1482" y="71"/>
                  </a:lnTo>
                  <a:lnTo>
                    <a:pt x="1484" y="73"/>
                  </a:lnTo>
                  <a:lnTo>
                    <a:pt x="1485" y="73"/>
                  </a:lnTo>
                  <a:lnTo>
                    <a:pt x="1484" y="73"/>
                  </a:lnTo>
                  <a:lnTo>
                    <a:pt x="1482" y="73"/>
                  </a:lnTo>
                  <a:lnTo>
                    <a:pt x="1478" y="75"/>
                  </a:lnTo>
                  <a:lnTo>
                    <a:pt x="1472" y="77"/>
                  </a:lnTo>
                  <a:lnTo>
                    <a:pt x="1466" y="77"/>
                  </a:lnTo>
                  <a:lnTo>
                    <a:pt x="1462" y="79"/>
                  </a:lnTo>
                  <a:lnTo>
                    <a:pt x="1458" y="79"/>
                  </a:lnTo>
                  <a:lnTo>
                    <a:pt x="1454" y="80"/>
                  </a:lnTo>
                  <a:lnTo>
                    <a:pt x="1448" y="80"/>
                  </a:lnTo>
                  <a:lnTo>
                    <a:pt x="1444" y="82"/>
                  </a:lnTo>
                  <a:lnTo>
                    <a:pt x="1438" y="84"/>
                  </a:lnTo>
                  <a:lnTo>
                    <a:pt x="1432" y="86"/>
                  </a:lnTo>
                  <a:lnTo>
                    <a:pt x="1427" y="88"/>
                  </a:lnTo>
                  <a:lnTo>
                    <a:pt x="1421" y="90"/>
                  </a:lnTo>
                  <a:lnTo>
                    <a:pt x="1413" y="90"/>
                  </a:lnTo>
                  <a:lnTo>
                    <a:pt x="1407" y="94"/>
                  </a:lnTo>
                  <a:lnTo>
                    <a:pt x="1399" y="94"/>
                  </a:lnTo>
                  <a:lnTo>
                    <a:pt x="1391" y="96"/>
                  </a:lnTo>
                  <a:lnTo>
                    <a:pt x="1385" y="98"/>
                  </a:lnTo>
                  <a:lnTo>
                    <a:pt x="1377" y="100"/>
                  </a:lnTo>
                  <a:lnTo>
                    <a:pt x="1370" y="102"/>
                  </a:lnTo>
                  <a:lnTo>
                    <a:pt x="1362" y="104"/>
                  </a:lnTo>
                  <a:lnTo>
                    <a:pt x="1354" y="108"/>
                  </a:lnTo>
                  <a:lnTo>
                    <a:pt x="1346" y="110"/>
                  </a:lnTo>
                  <a:lnTo>
                    <a:pt x="1338" y="112"/>
                  </a:lnTo>
                  <a:lnTo>
                    <a:pt x="1330" y="114"/>
                  </a:lnTo>
                  <a:lnTo>
                    <a:pt x="1322" y="116"/>
                  </a:lnTo>
                  <a:lnTo>
                    <a:pt x="1315" y="118"/>
                  </a:lnTo>
                  <a:lnTo>
                    <a:pt x="1305" y="120"/>
                  </a:lnTo>
                  <a:lnTo>
                    <a:pt x="1297" y="122"/>
                  </a:lnTo>
                  <a:lnTo>
                    <a:pt x="1287" y="124"/>
                  </a:lnTo>
                  <a:lnTo>
                    <a:pt x="1279" y="126"/>
                  </a:lnTo>
                  <a:lnTo>
                    <a:pt x="1269" y="128"/>
                  </a:lnTo>
                  <a:lnTo>
                    <a:pt x="1261" y="130"/>
                  </a:lnTo>
                  <a:lnTo>
                    <a:pt x="1254" y="132"/>
                  </a:lnTo>
                  <a:lnTo>
                    <a:pt x="1246" y="134"/>
                  </a:lnTo>
                  <a:lnTo>
                    <a:pt x="1236" y="136"/>
                  </a:lnTo>
                  <a:lnTo>
                    <a:pt x="1228" y="137"/>
                  </a:lnTo>
                  <a:lnTo>
                    <a:pt x="1220" y="139"/>
                  </a:lnTo>
                  <a:lnTo>
                    <a:pt x="1212" y="141"/>
                  </a:lnTo>
                  <a:lnTo>
                    <a:pt x="1204" y="143"/>
                  </a:lnTo>
                  <a:lnTo>
                    <a:pt x="1197" y="145"/>
                  </a:lnTo>
                  <a:lnTo>
                    <a:pt x="1191" y="147"/>
                  </a:lnTo>
                  <a:lnTo>
                    <a:pt x="1183" y="149"/>
                  </a:lnTo>
                  <a:lnTo>
                    <a:pt x="1175" y="149"/>
                  </a:lnTo>
                  <a:lnTo>
                    <a:pt x="1167" y="151"/>
                  </a:lnTo>
                  <a:lnTo>
                    <a:pt x="1161" y="151"/>
                  </a:lnTo>
                  <a:lnTo>
                    <a:pt x="1153" y="153"/>
                  </a:lnTo>
                  <a:lnTo>
                    <a:pt x="1147" y="153"/>
                  </a:lnTo>
                  <a:lnTo>
                    <a:pt x="1142" y="155"/>
                  </a:lnTo>
                  <a:lnTo>
                    <a:pt x="1136" y="157"/>
                  </a:lnTo>
                  <a:lnTo>
                    <a:pt x="1130" y="157"/>
                  </a:lnTo>
                  <a:lnTo>
                    <a:pt x="1124" y="157"/>
                  </a:lnTo>
                  <a:lnTo>
                    <a:pt x="1120" y="159"/>
                  </a:lnTo>
                  <a:lnTo>
                    <a:pt x="1114" y="159"/>
                  </a:lnTo>
                  <a:lnTo>
                    <a:pt x="1110" y="159"/>
                  </a:lnTo>
                  <a:lnTo>
                    <a:pt x="1102" y="159"/>
                  </a:lnTo>
                  <a:lnTo>
                    <a:pt x="1098" y="161"/>
                  </a:lnTo>
                  <a:lnTo>
                    <a:pt x="1094" y="159"/>
                  </a:lnTo>
                  <a:lnTo>
                    <a:pt x="1090" y="159"/>
                  </a:lnTo>
                  <a:lnTo>
                    <a:pt x="1085" y="159"/>
                  </a:lnTo>
                  <a:lnTo>
                    <a:pt x="1081" y="159"/>
                  </a:lnTo>
                  <a:lnTo>
                    <a:pt x="1073" y="159"/>
                  </a:lnTo>
                  <a:lnTo>
                    <a:pt x="1067" y="159"/>
                  </a:lnTo>
                  <a:lnTo>
                    <a:pt x="1059" y="159"/>
                  </a:lnTo>
                  <a:lnTo>
                    <a:pt x="1053" y="159"/>
                  </a:lnTo>
                  <a:lnTo>
                    <a:pt x="1043" y="159"/>
                  </a:lnTo>
                  <a:lnTo>
                    <a:pt x="1035" y="159"/>
                  </a:lnTo>
                  <a:lnTo>
                    <a:pt x="1026" y="159"/>
                  </a:lnTo>
                  <a:lnTo>
                    <a:pt x="1016" y="159"/>
                  </a:lnTo>
                  <a:lnTo>
                    <a:pt x="1006" y="159"/>
                  </a:lnTo>
                  <a:lnTo>
                    <a:pt x="994" y="159"/>
                  </a:lnTo>
                  <a:lnTo>
                    <a:pt x="984" y="159"/>
                  </a:lnTo>
                  <a:lnTo>
                    <a:pt x="973" y="159"/>
                  </a:lnTo>
                  <a:lnTo>
                    <a:pt x="961" y="159"/>
                  </a:lnTo>
                  <a:lnTo>
                    <a:pt x="949" y="159"/>
                  </a:lnTo>
                  <a:lnTo>
                    <a:pt x="935" y="159"/>
                  </a:lnTo>
                  <a:lnTo>
                    <a:pt x="923" y="159"/>
                  </a:lnTo>
                  <a:lnTo>
                    <a:pt x="912" y="159"/>
                  </a:lnTo>
                  <a:lnTo>
                    <a:pt x="898" y="159"/>
                  </a:lnTo>
                  <a:lnTo>
                    <a:pt x="884" y="159"/>
                  </a:lnTo>
                  <a:lnTo>
                    <a:pt x="872" y="161"/>
                  </a:lnTo>
                  <a:lnTo>
                    <a:pt x="857" y="161"/>
                  </a:lnTo>
                  <a:lnTo>
                    <a:pt x="843" y="161"/>
                  </a:lnTo>
                  <a:lnTo>
                    <a:pt x="829" y="161"/>
                  </a:lnTo>
                  <a:lnTo>
                    <a:pt x="815" y="161"/>
                  </a:lnTo>
                  <a:lnTo>
                    <a:pt x="802" y="161"/>
                  </a:lnTo>
                  <a:lnTo>
                    <a:pt x="788" y="161"/>
                  </a:lnTo>
                  <a:lnTo>
                    <a:pt x="774" y="161"/>
                  </a:lnTo>
                  <a:lnTo>
                    <a:pt x="760" y="161"/>
                  </a:lnTo>
                  <a:lnTo>
                    <a:pt x="746" y="161"/>
                  </a:lnTo>
                  <a:lnTo>
                    <a:pt x="731" y="161"/>
                  </a:lnTo>
                  <a:lnTo>
                    <a:pt x="719" y="161"/>
                  </a:lnTo>
                  <a:lnTo>
                    <a:pt x="705" y="161"/>
                  </a:lnTo>
                  <a:lnTo>
                    <a:pt x="691" y="161"/>
                  </a:lnTo>
                  <a:lnTo>
                    <a:pt x="678" y="163"/>
                  </a:lnTo>
                  <a:lnTo>
                    <a:pt x="664" y="163"/>
                  </a:lnTo>
                  <a:lnTo>
                    <a:pt x="652" y="163"/>
                  </a:lnTo>
                  <a:lnTo>
                    <a:pt x="638" y="163"/>
                  </a:lnTo>
                  <a:lnTo>
                    <a:pt x="625" y="163"/>
                  </a:lnTo>
                  <a:lnTo>
                    <a:pt x="613" y="163"/>
                  </a:lnTo>
                  <a:lnTo>
                    <a:pt x="601" y="163"/>
                  </a:lnTo>
                  <a:lnTo>
                    <a:pt x="589" y="163"/>
                  </a:lnTo>
                  <a:lnTo>
                    <a:pt x="579" y="163"/>
                  </a:lnTo>
                  <a:lnTo>
                    <a:pt x="568" y="163"/>
                  </a:lnTo>
                  <a:lnTo>
                    <a:pt x="558" y="165"/>
                  </a:lnTo>
                  <a:lnTo>
                    <a:pt x="548" y="165"/>
                  </a:lnTo>
                  <a:lnTo>
                    <a:pt x="538" y="165"/>
                  </a:lnTo>
                  <a:lnTo>
                    <a:pt x="528" y="165"/>
                  </a:lnTo>
                  <a:lnTo>
                    <a:pt x="520" y="165"/>
                  </a:lnTo>
                  <a:lnTo>
                    <a:pt x="513" y="165"/>
                  </a:lnTo>
                  <a:lnTo>
                    <a:pt x="505" y="165"/>
                  </a:lnTo>
                  <a:lnTo>
                    <a:pt x="499" y="165"/>
                  </a:lnTo>
                  <a:lnTo>
                    <a:pt x="493" y="165"/>
                  </a:lnTo>
                  <a:lnTo>
                    <a:pt x="487" y="165"/>
                  </a:lnTo>
                  <a:lnTo>
                    <a:pt x="481" y="165"/>
                  </a:lnTo>
                  <a:lnTo>
                    <a:pt x="477" y="165"/>
                  </a:lnTo>
                  <a:lnTo>
                    <a:pt x="475" y="165"/>
                  </a:lnTo>
                  <a:lnTo>
                    <a:pt x="469" y="165"/>
                  </a:lnTo>
                  <a:lnTo>
                    <a:pt x="469" y="167"/>
                  </a:lnTo>
                  <a:lnTo>
                    <a:pt x="467" y="165"/>
                  </a:lnTo>
                  <a:lnTo>
                    <a:pt x="465" y="165"/>
                  </a:lnTo>
                  <a:lnTo>
                    <a:pt x="461" y="165"/>
                  </a:lnTo>
                  <a:lnTo>
                    <a:pt x="458" y="163"/>
                  </a:lnTo>
                  <a:lnTo>
                    <a:pt x="452" y="163"/>
                  </a:lnTo>
                  <a:lnTo>
                    <a:pt x="444" y="161"/>
                  </a:lnTo>
                  <a:lnTo>
                    <a:pt x="440" y="161"/>
                  </a:lnTo>
                  <a:lnTo>
                    <a:pt x="438" y="161"/>
                  </a:lnTo>
                  <a:lnTo>
                    <a:pt x="432" y="159"/>
                  </a:lnTo>
                  <a:lnTo>
                    <a:pt x="428" y="159"/>
                  </a:lnTo>
                  <a:lnTo>
                    <a:pt x="424" y="157"/>
                  </a:lnTo>
                  <a:lnTo>
                    <a:pt x="418" y="157"/>
                  </a:lnTo>
                  <a:lnTo>
                    <a:pt x="414" y="157"/>
                  </a:lnTo>
                  <a:lnTo>
                    <a:pt x="408" y="157"/>
                  </a:lnTo>
                  <a:lnTo>
                    <a:pt x="403" y="155"/>
                  </a:lnTo>
                  <a:lnTo>
                    <a:pt x="397" y="155"/>
                  </a:lnTo>
                  <a:lnTo>
                    <a:pt x="391" y="153"/>
                  </a:lnTo>
                  <a:lnTo>
                    <a:pt x="387" y="153"/>
                  </a:lnTo>
                  <a:lnTo>
                    <a:pt x="381" y="151"/>
                  </a:lnTo>
                  <a:lnTo>
                    <a:pt x="375" y="151"/>
                  </a:lnTo>
                  <a:lnTo>
                    <a:pt x="367" y="151"/>
                  </a:lnTo>
                  <a:lnTo>
                    <a:pt x="361" y="149"/>
                  </a:lnTo>
                  <a:lnTo>
                    <a:pt x="355" y="147"/>
                  </a:lnTo>
                  <a:lnTo>
                    <a:pt x="349" y="147"/>
                  </a:lnTo>
                  <a:lnTo>
                    <a:pt x="344" y="147"/>
                  </a:lnTo>
                  <a:lnTo>
                    <a:pt x="338" y="147"/>
                  </a:lnTo>
                  <a:lnTo>
                    <a:pt x="330" y="145"/>
                  </a:lnTo>
                  <a:lnTo>
                    <a:pt x="324" y="143"/>
                  </a:lnTo>
                  <a:lnTo>
                    <a:pt x="316" y="143"/>
                  </a:lnTo>
                  <a:lnTo>
                    <a:pt x="310" y="141"/>
                  </a:lnTo>
                  <a:lnTo>
                    <a:pt x="302" y="141"/>
                  </a:lnTo>
                  <a:lnTo>
                    <a:pt x="296" y="141"/>
                  </a:lnTo>
                  <a:lnTo>
                    <a:pt x="289" y="139"/>
                  </a:lnTo>
                  <a:lnTo>
                    <a:pt x="283" y="139"/>
                  </a:lnTo>
                  <a:lnTo>
                    <a:pt x="277" y="137"/>
                  </a:lnTo>
                  <a:lnTo>
                    <a:pt x="269" y="137"/>
                  </a:lnTo>
                  <a:lnTo>
                    <a:pt x="263" y="136"/>
                  </a:lnTo>
                  <a:lnTo>
                    <a:pt x="257" y="136"/>
                  </a:lnTo>
                  <a:lnTo>
                    <a:pt x="249" y="134"/>
                  </a:lnTo>
                  <a:lnTo>
                    <a:pt x="243" y="134"/>
                  </a:lnTo>
                  <a:lnTo>
                    <a:pt x="237" y="134"/>
                  </a:lnTo>
                  <a:lnTo>
                    <a:pt x="232" y="134"/>
                  </a:lnTo>
                  <a:lnTo>
                    <a:pt x="226" y="132"/>
                  </a:lnTo>
                  <a:lnTo>
                    <a:pt x="220" y="130"/>
                  </a:lnTo>
                  <a:lnTo>
                    <a:pt x="214" y="130"/>
                  </a:lnTo>
                  <a:lnTo>
                    <a:pt x="210" y="130"/>
                  </a:lnTo>
                  <a:lnTo>
                    <a:pt x="202" y="130"/>
                  </a:lnTo>
                  <a:lnTo>
                    <a:pt x="198" y="128"/>
                  </a:lnTo>
                  <a:lnTo>
                    <a:pt x="192" y="128"/>
                  </a:lnTo>
                  <a:lnTo>
                    <a:pt x="188" y="128"/>
                  </a:lnTo>
                  <a:lnTo>
                    <a:pt x="184" y="128"/>
                  </a:lnTo>
                  <a:lnTo>
                    <a:pt x="180" y="128"/>
                  </a:lnTo>
                  <a:lnTo>
                    <a:pt x="175" y="128"/>
                  </a:lnTo>
                  <a:lnTo>
                    <a:pt x="171" y="128"/>
                  </a:lnTo>
                  <a:lnTo>
                    <a:pt x="165" y="128"/>
                  </a:lnTo>
                  <a:lnTo>
                    <a:pt x="159" y="128"/>
                  </a:lnTo>
                  <a:lnTo>
                    <a:pt x="151" y="126"/>
                  </a:lnTo>
                  <a:lnTo>
                    <a:pt x="145" y="126"/>
                  </a:lnTo>
                  <a:lnTo>
                    <a:pt x="137" y="126"/>
                  </a:lnTo>
                  <a:lnTo>
                    <a:pt x="131" y="126"/>
                  </a:lnTo>
                  <a:lnTo>
                    <a:pt x="125" y="126"/>
                  </a:lnTo>
                  <a:lnTo>
                    <a:pt x="118" y="126"/>
                  </a:lnTo>
                  <a:lnTo>
                    <a:pt x="112" y="124"/>
                  </a:lnTo>
                  <a:lnTo>
                    <a:pt x="106" y="124"/>
                  </a:lnTo>
                  <a:lnTo>
                    <a:pt x="98" y="124"/>
                  </a:lnTo>
                  <a:lnTo>
                    <a:pt x="92" y="124"/>
                  </a:lnTo>
                  <a:lnTo>
                    <a:pt x="84" y="122"/>
                  </a:lnTo>
                  <a:lnTo>
                    <a:pt x="78" y="122"/>
                  </a:lnTo>
                  <a:lnTo>
                    <a:pt x="70" y="122"/>
                  </a:lnTo>
                  <a:lnTo>
                    <a:pt x="64" y="122"/>
                  </a:lnTo>
                  <a:lnTo>
                    <a:pt x="59" y="120"/>
                  </a:lnTo>
                  <a:lnTo>
                    <a:pt x="55" y="120"/>
                  </a:lnTo>
                  <a:lnTo>
                    <a:pt x="47" y="120"/>
                  </a:lnTo>
                  <a:lnTo>
                    <a:pt x="41" y="120"/>
                  </a:lnTo>
                  <a:lnTo>
                    <a:pt x="37" y="118"/>
                  </a:lnTo>
                  <a:lnTo>
                    <a:pt x="31" y="118"/>
                  </a:lnTo>
                  <a:lnTo>
                    <a:pt x="27" y="118"/>
                  </a:lnTo>
                  <a:lnTo>
                    <a:pt x="21" y="118"/>
                  </a:lnTo>
                  <a:lnTo>
                    <a:pt x="17" y="116"/>
                  </a:lnTo>
                  <a:lnTo>
                    <a:pt x="15" y="116"/>
                  </a:lnTo>
                  <a:lnTo>
                    <a:pt x="7" y="116"/>
                  </a:lnTo>
                  <a:lnTo>
                    <a:pt x="4" y="114"/>
                  </a:lnTo>
                  <a:lnTo>
                    <a:pt x="0" y="114"/>
                  </a:lnTo>
                  <a:close/>
                </a:path>
              </a:pathLst>
            </a:custGeom>
            <a:solidFill>
              <a:srgbClr val="7D4D1C"/>
            </a:solidFill>
            <a:ln w="9525">
              <a:noFill/>
              <a:round/>
              <a:headEnd/>
              <a:tailEnd/>
            </a:ln>
          </p:spPr>
          <p:txBody>
            <a:bodyPr/>
            <a:lstStyle/>
            <a:p>
              <a:endParaRPr lang="ru-RU"/>
            </a:p>
          </p:txBody>
        </p:sp>
        <p:sp>
          <p:nvSpPr>
            <p:cNvPr id="9238" name="Freeform 21"/>
            <p:cNvSpPr>
              <a:spLocks/>
            </p:cNvSpPr>
            <p:nvPr/>
          </p:nvSpPr>
          <p:spPr bwMode="auto">
            <a:xfrm>
              <a:off x="693" y="2260"/>
              <a:ext cx="1662" cy="191"/>
            </a:xfrm>
            <a:custGeom>
              <a:avLst/>
              <a:gdLst>
                <a:gd name="T0" fmla="*/ 31 w 1662"/>
                <a:gd name="T1" fmla="*/ 71 h 191"/>
                <a:gd name="T2" fmla="*/ 82 w 1662"/>
                <a:gd name="T3" fmla="*/ 55 h 191"/>
                <a:gd name="T4" fmla="*/ 118 w 1662"/>
                <a:gd name="T5" fmla="*/ 44 h 191"/>
                <a:gd name="T6" fmla="*/ 153 w 1662"/>
                <a:gd name="T7" fmla="*/ 34 h 191"/>
                <a:gd name="T8" fmla="*/ 206 w 1662"/>
                <a:gd name="T9" fmla="*/ 22 h 191"/>
                <a:gd name="T10" fmla="*/ 241 w 1662"/>
                <a:gd name="T11" fmla="*/ 26 h 191"/>
                <a:gd name="T12" fmla="*/ 298 w 1662"/>
                <a:gd name="T13" fmla="*/ 65 h 191"/>
                <a:gd name="T14" fmla="*/ 355 w 1662"/>
                <a:gd name="T15" fmla="*/ 85 h 191"/>
                <a:gd name="T16" fmla="*/ 406 w 1662"/>
                <a:gd name="T17" fmla="*/ 57 h 191"/>
                <a:gd name="T18" fmla="*/ 456 w 1662"/>
                <a:gd name="T19" fmla="*/ 49 h 191"/>
                <a:gd name="T20" fmla="*/ 507 w 1662"/>
                <a:gd name="T21" fmla="*/ 81 h 191"/>
                <a:gd name="T22" fmla="*/ 554 w 1662"/>
                <a:gd name="T23" fmla="*/ 93 h 191"/>
                <a:gd name="T24" fmla="*/ 593 w 1662"/>
                <a:gd name="T25" fmla="*/ 89 h 191"/>
                <a:gd name="T26" fmla="*/ 640 w 1662"/>
                <a:gd name="T27" fmla="*/ 75 h 191"/>
                <a:gd name="T28" fmla="*/ 691 w 1662"/>
                <a:gd name="T29" fmla="*/ 59 h 191"/>
                <a:gd name="T30" fmla="*/ 741 w 1662"/>
                <a:gd name="T31" fmla="*/ 44 h 191"/>
                <a:gd name="T32" fmla="*/ 790 w 1662"/>
                <a:gd name="T33" fmla="*/ 36 h 191"/>
                <a:gd name="T34" fmla="*/ 837 w 1662"/>
                <a:gd name="T35" fmla="*/ 34 h 191"/>
                <a:gd name="T36" fmla="*/ 882 w 1662"/>
                <a:gd name="T37" fmla="*/ 36 h 191"/>
                <a:gd name="T38" fmla="*/ 925 w 1662"/>
                <a:gd name="T39" fmla="*/ 40 h 191"/>
                <a:gd name="T40" fmla="*/ 965 w 1662"/>
                <a:gd name="T41" fmla="*/ 46 h 191"/>
                <a:gd name="T42" fmla="*/ 1004 w 1662"/>
                <a:gd name="T43" fmla="*/ 53 h 191"/>
                <a:gd name="T44" fmla="*/ 1045 w 1662"/>
                <a:gd name="T45" fmla="*/ 57 h 191"/>
                <a:gd name="T46" fmla="*/ 1090 w 1662"/>
                <a:gd name="T47" fmla="*/ 61 h 191"/>
                <a:gd name="T48" fmla="*/ 1126 w 1662"/>
                <a:gd name="T49" fmla="*/ 57 h 191"/>
                <a:gd name="T50" fmla="*/ 1171 w 1662"/>
                <a:gd name="T51" fmla="*/ 47 h 191"/>
                <a:gd name="T52" fmla="*/ 1214 w 1662"/>
                <a:gd name="T53" fmla="*/ 42 h 191"/>
                <a:gd name="T54" fmla="*/ 1275 w 1662"/>
                <a:gd name="T55" fmla="*/ 30 h 191"/>
                <a:gd name="T56" fmla="*/ 1313 w 1662"/>
                <a:gd name="T57" fmla="*/ 20 h 191"/>
                <a:gd name="T58" fmla="*/ 1358 w 1662"/>
                <a:gd name="T59" fmla="*/ 10 h 191"/>
                <a:gd name="T60" fmla="*/ 1413 w 1662"/>
                <a:gd name="T61" fmla="*/ 0 h 191"/>
                <a:gd name="T62" fmla="*/ 1452 w 1662"/>
                <a:gd name="T63" fmla="*/ 4 h 191"/>
                <a:gd name="T64" fmla="*/ 1493 w 1662"/>
                <a:gd name="T65" fmla="*/ 12 h 191"/>
                <a:gd name="T66" fmla="*/ 1531 w 1662"/>
                <a:gd name="T67" fmla="*/ 18 h 191"/>
                <a:gd name="T68" fmla="*/ 1570 w 1662"/>
                <a:gd name="T69" fmla="*/ 26 h 191"/>
                <a:gd name="T70" fmla="*/ 1605 w 1662"/>
                <a:gd name="T71" fmla="*/ 32 h 191"/>
                <a:gd name="T72" fmla="*/ 1649 w 1662"/>
                <a:gd name="T73" fmla="*/ 40 h 191"/>
                <a:gd name="T74" fmla="*/ 1651 w 1662"/>
                <a:gd name="T75" fmla="*/ 59 h 191"/>
                <a:gd name="T76" fmla="*/ 1611 w 1662"/>
                <a:gd name="T77" fmla="*/ 93 h 191"/>
                <a:gd name="T78" fmla="*/ 1566 w 1662"/>
                <a:gd name="T79" fmla="*/ 114 h 191"/>
                <a:gd name="T80" fmla="*/ 1519 w 1662"/>
                <a:gd name="T81" fmla="*/ 130 h 191"/>
                <a:gd name="T82" fmla="*/ 1458 w 1662"/>
                <a:gd name="T83" fmla="*/ 142 h 191"/>
                <a:gd name="T84" fmla="*/ 1379 w 1662"/>
                <a:gd name="T85" fmla="*/ 152 h 191"/>
                <a:gd name="T86" fmla="*/ 1281 w 1662"/>
                <a:gd name="T87" fmla="*/ 161 h 191"/>
                <a:gd name="T88" fmla="*/ 1167 w 1662"/>
                <a:gd name="T89" fmla="*/ 171 h 191"/>
                <a:gd name="T90" fmla="*/ 1049 w 1662"/>
                <a:gd name="T91" fmla="*/ 179 h 191"/>
                <a:gd name="T92" fmla="*/ 929 w 1662"/>
                <a:gd name="T93" fmla="*/ 185 h 191"/>
                <a:gd name="T94" fmla="*/ 815 w 1662"/>
                <a:gd name="T95" fmla="*/ 189 h 191"/>
                <a:gd name="T96" fmla="*/ 715 w 1662"/>
                <a:gd name="T97" fmla="*/ 191 h 191"/>
                <a:gd name="T98" fmla="*/ 632 w 1662"/>
                <a:gd name="T99" fmla="*/ 189 h 191"/>
                <a:gd name="T100" fmla="*/ 556 w 1662"/>
                <a:gd name="T101" fmla="*/ 185 h 191"/>
                <a:gd name="T102" fmla="*/ 479 w 1662"/>
                <a:gd name="T103" fmla="*/ 179 h 191"/>
                <a:gd name="T104" fmla="*/ 403 w 1662"/>
                <a:gd name="T105" fmla="*/ 171 h 191"/>
                <a:gd name="T106" fmla="*/ 330 w 1662"/>
                <a:gd name="T107" fmla="*/ 163 h 191"/>
                <a:gd name="T108" fmla="*/ 261 w 1662"/>
                <a:gd name="T109" fmla="*/ 156 h 191"/>
                <a:gd name="T110" fmla="*/ 202 w 1662"/>
                <a:gd name="T111" fmla="*/ 148 h 191"/>
                <a:gd name="T112" fmla="*/ 151 w 1662"/>
                <a:gd name="T113" fmla="*/ 138 h 191"/>
                <a:gd name="T114" fmla="*/ 114 w 1662"/>
                <a:gd name="T115" fmla="*/ 132 h 191"/>
                <a:gd name="T116" fmla="*/ 68 w 1662"/>
                <a:gd name="T117" fmla="*/ 118 h 191"/>
                <a:gd name="T118" fmla="*/ 29 w 1662"/>
                <a:gd name="T119" fmla="*/ 101 h 191"/>
                <a:gd name="T120" fmla="*/ 0 w 1662"/>
                <a:gd name="T121" fmla="*/ 81 h 19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662"/>
                <a:gd name="T184" fmla="*/ 0 h 191"/>
                <a:gd name="T185" fmla="*/ 1662 w 1662"/>
                <a:gd name="T186" fmla="*/ 191 h 19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662" h="191">
                  <a:moveTo>
                    <a:pt x="0" y="81"/>
                  </a:moveTo>
                  <a:lnTo>
                    <a:pt x="2" y="81"/>
                  </a:lnTo>
                  <a:lnTo>
                    <a:pt x="6" y="79"/>
                  </a:lnTo>
                  <a:lnTo>
                    <a:pt x="9" y="77"/>
                  </a:lnTo>
                  <a:lnTo>
                    <a:pt x="13" y="75"/>
                  </a:lnTo>
                  <a:lnTo>
                    <a:pt x="17" y="75"/>
                  </a:lnTo>
                  <a:lnTo>
                    <a:pt x="25" y="73"/>
                  </a:lnTo>
                  <a:lnTo>
                    <a:pt x="31" y="71"/>
                  </a:lnTo>
                  <a:lnTo>
                    <a:pt x="37" y="67"/>
                  </a:lnTo>
                  <a:lnTo>
                    <a:pt x="45" y="65"/>
                  </a:lnTo>
                  <a:lnTo>
                    <a:pt x="53" y="63"/>
                  </a:lnTo>
                  <a:lnTo>
                    <a:pt x="61" y="61"/>
                  </a:lnTo>
                  <a:lnTo>
                    <a:pt x="68" y="57"/>
                  </a:lnTo>
                  <a:lnTo>
                    <a:pt x="74" y="57"/>
                  </a:lnTo>
                  <a:lnTo>
                    <a:pt x="78" y="55"/>
                  </a:lnTo>
                  <a:lnTo>
                    <a:pt x="82" y="55"/>
                  </a:lnTo>
                  <a:lnTo>
                    <a:pt x="86" y="53"/>
                  </a:lnTo>
                  <a:lnTo>
                    <a:pt x="90" y="51"/>
                  </a:lnTo>
                  <a:lnTo>
                    <a:pt x="96" y="51"/>
                  </a:lnTo>
                  <a:lnTo>
                    <a:pt x="100" y="47"/>
                  </a:lnTo>
                  <a:lnTo>
                    <a:pt x="104" y="47"/>
                  </a:lnTo>
                  <a:lnTo>
                    <a:pt x="110" y="46"/>
                  </a:lnTo>
                  <a:lnTo>
                    <a:pt x="114" y="46"/>
                  </a:lnTo>
                  <a:lnTo>
                    <a:pt x="118" y="44"/>
                  </a:lnTo>
                  <a:lnTo>
                    <a:pt x="123" y="42"/>
                  </a:lnTo>
                  <a:lnTo>
                    <a:pt x="125" y="42"/>
                  </a:lnTo>
                  <a:lnTo>
                    <a:pt x="131" y="40"/>
                  </a:lnTo>
                  <a:lnTo>
                    <a:pt x="135" y="38"/>
                  </a:lnTo>
                  <a:lnTo>
                    <a:pt x="139" y="38"/>
                  </a:lnTo>
                  <a:lnTo>
                    <a:pt x="145" y="36"/>
                  </a:lnTo>
                  <a:lnTo>
                    <a:pt x="149" y="36"/>
                  </a:lnTo>
                  <a:lnTo>
                    <a:pt x="153" y="34"/>
                  </a:lnTo>
                  <a:lnTo>
                    <a:pt x="159" y="34"/>
                  </a:lnTo>
                  <a:lnTo>
                    <a:pt x="167" y="32"/>
                  </a:lnTo>
                  <a:lnTo>
                    <a:pt x="173" y="28"/>
                  </a:lnTo>
                  <a:lnTo>
                    <a:pt x="180" y="26"/>
                  </a:lnTo>
                  <a:lnTo>
                    <a:pt x="188" y="26"/>
                  </a:lnTo>
                  <a:lnTo>
                    <a:pt x="194" y="24"/>
                  </a:lnTo>
                  <a:lnTo>
                    <a:pt x="202" y="22"/>
                  </a:lnTo>
                  <a:lnTo>
                    <a:pt x="206" y="22"/>
                  </a:lnTo>
                  <a:lnTo>
                    <a:pt x="212" y="22"/>
                  </a:lnTo>
                  <a:lnTo>
                    <a:pt x="216" y="22"/>
                  </a:lnTo>
                  <a:lnTo>
                    <a:pt x="220" y="22"/>
                  </a:lnTo>
                  <a:lnTo>
                    <a:pt x="224" y="22"/>
                  </a:lnTo>
                  <a:lnTo>
                    <a:pt x="230" y="22"/>
                  </a:lnTo>
                  <a:lnTo>
                    <a:pt x="232" y="22"/>
                  </a:lnTo>
                  <a:lnTo>
                    <a:pt x="237" y="24"/>
                  </a:lnTo>
                  <a:lnTo>
                    <a:pt x="241" y="26"/>
                  </a:lnTo>
                  <a:lnTo>
                    <a:pt x="245" y="28"/>
                  </a:lnTo>
                  <a:lnTo>
                    <a:pt x="253" y="32"/>
                  </a:lnTo>
                  <a:lnTo>
                    <a:pt x="261" y="36"/>
                  </a:lnTo>
                  <a:lnTo>
                    <a:pt x="269" y="42"/>
                  </a:lnTo>
                  <a:lnTo>
                    <a:pt x="277" y="47"/>
                  </a:lnTo>
                  <a:lnTo>
                    <a:pt x="285" y="53"/>
                  </a:lnTo>
                  <a:lnTo>
                    <a:pt x="292" y="59"/>
                  </a:lnTo>
                  <a:lnTo>
                    <a:pt x="298" y="65"/>
                  </a:lnTo>
                  <a:lnTo>
                    <a:pt x="306" y="71"/>
                  </a:lnTo>
                  <a:lnTo>
                    <a:pt x="314" y="75"/>
                  </a:lnTo>
                  <a:lnTo>
                    <a:pt x="320" y="79"/>
                  </a:lnTo>
                  <a:lnTo>
                    <a:pt x="328" y="81"/>
                  </a:lnTo>
                  <a:lnTo>
                    <a:pt x="334" y="85"/>
                  </a:lnTo>
                  <a:lnTo>
                    <a:pt x="342" y="85"/>
                  </a:lnTo>
                  <a:lnTo>
                    <a:pt x="347" y="85"/>
                  </a:lnTo>
                  <a:lnTo>
                    <a:pt x="355" y="85"/>
                  </a:lnTo>
                  <a:lnTo>
                    <a:pt x="361" y="83"/>
                  </a:lnTo>
                  <a:lnTo>
                    <a:pt x="367" y="79"/>
                  </a:lnTo>
                  <a:lnTo>
                    <a:pt x="375" y="77"/>
                  </a:lnTo>
                  <a:lnTo>
                    <a:pt x="381" y="73"/>
                  </a:lnTo>
                  <a:lnTo>
                    <a:pt x="387" y="69"/>
                  </a:lnTo>
                  <a:lnTo>
                    <a:pt x="395" y="65"/>
                  </a:lnTo>
                  <a:lnTo>
                    <a:pt x="401" y="61"/>
                  </a:lnTo>
                  <a:lnTo>
                    <a:pt x="406" y="57"/>
                  </a:lnTo>
                  <a:lnTo>
                    <a:pt x="414" y="55"/>
                  </a:lnTo>
                  <a:lnTo>
                    <a:pt x="420" y="51"/>
                  </a:lnTo>
                  <a:lnTo>
                    <a:pt x="426" y="47"/>
                  </a:lnTo>
                  <a:lnTo>
                    <a:pt x="432" y="46"/>
                  </a:lnTo>
                  <a:lnTo>
                    <a:pt x="440" y="46"/>
                  </a:lnTo>
                  <a:lnTo>
                    <a:pt x="444" y="46"/>
                  </a:lnTo>
                  <a:lnTo>
                    <a:pt x="450" y="47"/>
                  </a:lnTo>
                  <a:lnTo>
                    <a:pt x="456" y="49"/>
                  </a:lnTo>
                  <a:lnTo>
                    <a:pt x="463" y="53"/>
                  </a:lnTo>
                  <a:lnTo>
                    <a:pt x="467" y="55"/>
                  </a:lnTo>
                  <a:lnTo>
                    <a:pt x="473" y="59"/>
                  </a:lnTo>
                  <a:lnTo>
                    <a:pt x="481" y="65"/>
                  </a:lnTo>
                  <a:lnTo>
                    <a:pt x="487" y="69"/>
                  </a:lnTo>
                  <a:lnTo>
                    <a:pt x="493" y="73"/>
                  </a:lnTo>
                  <a:lnTo>
                    <a:pt x="501" y="77"/>
                  </a:lnTo>
                  <a:lnTo>
                    <a:pt x="507" y="81"/>
                  </a:lnTo>
                  <a:lnTo>
                    <a:pt x="515" y="85"/>
                  </a:lnTo>
                  <a:lnTo>
                    <a:pt x="522" y="87"/>
                  </a:lnTo>
                  <a:lnTo>
                    <a:pt x="530" y="91"/>
                  </a:lnTo>
                  <a:lnTo>
                    <a:pt x="536" y="91"/>
                  </a:lnTo>
                  <a:lnTo>
                    <a:pt x="540" y="93"/>
                  </a:lnTo>
                  <a:lnTo>
                    <a:pt x="544" y="93"/>
                  </a:lnTo>
                  <a:lnTo>
                    <a:pt x="550" y="95"/>
                  </a:lnTo>
                  <a:lnTo>
                    <a:pt x="554" y="93"/>
                  </a:lnTo>
                  <a:lnTo>
                    <a:pt x="558" y="93"/>
                  </a:lnTo>
                  <a:lnTo>
                    <a:pt x="564" y="93"/>
                  </a:lnTo>
                  <a:lnTo>
                    <a:pt x="568" y="93"/>
                  </a:lnTo>
                  <a:lnTo>
                    <a:pt x="574" y="93"/>
                  </a:lnTo>
                  <a:lnTo>
                    <a:pt x="577" y="91"/>
                  </a:lnTo>
                  <a:lnTo>
                    <a:pt x="583" y="91"/>
                  </a:lnTo>
                  <a:lnTo>
                    <a:pt x="589" y="91"/>
                  </a:lnTo>
                  <a:lnTo>
                    <a:pt x="593" y="89"/>
                  </a:lnTo>
                  <a:lnTo>
                    <a:pt x="599" y="87"/>
                  </a:lnTo>
                  <a:lnTo>
                    <a:pt x="605" y="85"/>
                  </a:lnTo>
                  <a:lnTo>
                    <a:pt x="611" y="85"/>
                  </a:lnTo>
                  <a:lnTo>
                    <a:pt x="617" y="83"/>
                  </a:lnTo>
                  <a:lnTo>
                    <a:pt x="623" y="81"/>
                  </a:lnTo>
                  <a:lnTo>
                    <a:pt x="629" y="79"/>
                  </a:lnTo>
                  <a:lnTo>
                    <a:pt x="634" y="77"/>
                  </a:lnTo>
                  <a:lnTo>
                    <a:pt x="640" y="75"/>
                  </a:lnTo>
                  <a:lnTo>
                    <a:pt x="646" y="73"/>
                  </a:lnTo>
                  <a:lnTo>
                    <a:pt x="652" y="71"/>
                  </a:lnTo>
                  <a:lnTo>
                    <a:pt x="660" y="69"/>
                  </a:lnTo>
                  <a:lnTo>
                    <a:pt x="666" y="67"/>
                  </a:lnTo>
                  <a:lnTo>
                    <a:pt x="672" y="65"/>
                  </a:lnTo>
                  <a:lnTo>
                    <a:pt x="678" y="63"/>
                  </a:lnTo>
                  <a:lnTo>
                    <a:pt x="684" y="61"/>
                  </a:lnTo>
                  <a:lnTo>
                    <a:pt x="691" y="59"/>
                  </a:lnTo>
                  <a:lnTo>
                    <a:pt x="697" y="57"/>
                  </a:lnTo>
                  <a:lnTo>
                    <a:pt x="703" y="55"/>
                  </a:lnTo>
                  <a:lnTo>
                    <a:pt x="709" y="53"/>
                  </a:lnTo>
                  <a:lnTo>
                    <a:pt x="715" y="51"/>
                  </a:lnTo>
                  <a:lnTo>
                    <a:pt x="723" y="49"/>
                  </a:lnTo>
                  <a:lnTo>
                    <a:pt x="729" y="47"/>
                  </a:lnTo>
                  <a:lnTo>
                    <a:pt x="735" y="46"/>
                  </a:lnTo>
                  <a:lnTo>
                    <a:pt x="741" y="44"/>
                  </a:lnTo>
                  <a:lnTo>
                    <a:pt x="746" y="44"/>
                  </a:lnTo>
                  <a:lnTo>
                    <a:pt x="752" y="42"/>
                  </a:lnTo>
                  <a:lnTo>
                    <a:pt x="760" y="42"/>
                  </a:lnTo>
                  <a:lnTo>
                    <a:pt x="764" y="40"/>
                  </a:lnTo>
                  <a:lnTo>
                    <a:pt x="770" y="38"/>
                  </a:lnTo>
                  <a:lnTo>
                    <a:pt x="778" y="38"/>
                  </a:lnTo>
                  <a:lnTo>
                    <a:pt x="784" y="38"/>
                  </a:lnTo>
                  <a:lnTo>
                    <a:pt x="790" y="36"/>
                  </a:lnTo>
                  <a:lnTo>
                    <a:pt x="796" y="36"/>
                  </a:lnTo>
                  <a:lnTo>
                    <a:pt x="802" y="34"/>
                  </a:lnTo>
                  <a:lnTo>
                    <a:pt x="807" y="34"/>
                  </a:lnTo>
                  <a:lnTo>
                    <a:pt x="813" y="34"/>
                  </a:lnTo>
                  <a:lnTo>
                    <a:pt x="819" y="34"/>
                  </a:lnTo>
                  <a:lnTo>
                    <a:pt x="825" y="34"/>
                  </a:lnTo>
                  <a:lnTo>
                    <a:pt x="833" y="34"/>
                  </a:lnTo>
                  <a:lnTo>
                    <a:pt x="837" y="34"/>
                  </a:lnTo>
                  <a:lnTo>
                    <a:pt x="843" y="34"/>
                  </a:lnTo>
                  <a:lnTo>
                    <a:pt x="849" y="34"/>
                  </a:lnTo>
                  <a:lnTo>
                    <a:pt x="855" y="34"/>
                  </a:lnTo>
                  <a:lnTo>
                    <a:pt x="860" y="34"/>
                  </a:lnTo>
                  <a:lnTo>
                    <a:pt x="866" y="34"/>
                  </a:lnTo>
                  <a:lnTo>
                    <a:pt x="872" y="36"/>
                  </a:lnTo>
                  <a:lnTo>
                    <a:pt x="878" y="36"/>
                  </a:lnTo>
                  <a:lnTo>
                    <a:pt x="882" y="36"/>
                  </a:lnTo>
                  <a:lnTo>
                    <a:pt x="888" y="36"/>
                  </a:lnTo>
                  <a:lnTo>
                    <a:pt x="894" y="38"/>
                  </a:lnTo>
                  <a:lnTo>
                    <a:pt x="900" y="38"/>
                  </a:lnTo>
                  <a:lnTo>
                    <a:pt x="904" y="38"/>
                  </a:lnTo>
                  <a:lnTo>
                    <a:pt x="910" y="38"/>
                  </a:lnTo>
                  <a:lnTo>
                    <a:pt x="916" y="40"/>
                  </a:lnTo>
                  <a:lnTo>
                    <a:pt x="921" y="40"/>
                  </a:lnTo>
                  <a:lnTo>
                    <a:pt x="925" y="40"/>
                  </a:lnTo>
                  <a:lnTo>
                    <a:pt x="929" y="42"/>
                  </a:lnTo>
                  <a:lnTo>
                    <a:pt x="935" y="42"/>
                  </a:lnTo>
                  <a:lnTo>
                    <a:pt x="939" y="44"/>
                  </a:lnTo>
                  <a:lnTo>
                    <a:pt x="945" y="44"/>
                  </a:lnTo>
                  <a:lnTo>
                    <a:pt x="949" y="46"/>
                  </a:lnTo>
                  <a:lnTo>
                    <a:pt x="955" y="46"/>
                  </a:lnTo>
                  <a:lnTo>
                    <a:pt x="961" y="46"/>
                  </a:lnTo>
                  <a:lnTo>
                    <a:pt x="965" y="46"/>
                  </a:lnTo>
                  <a:lnTo>
                    <a:pt x="969" y="47"/>
                  </a:lnTo>
                  <a:lnTo>
                    <a:pt x="974" y="47"/>
                  </a:lnTo>
                  <a:lnTo>
                    <a:pt x="978" y="49"/>
                  </a:lnTo>
                  <a:lnTo>
                    <a:pt x="984" y="49"/>
                  </a:lnTo>
                  <a:lnTo>
                    <a:pt x="988" y="51"/>
                  </a:lnTo>
                  <a:lnTo>
                    <a:pt x="994" y="51"/>
                  </a:lnTo>
                  <a:lnTo>
                    <a:pt x="1000" y="53"/>
                  </a:lnTo>
                  <a:lnTo>
                    <a:pt x="1004" y="53"/>
                  </a:lnTo>
                  <a:lnTo>
                    <a:pt x="1008" y="53"/>
                  </a:lnTo>
                  <a:lnTo>
                    <a:pt x="1014" y="55"/>
                  </a:lnTo>
                  <a:lnTo>
                    <a:pt x="1020" y="55"/>
                  </a:lnTo>
                  <a:lnTo>
                    <a:pt x="1024" y="55"/>
                  </a:lnTo>
                  <a:lnTo>
                    <a:pt x="1030" y="55"/>
                  </a:lnTo>
                  <a:lnTo>
                    <a:pt x="1033" y="57"/>
                  </a:lnTo>
                  <a:lnTo>
                    <a:pt x="1039" y="57"/>
                  </a:lnTo>
                  <a:lnTo>
                    <a:pt x="1045" y="57"/>
                  </a:lnTo>
                  <a:lnTo>
                    <a:pt x="1051" y="57"/>
                  </a:lnTo>
                  <a:lnTo>
                    <a:pt x="1055" y="57"/>
                  </a:lnTo>
                  <a:lnTo>
                    <a:pt x="1061" y="59"/>
                  </a:lnTo>
                  <a:lnTo>
                    <a:pt x="1067" y="59"/>
                  </a:lnTo>
                  <a:lnTo>
                    <a:pt x="1073" y="59"/>
                  </a:lnTo>
                  <a:lnTo>
                    <a:pt x="1079" y="61"/>
                  </a:lnTo>
                  <a:lnTo>
                    <a:pt x="1085" y="61"/>
                  </a:lnTo>
                  <a:lnTo>
                    <a:pt x="1090" y="61"/>
                  </a:lnTo>
                  <a:lnTo>
                    <a:pt x="1094" y="61"/>
                  </a:lnTo>
                  <a:lnTo>
                    <a:pt x="1100" y="61"/>
                  </a:lnTo>
                  <a:lnTo>
                    <a:pt x="1104" y="61"/>
                  </a:lnTo>
                  <a:lnTo>
                    <a:pt x="1108" y="59"/>
                  </a:lnTo>
                  <a:lnTo>
                    <a:pt x="1112" y="59"/>
                  </a:lnTo>
                  <a:lnTo>
                    <a:pt x="1116" y="59"/>
                  </a:lnTo>
                  <a:lnTo>
                    <a:pt x="1120" y="59"/>
                  </a:lnTo>
                  <a:lnTo>
                    <a:pt x="1126" y="57"/>
                  </a:lnTo>
                  <a:lnTo>
                    <a:pt x="1132" y="57"/>
                  </a:lnTo>
                  <a:lnTo>
                    <a:pt x="1138" y="55"/>
                  </a:lnTo>
                  <a:lnTo>
                    <a:pt x="1144" y="55"/>
                  </a:lnTo>
                  <a:lnTo>
                    <a:pt x="1147" y="51"/>
                  </a:lnTo>
                  <a:lnTo>
                    <a:pt x="1153" y="51"/>
                  </a:lnTo>
                  <a:lnTo>
                    <a:pt x="1159" y="49"/>
                  </a:lnTo>
                  <a:lnTo>
                    <a:pt x="1167" y="47"/>
                  </a:lnTo>
                  <a:lnTo>
                    <a:pt x="1171" y="47"/>
                  </a:lnTo>
                  <a:lnTo>
                    <a:pt x="1173" y="46"/>
                  </a:lnTo>
                  <a:lnTo>
                    <a:pt x="1179" y="46"/>
                  </a:lnTo>
                  <a:lnTo>
                    <a:pt x="1183" y="46"/>
                  </a:lnTo>
                  <a:lnTo>
                    <a:pt x="1189" y="46"/>
                  </a:lnTo>
                  <a:lnTo>
                    <a:pt x="1195" y="44"/>
                  </a:lnTo>
                  <a:lnTo>
                    <a:pt x="1201" y="44"/>
                  </a:lnTo>
                  <a:lnTo>
                    <a:pt x="1208" y="44"/>
                  </a:lnTo>
                  <a:lnTo>
                    <a:pt x="1214" y="42"/>
                  </a:lnTo>
                  <a:lnTo>
                    <a:pt x="1220" y="42"/>
                  </a:lnTo>
                  <a:lnTo>
                    <a:pt x="1228" y="40"/>
                  </a:lnTo>
                  <a:lnTo>
                    <a:pt x="1236" y="38"/>
                  </a:lnTo>
                  <a:lnTo>
                    <a:pt x="1244" y="38"/>
                  </a:lnTo>
                  <a:lnTo>
                    <a:pt x="1252" y="36"/>
                  </a:lnTo>
                  <a:lnTo>
                    <a:pt x="1259" y="34"/>
                  </a:lnTo>
                  <a:lnTo>
                    <a:pt x="1267" y="32"/>
                  </a:lnTo>
                  <a:lnTo>
                    <a:pt x="1275" y="30"/>
                  </a:lnTo>
                  <a:lnTo>
                    <a:pt x="1283" y="28"/>
                  </a:lnTo>
                  <a:lnTo>
                    <a:pt x="1287" y="26"/>
                  </a:lnTo>
                  <a:lnTo>
                    <a:pt x="1293" y="26"/>
                  </a:lnTo>
                  <a:lnTo>
                    <a:pt x="1297" y="24"/>
                  </a:lnTo>
                  <a:lnTo>
                    <a:pt x="1301" y="24"/>
                  </a:lnTo>
                  <a:lnTo>
                    <a:pt x="1305" y="22"/>
                  </a:lnTo>
                  <a:lnTo>
                    <a:pt x="1309" y="22"/>
                  </a:lnTo>
                  <a:lnTo>
                    <a:pt x="1313" y="20"/>
                  </a:lnTo>
                  <a:lnTo>
                    <a:pt x="1318" y="20"/>
                  </a:lnTo>
                  <a:lnTo>
                    <a:pt x="1322" y="18"/>
                  </a:lnTo>
                  <a:lnTo>
                    <a:pt x="1326" y="18"/>
                  </a:lnTo>
                  <a:lnTo>
                    <a:pt x="1330" y="16"/>
                  </a:lnTo>
                  <a:lnTo>
                    <a:pt x="1336" y="16"/>
                  </a:lnTo>
                  <a:lnTo>
                    <a:pt x="1342" y="14"/>
                  </a:lnTo>
                  <a:lnTo>
                    <a:pt x="1350" y="12"/>
                  </a:lnTo>
                  <a:lnTo>
                    <a:pt x="1358" y="10"/>
                  </a:lnTo>
                  <a:lnTo>
                    <a:pt x="1366" y="8"/>
                  </a:lnTo>
                  <a:lnTo>
                    <a:pt x="1373" y="6"/>
                  </a:lnTo>
                  <a:lnTo>
                    <a:pt x="1381" y="4"/>
                  </a:lnTo>
                  <a:lnTo>
                    <a:pt x="1387" y="4"/>
                  </a:lnTo>
                  <a:lnTo>
                    <a:pt x="1395" y="2"/>
                  </a:lnTo>
                  <a:lnTo>
                    <a:pt x="1401" y="2"/>
                  </a:lnTo>
                  <a:lnTo>
                    <a:pt x="1407" y="0"/>
                  </a:lnTo>
                  <a:lnTo>
                    <a:pt x="1413" y="0"/>
                  </a:lnTo>
                  <a:lnTo>
                    <a:pt x="1419" y="0"/>
                  </a:lnTo>
                  <a:lnTo>
                    <a:pt x="1425" y="0"/>
                  </a:lnTo>
                  <a:lnTo>
                    <a:pt x="1428" y="0"/>
                  </a:lnTo>
                  <a:lnTo>
                    <a:pt x="1434" y="0"/>
                  </a:lnTo>
                  <a:lnTo>
                    <a:pt x="1438" y="2"/>
                  </a:lnTo>
                  <a:lnTo>
                    <a:pt x="1442" y="2"/>
                  </a:lnTo>
                  <a:lnTo>
                    <a:pt x="1446" y="2"/>
                  </a:lnTo>
                  <a:lnTo>
                    <a:pt x="1452" y="4"/>
                  </a:lnTo>
                  <a:lnTo>
                    <a:pt x="1458" y="4"/>
                  </a:lnTo>
                  <a:lnTo>
                    <a:pt x="1466" y="6"/>
                  </a:lnTo>
                  <a:lnTo>
                    <a:pt x="1474" y="8"/>
                  </a:lnTo>
                  <a:lnTo>
                    <a:pt x="1478" y="8"/>
                  </a:lnTo>
                  <a:lnTo>
                    <a:pt x="1482" y="8"/>
                  </a:lnTo>
                  <a:lnTo>
                    <a:pt x="1485" y="10"/>
                  </a:lnTo>
                  <a:lnTo>
                    <a:pt x="1491" y="12"/>
                  </a:lnTo>
                  <a:lnTo>
                    <a:pt x="1493" y="12"/>
                  </a:lnTo>
                  <a:lnTo>
                    <a:pt x="1499" y="12"/>
                  </a:lnTo>
                  <a:lnTo>
                    <a:pt x="1503" y="12"/>
                  </a:lnTo>
                  <a:lnTo>
                    <a:pt x="1507" y="14"/>
                  </a:lnTo>
                  <a:lnTo>
                    <a:pt x="1513" y="14"/>
                  </a:lnTo>
                  <a:lnTo>
                    <a:pt x="1517" y="16"/>
                  </a:lnTo>
                  <a:lnTo>
                    <a:pt x="1521" y="16"/>
                  </a:lnTo>
                  <a:lnTo>
                    <a:pt x="1527" y="18"/>
                  </a:lnTo>
                  <a:lnTo>
                    <a:pt x="1531" y="18"/>
                  </a:lnTo>
                  <a:lnTo>
                    <a:pt x="1537" y="20"/>
                  </a:lnTo>
                  <a:lnTo>
                    <a:pt x="1541" y="20"/>
                  </a:lnTo>
                  <a:lnTo>
                    <a:pt x="1546" y="22"/>
                  </a:lnTo>
                  <a:lnTo>
                    <a:pt x="1550" y="22"/>
                  </a:lnTo>
                  <a:lnTo>
                    <a:pt x="1554" y="24"/>
                  </a:lnTo>
                  <a:lnTo>
                    <a:pt x="1560" y="24"/>
                  </a:lnTo>
                  <a:lnTo>
                    <a:pt x="1566" y="26"/>
                  </a:lnTo>
                  <a:lnTo>
                    <a:pt x="1570" y="26"/>
                  </a:lnTo>
                  <a:lnTo>
                    <a:pt x="1574" y="26"/>
                  </a:lnTo>
                  <a:lnTo>
                    <a:pt x="1578" y="28"/>
                  </a:lnTo>
                  <a:lnTo>
                    <a:pt x="1582" y="28"/>
                  </a:lnTo>
                  <a:lnTo>
                    <a:pt x="1588" y="28"/>
                  </a:lnTo>
                  <a:lnTo>
                    <a:pt x="1592" y="30"/>
                  </a:lnTo>
                  <a:lnTo>
                    <a:pt x="1596" y="30"/>
                  </a:lnTo>
                  <a:lnTo>
                    <a:pt x="1601" y="32"/>
                  </a:lnTo>
                  <a:lnTo>
                    <a:pt x="1605" y="32"/>
                  </a:lnTo>
                  <a:lnTo>
                    <a:pt x="1609" y="32"/>
                  </a:lnTo>
                  <a:lnTo>
                    <a:pt x="1613" y="34"/>
                  </a:lnTo>
                  <a:lnTo>
                    <a:pt x="1617" y="34"/>
                  </a:lnTo>
                  <a:lnTo>
                    <a:pt x="1625" y="36"/>
                  </a:lnTo>
                  <a:lnTo>
                    <a:pt x="1633" y="38"/>
                  </a:lnTo>
                  <a:lnTo>
                    <a:pt x="1639" y="38"/>
                  </a:lnTo>
                  <a:lnTo>
                    <a:pt x="1645" y="40"/>
                  </a:lnTo>
                  <a:lnTo>
                    <a:pt x="1649" y="40"/>
                  </a:lnTo>
                  <a:lnTo>
                    <a:pt x="1655" y="42"/>
                  </a:lnTo>
                  <a:lnTo>
                    <a:pt x="1660" y="42"/>
                  </a:lnTo>
                  <a:lnTo>
                    <a:pt x="1662" y="44"/>
                  </a:lnTo>
                  <a:lnTo>
                    <a:pt x="1660" y="46"/>
                  </a:lnTo>
                  <a:lnTo>
                    <a:pt x="1658" y="47"/>
                  </a:lnTo>
                  <a:lnTo>
                    <a:pt x="1656" y="53"/>
                  </a:lnTo>
                  <a:lnTo>
                    <a:pt x="1651" y="59"/>
                  </a:lnTo>
                  <a:lnTo>
                    <a:pt x="1647" y="65"/>
                  </a:lnTo>
                  <a:lnTo>
                    <a:pt x="1643" y="69"/>
                  </a:lnTo>
                  <a:lnTo>
                    <a:pt x="1639" y="73"/>
                  </a:lnTo>
                  <a:lnTo>
                    <a:pt x="1635" y="77"/>
                  </a:lnTo>
                  <a:lnTo>
                    <a:pt x="1629" y="81"/>
                  </a:lnTo>
                  <a:lnTo>
                    <a:pt x="1623" y="85"/>
                  </a:lnTo>
                  <a:lnTo>
                    <a:pt x="1619" y="89"/>
                  </a:lnTo>
                  <a:lnTo>
                    <a:pt x="1611" y="93"/>
                  </a:lnTo>
                  <a:lnTo>
                    <a:pt x="1605" y="97"/>
                  </a:lnTo>
                  <a:lnTo>
                    <a:pt x="1596" y="101"/>
                  </a:lnTo>
                  <a:lnTo>
                    <a:pt x="1590" y="104"/>
                  </a:lnTo>
                  <a:lnTo>
                    <a:pt x="1584" y="106"/>
                  </a:lnTo>
                  <a:lnTo>
                    <a:pt x="1580" y="108"/>
                  </a:lnTo>
                  <a:lnTo>
                    <a:pt x="1576" y="110"/>
                  </a:lnTo>
                  <a:lnTo>
                    <a:pt x="1572" y="114"/>
                  </a:lnTo>
                  <a:lnTo>
                    <a:pt x="1566" y="114"/>
                  </a:lnTo>
                  <a:lnTo>
                    <a:pt x="1560" y="116"/>
                  </a:lnTo>
                  <a:lnTo>
                    <a:pt x="1554" y="118"/>
                  </a:lnTo>
                  <a:lnTo>
                    <a:pt x="1550" y="120"/>
                  </a:lnTo>
                  <a:lnTo>
                    <a:pt x="1542" y="122"/>
                  </a:lnTo>
                  <a:lnTo>
                    <a:pt x="1537" y="124"/>
                  </a:lnTo>
                  <a:lnTo>
                    <a:pt x="1531" y="126"/>
                  </a:lnTo>
                  <a:lnTo>
                    <a:pt x="1525" y="128"/>
                  </a:lnTo>
                  <a:lnTo>
                    <a:pt x="1519" y="130"/>
                  </a:lnTo>
                  <a:lnTo>
                    <a:pt x="1511" y="132"/>
                  </a:lnTo>
                  <a:lnTo>
                    <a:pt x="1505" y="134"/>
                  </a:lnTo>
                  <a:lnTo>
                    <a:pt x="1497" y="134"/>
                  </a:lnTo>
                  <a:lnTo>
                    <a:pt x="1491" y="136"/>
                  </a:lnTo>
                  <a:lnTo>
                    <a:pt x="1484" y="138"/>
                  </a:lnTo>
                  <a:lnTo>
                    <a:pt x="1476" y="140"/>
                  </a:lnTo>
                  <a:lnTo>
                    <a:pt x="1468" y="142"/>
                  </a:lnTo>
                  <a:lnTo>
                    <a:pt x="1458" y="142"/>
                  </a:lnTo>
                  <a:lnTo>
                    <a:pt x="1450" y="144"/>
                  </a:lnTo>
                  <a:lnTo>
                    <a:pt x="1440" y="144"/>
                  </a:lnTo>
                  <a:lnTo>
                    <a:pt x="1430" y="146"/>
                  </a:lnTo>
                  <a:lnTo>
                    <a:pt x="1421" y="148"/>
                  </a:lnTo>
                  <a:lnTo>
                    <a:pt x="1411" y="148"/>
                  </a:lnTo>
                  <a:lnTo>
                    <a:pt x="1401" y="150"/>
                  </a:lnTo>
                  <a:lnTo>
                    <a:pt x="1391" y="152"/>
                  </a:lnTo>
                  <a:lnTo>
                    <a:pt x="1379" y="152"/>
                  </a:lnTo>
                  <a:lnTo>
                    <a:pt x="1368" y="154"/>
                  </a:lnTo>
                  <a:lnTo>
                    <a:pt x="1356" y="154"/>
                  </a:lnTo>
                  <a:lnTo>
                    <a:pt x="1344" y="156"/>
                  </a:lnTo>
                  <a:lnTo>
                    <a:pt x="1332" y="158"/>
                  </a:lnTo>
                  <a:lnTo>
                    <a:pt x="1318" y="158"/>
                  </a:lnTo>
                  <a:lnTo>
                    <a:pt x="1307" y="159"/>
                  </a:lnTo>
                  <a:lnTo>
                    <a:pt x="1295" y="161"/>
                  </a:lnTo>
                  <a:lnTo>
                    <a:pt x="1281" y="161"/>
                  </a:lnTo>
                  <a:lnTo>
                    <a:pt x="1267" y="163"/>
                  </a:lnTo>
                  <a:lnTo>
                    <a:pt x="1254" y="163"/>
                  </a:lnTo>
                  <a:lnTo>
                    <a:pt x="1240" y="165"/>
                  </a:lnTo>
                  <a:lnTo>
                    <a:pt x="1226" y="165"/>
                  </a:lnTo>
                  <a:lnTo>
                    <a:pt x="1210" y="167"/>
                  </a:lnTo>
                  <a:lnTo>
                    <a:pt x="1197" y="167"/>
                  </a:lnTo>
                  <a:lnTo>
                    <a:pt x="1183" y="169"/>
                  </a:lnTo>
                  <a:lnTo>
                    <a:pt x="1167" y="171"/>
                  </a:lnTo>
                  <a:lnTo>
                    <a:pt x="1153" y="171"/>
                  </a:lnTo>
                  <a:lnTo>
                    <a:pt x="1138" y="173"/>
                  </a:lnTo>
                  <a:lnTo>
                    <a:pt x="1124" y="173"/>
                  </a:lnTo>
                  <a:lnTo>
                    <a:pt x="1108" y="175"/>
                  </a:lnTo>
                  <a:lnTo>
                    <a:pt x="1094" y="177"/>
                  </a:lnTo>
                  <a:lnTo>
                    <a:pt x="1079" y="177"/>
                  </a:lnTo>
                  <a:lnTo>
                    <a:pt x="1065" y="179"/>
                  </a:lnTo>
                  <a:lnTo>
                    <a:pt x="1049" y="179"/>
                  </a:lnTo>
                  <a:lnTo>
                    <a:pt x="1033" y="179"/>
                  </a:lnTo>
                  <a:lnTo>
                    <a:pt x="1018" y="181"/>
                  </a:lnTo>
                  <a:lnTo>
                    <a:pt x="1004" y="181"/>
                  </a:lnTo>
                  <a:lnTo>
                    <a:pt x="988" y="181"/>
                  </a:lnTo>
                  <a:lnTo>
                    <a:pt x="974" y="183"/>
                  </a:lnTo>
                  <a:lnTo>
                    <a:pt x="959" y="183"/>
                  </a:lnTo>
                  <a:lnTo>
                    <a:pt x="945" y="185"/>
                  </a:lnTo>
                  <a:lnTo>
                    <a:pt x="929" y="185"/>
                  </a:lnTo>
                  <a:lnTo>
                    <a:pt x="916" y="185"/>
                  </a:lnTo>
                  <a:lnTo>
                    <a:pt x="900" y="187"/>
                  </a:lnTo>
                  <a:lnTo>
                    <a:pt x="886" y="187"/>
                  </a:lnTo>
                  <a:lnTo>
                    <a:pt x="870" y="187"/>
                  </a:lnTo>
                  <a:lnTo>
                    <a:pt x="857" y="187"/>
                  </a:lnTo>
                  <a:lnTo>
                    <a:pt x="843" y="189"/>
                  </a:lnTo>
                  <a:lnTo>
                    <a:pt x="829" y="189"/>
                  </a:lnTo>
                  <a:lnTo>
                    <a:pt x="815" y="189"/>
                  </a:lnTo>
                  <a:lnTo>
                    <a:pt x="802" y="189"/>
                  </a:lnTo>
                  <a:lnTo>
                    <a:pt x="788" y="189"/>
                  </a:lnTo>
                  <a:lnTo>
                    <a:pt x="776" y="191"/>
                  </a:lnTo>
                  <a:lnTo>
                    <a:pt x="762" y="191"/>
                  </a:lnTo>
                  <a:lnTo>
                    <a:pt x="750" y="191"/>
                  </a:lnTo>
                  <a:lnTo>
                    <a:pt x="739" y="191"/>
                  </a:lnTo>
                  <a:lnTo>
                    <a:pt x="727" y="191"/>
                  </a:lnTo>
                  <a:lnTo>
                    <a:pt x="715" y="191"/>
                  </a:lnTo>
                  <a:lnTo>
                    <a:pt x="703" y="191"/>
                  </a:lnTo>
                  <a:lnTo>
                    <a:pt x="691" y="191"/>
                  </a:lnTo>
                  <a:lnTo>
                    <a:pt x="682" y="191"/>
                  </a:lnTo>
                  <a:lnTo>
                    <a:pt x="670" y="191"/>
                  </a:lnTo>
                  <a:lnTo>
                    <a:pt x="660" y="191"/>
                  </a:lnTo>
                  <a:lnTo>
                    <a:pt x="652" y="191"/>
                  </a:lnTo>
                  <a:lnTo>
                    <a:pt x="642" y="191"/>
                  </a:lnTo>
                  <a:lnTo>
                    <a:pt x="632" y="189"/>
                  </a:lnTo>
                  <a:lnTo>
                    <a:pt x="623" y="189"/>
                  </a:lnTo>
                  <a:lnTo>
                    <a:pt x="613" y="187"/>
                  </a:lnTo>
                  <a:lnTo>
                    <a:pt x="605" y="187"/>
                  </a:lnTo>
                  <a:lnTo>
                    <a:pt x="595" y="187"/>
                  </a:lnTo>
                  <a:lnTo>
                    <a:pt x="585" y="187"/>
                  </a:lnTo>
                  <a:lnTo>
                    <a:pt x="575" y="187"/>
                  </a:lnTo>
                  <a:lnTo>
                    <a:pt x="566" y="187"/>
                  </a:lnTo>
                  <a:lnTo>
                    <a:pt x="556" y="185"/>
                  </a:lnTo>
                  <a:lnTo>
                    <a:pt x="546" y="185"/>
                  </a:lnTo>
                  <a:lnTo>
                    <a:pt x="536" y="183"/>
                  </a:lnTo>
                  <a:lnTo>
                    <a:pt x="528" y="183"/>
                  </a:lnTo>
                  <a:lnTo>
                    <a:pt x="518" y="183"/>
                  </a:lnTo>
                  <a:lnTo>
                    <a:pt x="509" y="181"/>
                  </a:lnTo>
                  <a:lnTo>
                    <a:pt x="499" y="181"/>
                  </a:lnTo>
                  <a:lnTo>
                    <a:pt x="489" y="181"/>
                  </a:lnTo>
                  <a:lnTo>
                    <a:pt x="479" y="179"/>
                  </a:lnTo>
                  <a:lnTo>
                    <a:pt x="469" y="179"/>
                  </a:lnTo>
                  <a:lnTo>
                    <a:pt x="460" y="177"/>
                  </a:lnTo>
                  <a:lnTo>
                    <a:pt x="450" y="177"/>
                  </a:lnTo>
                  <a:lnTo>
                    <a:pt x="440" y="175"/>
                  </a:lnTo>
                  <a:lnTo>
                    <a:pt x="430" y="175"/>
                  </a:lnTo>
                  <a:lnTo>
                    <a:pt x="422" y="173"/>
                  </a:lnTo>
                  <a:lnTo>
                    <a:pt x="412" y="173"/>
                  </a:lnTo>
                  <a:lnTo>
                    <a:pt x="403" y="171"/>
                  </a:lnTo>
                  <a:lnTo>
                    <a:pt x="395" y="171"/>
                  </a:lnTo>
                  <a:lnTo>
                    <a:pt x="385" y="169"/>
                  </a:lnTo>
                  <a:lnTo>
                    <a:pt x="375" y="169"/>
                  </a:lnTo>
                  <a:lnTo>
                    <a:pt x="365" y="167"/>
                  </a:lnTo>
                  <a:lnTo>
                    <a:pt x="357" y="167"/>
                  </a:lnTo>
                  <a:lnTo>
                    <a:pt x="347" y="165"/>
                  </a:lnTo>
                  <a:lnTo>
                    <a:pt x="340" y="165"/>
                  </a:lnTo>
                  <a:lnTo>
                    <a:pt x="330" y="163"/>
                  </a:lnTo>
                  <a:lnTo>
                    <a:pt x="322" y="163"/>
                  </a:lnTo>
                  <a:lnTo>
                    <a:pt x="312" y="161"/>
                  </a:lnTo>
                  <a:lnTo>
                    <a:pt x="304" y="161"/>
                  </a:lnTo>
                  <a:lnTo>
                    <a:pt x="294" y="159"/>
                  </a:lnTo>
                  <a:lnTo>
                    <a:pt x="287" y="159"/>
                  </a:lnTo>
                  <a:lnTo>
                    <a:pt x="279" y="158"/>
                  </a:lnTo>
                  <a:lnTo>
                    <a:pt x="271" y="158"/>
                  </a:lnTo>
                  <a:lnTo>
                    <a:pt x="261" y="156"/>
                  </a:lnTo>
                  <a:lnTo>
                    <a:pt x="253" y="154"/>
                  </a:lnTo>
                  <a:lnTo>
                    <a:pt x="245" y="154"/>
                  </a:lnTo>
                  <a:lnTo>
                    <a:pt x="239" y="152"/>
                  </a:lnTo>
                  <a:lnTo>
                    <a:pt x="230" y="150"/>
                  </a:lnTo>
                  <a:lnTo>
                    <a:pt x="222" y="150"/>
                  </a:lnTo>
                  <a:lnTo>
                    <a:pt x="216" y="148"/>
                  </a:lnTo>
                  <a:lnTo>
                    <a:pt x="210" y="148"/>
                  </a:lnTo>
                  <a:lnTo>
                    <a:pt x="202" y="148"/>
                  </a:lnTo>
                  <a:lnTo>
                    <a:pt x="194" y="146"/>
                  </a:lnTo>
                  <a:lnTo>
                    <a:pt x="188" y="144"/>
                  </a:lnTo>
                  <a:lnTo>
                    <a:pt x="182" y="144"/>
                  </a:lnTo>
                  <a:lnTo>
                    <a:pt x="175" y="142"/>
                  </a:lnTo>
                  <a:lnTo>
                    <a:pt x="169" y="142"/>
                  </a:lnTo>
                  <a:lnTo>
                    <a:pt x="163" y="140"/>
                  </a:lnTo>
                  <a:lnTo>
                    <a:pt x="157" y="140"/>
                  </a:lnTo>
                  <a:lnTo>
                    <a:pt x="151" y="138"/>
                  </a:lnTo>
                  <a:lnTo>
                    <a:pt x="147" y="138"/>
                  </a:lnTo>
                  <a:lnTo>
                    <a:pt x="141" y="136"/>
                  </a:lnTo>
                  <a:lnTo>
                    <a:pt x="137" y="136"/>
                  </a:lnTo>
                  <a:lnTo>
                    <a:pt x="131" y="134"/>
                  </a:lnTo>
                  <a:lnTo>
                    <a:pt x="125" y="134"/>
                  </a:lnTo>
                  <a:lnTo>
                    <a:pt x="123" y="134"/>
                  </a:lnTo>
                  <a:lnTo>
                    <a:pt x="120" y="134"/>
                  </a:lnTo>
                  <a:lnTo>
                    <a:pt x="114" y="132"/>
                  </a:lnTo>
                  <a:lnTo>
                    <a:pt x="110" y="130"/>
                  </a:lnTo>
                  <a:lnTo>
                    <a:pt x="106" y="130"/>
                  </a:lnTo>
                  <a:lnTo>
                    <a:pt x="102" y="128"/>
                  </a:lnTo>
                  <a:lnTo>
                    <a:pt x="96" y="126"/>
                  </a:lnTo>
                  <a:lnTo>
                    <a:pt x="88" y="124"/>
                  </a:lnTo>
                  <a:lnTo>
                    <a:pt x="82" y="122"/>
                  </a:lnTo>
                  <a:lnTo>
                    <a:pt x="74" y="120"/>
                  </a:lnTo>
                  <a:lnTo>
                    <a:pt x="68" y="118"/>
                  </a:lnTo>
                  <a:lnTo>
                    <a:pt x="64" y="116"/>
                  </a:lnTo>
                  <a:lnTo>
                    <a:pt x="57" y="114"/>
                  </a:lnTo>
                  <a:lnTo>
                    <a:pt x="51" y="110"/>
                  </a:lnTo>
                  <a:lnTo>
                    <a:pt x="47" y="108"/>
                  </a:lnTo>
                  <a:lnTo>
                    <a:pt x="43" y="106"/>
                  </a:lnTo>
                  <a:lnTo>
                    <a:pt x="37" y="104"/>
                  </a:lnTo>
                  <a:lnTo>
                    <a:pt x="33" y="103"/>
                  </a:lnTo>
                  <a:lnTo>
                    <a:pt x="29" y="101"/>
                  </a:lnTo>
                  <a:lnTo>
                    <a:pt x="27" y="99"/>
                  </a:lnTo>
                  <a:lnTo>
                    <a:pt x="19" y="95"/>
                  </a:lnTo>
                  <a:lnTo>
                    <a:pt x="13" y="91"/>
                  </a:lnTo>
                  <a:lnTo>
                    <a:pt x="7" y="89"/>
                  </a:lnTo>
                  <a:lnTo>
                    <a:pt x="6" y="87"/>
                  </a:lnTo>
                  <a:lnTo>
                    <a:pt x="0" y="83"/>
                  </a:lnTo>
                  <a:lnTo>
                    <a:pt x="0" y="81"/>
                  </a:lnTo>
                  <a:close/>
                </a:path>
              </a:pathLst>
            </a:custGeom>
            <a:solidFill>
              <a:srgbClr val="8C5E2B"/>
            </a:solidFill>
            <a:ln w="9525">
              <a:noFill/>
              <a:round/>
              <a:headEnd/>
              <a:tailEnd/>
            </a:ln>
          </p:spPr>
          <p:txBody>
            <a:bodyPr/>
            <a:lstStyle/>
            <a:p>
              <a:endParaRPr lang="ru-RU"/>
            </a:p>
          </p:txBody>
        </p:sp>
        <p:sp>
          <p:nvSpPr>
            <p:cNvPr id="9239" name="Freeform 32"/>
            <p:cNvSpPr>
              <a:spLocks/>
            </p:cNvSpPr>
            <p:nvPr/>
          </p:nvSpPr>
          <p:spPr bwMode="auto">
            <a:xfrm>
              <a:off x="1208" y="2300"/>
              <a:ext cx="406" cy="157"/>
            </a:xfrm>
            <a:custGeom>
              <a:avLst/>
              <a:gdLst>
                <a:gd name="T0" fmla="*/ 404 w 406"/>
                <a:gd name="T1" fmla="*/ 0 h 157"/>
                <a:gd name="T2" fmla="*/ 404 w 406"/>
                <a:gd name="T3" fmla="*/ 6 h 157"/>
                <a:gd name="T4" fmla="*/ 402 w 406"/>
                <a:gd name="T5" fmla="*/ 13 h 157"/>
                <a:gd name="T6" fmla="*/ 399 w 406"/>
                <a:gd name="T7" fmla="*/ 27 h 157"/>
                <a:gd name="T8" fmla="*/ 393 w 406"/>
                <a:gd name="T9" fmla="*/ 41 h 157"/>
                <a:gd name="T10" fmla="*/ 385 w 406"/>
                <a:gd name="T11" fmla="*/ 53 h 157"/>
                <a:gd name="T12" fmla="*/ 381 w 406"/>
                <a:gd name="T13" fmla="*/ 61 h 157"/>
                <a:gd name="T14" fmla="*/ 375 w 406"/>
                <a:gd name="T15" fmla="*/ 70 h 157"/>
                <a:gd name="T16" fmla="*/ 365 w 406"/>
                <a:gd name="T17" fmla="*/ 78 h 157"/>
                <a:gd name="T18" fmla="*/ 357 w 406"/>
                <a:gd name="T19" fmla="*/ 86 h 157"/>
                <a:gd name="T20" fmla="*/ 347 w 406"/>
                <a:gd name="T21" fmla="*/ 94 h 157"/>
                <a:gd name="T22" fmla="*/ 336 w 406"/>
                <a:gd name="T23" fmla="*/ 102 h 157"/>
                <a:gd name="T24" fmla="*/ 324 w 406"/>
                <a:gd name="T25" fmla="*/ 108 h 157"/>
                <a:gd name="T26" fmla="*/ 310 w 406"/>
                <a:gd name="T27" fmla="*/ 114 h 157"/>
                <a:gd name="T28" fmla="*/ 296 w 406"/>
                <a:gd name="T29" fmla="*/ 119 h 157"/>
                <a:gd name="T30" fmla="*/ 281 w 406"/>
                <a:gd name="T31" fmla="*/ 125 h 157"/>
                <a:gd name="T32" fmla="*/ 265 w 406"/>
                <a:gd name="T33" fmla="*/ 131 h 157"/>
                <a:gd name="T34" fmla="*/ 251 w 406"/>
                <a:gd name="T35" fmla="*/ 135 h 157"/>
                <a:gd name="T36" fmla="*/ 237 w 406"/>
                <a:gd name="T37" fmla="*/ 139 h 157"/>
                <a:gd name="T38" fmla="*/ 224 w 406"/>
                <a:gd name="T39" fmla="*/ 143 h 157"/>
                <a:gd name="T40" fmla="*/ 210 w 406"/>
                <a:gd name="T41" fmla="*/ 145 h 157"/>
                <a:gd name="T42" fmla="*/ 196 w 406"/>
                <a:gd name="T43" fmla="*/ 149 h 157"/>
                <a:gd name="T44" fmla="*/ 186 w 406"/>
                <a:gd name="T45" fmla="*/ 151 h 157"/>
                <a:gd name="T46" fmla="*/ 178 w 406"/>
                <a:gd name="T47" fmla="*/ 153 h 157"/>
                <a:gd name="T48" fmla="*/ 171 w 406"/>
                <a:gd name="T49" fmla="*/ 153 h 157"/>
                <a:gd name="T50" fmla="*/ 165 w 406"/>
                <a:gd name="T51" fmla="*/ 155 h 157"/>
                <a:gd name="T52" fmla="*/ 0 w 406"/>
                <a:gd name="T53" fmla="*/ 143 h 157"/>
                <a:gd name="T54" fmla="*/ 2 w 406"/>
                <a:gd name="T55" fmla="*/ 141 h 157"/>
                <a:gd name="T56" fmla="*/ 11 w 406"/>
                <a:gd name="T57" fmla="*/ 137 h 157"/>
                <a:gd name="T58" fmla="*/ 27 w 406"/>
                <a:gd name="T59" fmla="*/ 129 h 157"/>
                <a:gd name="T60" fmla="*/ 35 w 406"/>
                <a:gd name="T61" fmla="*/ 123 h 157"/>
                <a:gd name="T62" fmla="*/ 47 w 406"/>
                <a:gd name="T63" fmla="*/ 119 h 157"/>
                <a:gd name="T64" fmla="*/ 57 w 406"/>
                <a:gd name="T65" fmla="*/ 116 h 157"/>
                <a:gd name="T66" fmla="*/ 68 w 406"/>
                <a:gd name="T67" fmla="*/ 110 h 157"/>
                <a:gd name="T68" fmla="*/ 78 w 406"/>
                <a:gd name="T69" fmla="*/ 106 h 157"/>
                <a:gd name="T70" fmla="*/ 90 w 406"/>
                <a:gd name="T71" fmla="*/ 102 h 157"/>
                <a:gd name="T72" fmla="*/ 102 w 406"/>
                <a:gd name="T73" fmla="*/ 98 h 157"/>
                <a:gd name="T74" fmla="*/ 114 w 406"/>
                <a:gd name="T75" fmla="*/ 94 h 157"/>
                <a:gd name="T76" fmla="*/ 125 w 406"/>
                <a:gd name="T77" fmla="*/ 90 h 157"/>
                <a:gd name="T78" fmla="*/ 137 w 406"/>
                <a:gd name="T79" fmla="*/ 88 h 157"/>
                <a:gd name="T80" fmla="*/ 145 w 406"/>
                <a:gd name="T81" fmla="*/ 84 h 157"/>
                <a:gd name="T82" fmla="*/ 155 w 406"/>
                <a:gd name="T83" fmla="*/ 80 h 157"/>
                <a:gd name="T84" fmla="*/ 163 w 406"/>
                <a:gd name="T85" fmla="*/ 78 h 157"/>
                <a:gd name="T86" fmla="*/ 171 w 406"/>
                <a:gd name="T87" fmla="*/ 78 h 157"/>
                <a:gd name="T88" fmla="*/ 186 w 406"/>
                <a:gd name="T89" fmla="*/ 74 h 157"/>
                <a:gd name="T90" fmla="*/ 200 w 406"/>
                <a:gd name="T91" fmla="*/ 74 h 157"/>
                <a:gd name="T92" fmla="*/ 210 w 406"/>
                <a:gd name="T93" fmla="*/ 70 h 157"/>
                <a:gd name="T94" fmla="*/ 222 w 406"/>
                <a:gd name="T95" fmla="*/ 68 h 157"/>
                <a:gd name="T96" fmla="*/ 233 w 406"/>
                <a:gd name="T97" fmla="*/ 64 h 157"/>
                <a:gd name="T98" fmla="*/ 245 w 406"/>
                <a:gd name="T99" fmla="*/ 61 h 157"/>
                <a:gd name="T100" fmla="*/ 255 w 406"/>
                <a:gd name="T101" fmla="*/ 51 h 157"/>
                <a:gd name="T102" fmla="*/ 267 w 406"/>
                <a:gd name="T103" fmla="*/ 43 h 157"/>
                <a:gd name="T104" fmla="*/ 277 w 406"/>
                <a:gd name="T105" fmla="*/ 31 h 157"/>
                <a:gd name="T106" fmla="*/ 288 w 406"/>
                <a:gd name="T107" fmla="*/ 23 h 157"/>
                <a:gd name="T108" fmla="*/ 296 w 406"/>
                <a:gd name="T109" fmla="*/ 13 h 157"/>
                <a:gd name="T110" fmla="*/ 302 w 406"/>
                <a:gd name="T111" fmla="*/ 6 h 157"/>
                <a:gd name="T112" fmla="*/ 310 w 406"/>
                <a:gd name="T113" fmla="*/ 0 h 157"/>
                <a:gd name="T114" fmla="*/ 406 w 406"/>
                <a:gd name="T115" fmla="*/ 0 h 15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06"/>
                <a:gd name="T175" fmla="*/ 0 h 157"/>
                <a:gd name="T176" fmla="*/ 406 w 406"/>
                <a:gd name="T177" fmla="*/ 157 h 15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06" h="157">
                  <a:moveTo>
                    <a:pt x="406" y="0"/>
                  </a:moveTo>
                  <a:lnTo>
                    <a:pt x="404" y="0"/>
                  </a:lnTo>
                  <a:lnTo>
                    <a:pt x="404" y="2"/>
                  </a:lnTo>
                  <a:lnTo>
                    <a:pt x="404" y="6"/>
                  </a:lnTo>
                  <a:lnTo>
                    <a:pt x="404" y="9"/>
                  </a:lnTo>
                  <a:lnTo>
                    <a:pt x="402" y="13"/>
                  </a:lnTo>
                  <a:lnTo>
                    <a:pt x="401" y="19"/>
                  </a:lnTo>
                  <a:lnTo>
                    <a:pt x="399" y="27"/>
                  </a:lnTo>
                  <a:lnTo>
                    <a:pt x="397" y="35"/>
                  </a:lnTo>
                  <a:lnTo>
                    <a:pt x="393" y="41"/>
                  </a:lnTo>
                  <a:lnTo>
                    <a:pt x="389" y="49"/>
                  </a:lnTo>
                  <a:lnTo>
                    <a:pt x="385" y="53"/>
                  </a:lnTo>
                  <a:lnTo>
                    <a:pt x="383" y="57"/>
                  </a:lnTo>
                  <a:lnTo>
                    <a:pt x="381" y="61"/>
                  </a:lnTo>
                  <a:lnTo>
                    <a:pt x="379" y="66"/>
                  </a:lnTo>
                  <a:lnTo>
                    <a:pt x="375" y="70"/>
                  </a:lnTo>
                  <a:lnTo>
                    <a:pt x="371" y="74"/>
                  </a:lnTo>
                  <a:lnTo>
                    <a:pt x="365" y="78"/>
                  </a:lnTo>
                  <a:lnTo>
                    <a:pt x="361" y="82"/>
                  </a:lnTo>
                  <a:lnTo>
                    <a:pt x="357" y="86"/>
                  </a:lnTo>
                  <a:lnTo>
                    <a:pt x="353" y="90"/>
                  </a:lnTo>
                  <a:lnTo>
                    <a:pt x="347" y="94"/>
                  </a:lnTo>
                  <a:lnTo>
                    <a:pt x="344" y="98"/>
                  </a:lnTo>
                  <a:lnTo>
                    <a:pt x="336" y="102"/>
                  </a:lnTo>
                  <a:lnTo>
                    <a:pt x="330" y="106"/>
                  </a:lnTo>
                  <a:lnTo>
                    <a:pt x="324" y="108"/>
                  </a:lnTo>
                  <a:lnTo>
                    <a:pt x="318" y="112"/>
                  </a:lnTo>
                  <a:lnTo>
                    <a:pt x="310" y="114"/>
                  </a:lnTo>
                  <a:lnTo>
                    <a:pt x="302" y="118"/>
                  </a:lnTo>
                  <a:lnTo>
                    <a:pt x="296" y="119"/>
                  </a:lnTo>
                  <a:lnTo>
                    <a:pt x="288" y="123"/>
                  </a:lnTo>
                  <a:lnTo>
                    <a:pt x="281" y="125"/>
                  </a:lnTo>
                  <a:lnTo>
                    <a:pt x="275" y="127"/>
                  </a:lnTo>
                  <a:lnTo>
                    <a:pt x="265" y="131"/>
                  </a:lnTo>
                  <a:lnTo>
                    <a:pt x="259" y="133"/>
                  </a:lnTo>
                  <a:lnTo>
                    <a:pt x="251" y="135"/>
                  </a:lnTo>
                  <a:lnTo>
                    <a:pt x="243" y="137"/>
                  </a:lnTo>
                  <a:lnTo>
                    <a:pt x="237" y="139"/>
                  </a:lnTo>
                  <a:lnTo>
                    <a:pt x="230" y="141"/>
                  </a:lnTo>
                  <a:lnTo>
                    <a:pt x="224" y="143"/>
                  </a:lnTo>
                  <a:lnTo>
                    <a:pt x="216" y="145"/>
                  </a:lnTo>
                  <a:lnTo>
                    <a:pt x="210" y="145"/>
                  </a:lnTo>
                  <a:lnTo>
                    <a:pt x="204" y="147"/>
                  </a:lnTo>
                  <a:lnTo>
                    <a:pt x="196" y="149"/>
                  </a:lnTo>
                  <a:lnTo>
                    <a:pt x="192" y="151"/>
                  </a:lnTo>
                  <a:lnTo>
                    <a:pt x="186" y="151"/>
                  </a:lnTo>
                  <a:lnTo>
                    <a:pt x="182" y="153"/>
                  </a:lnTo>
                  <a:lnTo>
                    <a:pt x="178" y="153"/>
                  </a:lnTo>
                  <a:lnTo>
                    <a:pt x="174" y="153"/>
                  </a:lnTo>
                  <a:lnTo>
                    <a:pt x="171" y="153"/>
                  </a:lnTo>
                  <a:lnTo>
                    <a:pt x="169" y="155"/>
                  </a:lnTo>
                  <a:lnTo>
                    <a:pt x="165" y="155"/>
                  </a:lnTo>
                  <a:lnTo>
                    <a:pt x="163" y="157"/>
                  </a:lnTo>
                  <a:lnTo>
                    <a:pt x="0" y="143"/>
                  </a:lnTo>
                  <a:lnTo>
                    <a:pt x="2" y="141"/>
                  </a:lnTo>
                  <a:lnTo>
                    <a:pt x="5" y="139"/>
                  </a:lnTo>
                  <a:lnTo>
                    <a:pt x="11" y="137"/>
                  </a:lnTo>
                  <a:lnTo>
                    <a:pt x="17" y="133"/>
                  </a:lnTo>
                  <a:lnTo>
                    <a:pt x="27" y="129"/>
                  </a:lnTo>
                  <a:lnTo>
                    <a:pt x="31" y="127"/>
                  </a:lnTo>
                  <a:lnTo>
                    <a:pt x="35" y="123"/>
                  </a:lnTo>
                  <a:lnTo>
                    <a:pt x="41" y="121"/>
                  </a:lnTo>
                  <a:lnTo>
                    <a:pt x="47" y="119"/>
                  </a:lnTo>
                  <a:lnTo>
                    <a:pt x="51" y="118"/>
                  </a:lnTo>
                  <a:lnTo>
                    <a:pt x="57" y="116"/>
                  </a:lnTo>
                  <a:lnTo>
                    <a:pt x="60" y="114"/>
                  </a:lnTo>
                  <a:lnTo>
                    <a:pt x="68" y="110"/>
                  </a:lnTo>
                  <a:lnTo>
                    <a:pt x="72" y="108"/>
                  </a:lnTo>
                  <a:lnTo>
                    <a:pt x="78" y="106"/>
                  </a:lnTo>
                  <a:lnTo>
                    <a:pt x="84" y="104"/>
                  </a:lnTo>
                  <a:lnTo>
                    <a:pt x="90" y="102"/>
                  </a:lnTo>
                  <a:lnTo>
                    <a:pt x="96" y="100"/>
                  </a:lnTo>
                  <a:lnTo>
                    <a:pt x="102" y="98"/>
                  </a:lnTo>
                  <a:lnTo>
                    <a:pt x="108" y="94"/>
                  </a:lnTo>
                  <a:lnTo>
                    <a:pt x="114" y="94"/>
                  </a:lnTo>
                  <a:lnTo>
                    <a:pt x="119" y="90"/>
                  </a:lnTo>
                  <a:lnTo>
                    <a:pt x="125" y="90"/>
                  </a:lnTo>
                  <a:lnTo>
                    <a:pt x="129" y="88"/>
                  </a:lnTo>
                  <a:lnTo>
                    <a:pt x="137" y="88"/>
                  </a:lnTo>
                  <a:lnTo>
                    <a:pt x="141" y="84"/>
                  </a:lnTo>
                  <a:lnTo>
                    <a:pt x="145" y="84"/>
                  </a:lnTo>
                  <a:lnTo>
                    <a:pt x="149" y="82"/>
                  </a:lnTo>
                  <a:lnTo>
                    <a:pt x="155" y="80"/>
                  </a:lnTo>
                  <a:lnTo>
                    <a:pt x="159" y="80"/>
                  </a:lnTo>
                  <a:lnTo>
                    <a:pt x="163" y="78"/>
                  </a:lnTo>
                  <a:lnTo>
                    <a:pt x="167" y="78"/>
                  </a:lnTo>
                  <a:lnTo>
                    <a:pt x="171" y="78"/>
                  </a:lnTo>
                  <a:lnTo>
                    <a:pt x="178" y="76"/>
                  </a:lnTo>
                  <a:lnTo>
                    <a:pt x="186" y="74"/>
                  </a:lnTo>
                  <a:lnTo>
                    <a:pt x="192" y="74"/>
                  </a:lnTo>
                  <a:lnTo>
                    <a:pt x="200" y="74"/>
                  </a:lnTo>
                  <a:lnTo>
                    <a:pt x="204" y="72"/>
                  </a:lnTo>
                  <a:lnTo>
                    <a:pt x="210" y="70"/>
                  </a:lnTo>
                  <a:lnTo>
                    <a:pt x="216" y="70"/>
                  </a:lnTo>
                  <a:lnTo>
                    <a:pt x="222" y="68"/>
                  </a:lnTo>
                  <a:lnTo>
                    <a:pt x="228" y="66"/>
                  </a:lnTo>
                  <a:lnTo>
                    <a:pt x="233" y="64"/>
                  </a:lnTo>
                  <a:lnTo>
                    <a:pt x="239" y="63"/>
                  </a:lnTo>
                  <a:lnTo>
                    <a:pt x="245" y="61"/>
                  </a:lnTo>
                  <a:lnTo>
                    <a:pt x="249" y="55"/>
                  </a:lnTo>
                  <a:lnTo>
                    <a:pt x="255" y="51"/>
                  </a:lnTo>
                  <a:lnTo>
                    <a:pt x="261" y="47"/>
                  </a:lnTo>
                  <a:lnTo>
                    <a:pt x="267" y="43"/>
                  </a:lnTo>
                  <a:lnTo>
                    <a:pt x="273" y="37"/>
                  </a:lnTo>
                  <a:lnTo>
                    <a:pt x="277" y="31"/>
                  </a:lnTo>
                  <a:lnTo>
                    <a:pt x="283" y="27"/>
                  </a:lnTo>
                  <a:lnTo>
                    <a:pt x="288" y="23"/>
                  </a:lnTo>
                  <a:lnTo>
                    <a:pt x="292" y="17"/>
                  </a:lnTo>
                  <a:lnTo>
                    <a:pt x="296" y="13"/>
                  </a:lnTo>
                  <a:lnTo>
                    <a:pt x="298" y="9"/>
                  </a:lnTo>
                  <a:lnTo>
                    <a:pt x="302" y="6"/>
                  </a:lnTo>
                  <a:lnTo>
                    <a:pt x="308" y="2"/>
                  </a:lnTo>
                  <a:lnTo>
                    <a:pt x="310" y="0"/>
                  </a:lnTo>
                  <a:lnTo>
                    <a:pt x="357" y="0"/>
                  </a:lnTo>
                  <a:lnTo>
                    <a:pt x="406" y="0"/>
                  </a:lnTo>
                  <a:close/>
                </a:path>
              </a:pathLst>
            </a:custGeom>
            <a:solidFill>
              <a:srgbClr val="693600"/>
            </a:solidFill>
            <a:ln w="9525">
              <a:noFill/>
              <a:round/>
              <a:headEnd/>
              <a:tailEnd/>
            </a:ln>
          </p:spPr>
          <p:txBody>
            <a:bodyPr/>
            <a:lstStyle/>
            <a:p>
              <a:endParaRPr lang="ru-RU"/>
            </a:p>
          </p:txBody>
        </p:sp>
        <p:sp>
          <p:nvSpPr>
            <p:cNvPr id="9240" name="Freeform 37"/>
            <p:cNvSpPr>
              <a:spLocks/>
            </p:cNvSpPr>
            <p:nvPr/>
          </p:nvSpPr>
          <p:spPr bwMode="auto">
            <a:xfrm>
              <a:off x="1591" y="2757"/>
              <a:ext cx="570" cy="1107"/>
            </a:xfrm>
            <a:custGeom>
              <a:avLst/>
              <a:gdLst>
                <a:gd name="T0" fmla="*/ 560 w 570"/>
                <a:gd name="T1" fmla="*/ 22 h 1107"/>
                <a:gd name="T2" fmla="*/ 544 w 570"/>
                <a:gd name="T3" fmla="*/ 59 h 1107"/>
                <a:gd name="T4" fmla="*/ 525 w 570"/>
                <a:gd name="T5" fmla="*/ 112 h 1107"/>
                <a:gd name="T6" fmla="*/ 499 w 570"/>
                <a:gd name="T7" fmla="*/ 175 h 1107"/>
                <a:gd name="T8" fmla="*/ 473 w 570"/>
                <a:gd name="T9" fmla="*/ 248 h 1107"/>
                <a:gd name="T10" fmla="*/ 448 w 570"/>
                <a:gd name="T11" fmla="*/ 329 h 1107"/>
                <a:gd name="T12" fmla="*/ 422 w 570"/>
                <a:gd name="T13" fmla="*/ 409 h 1107"/>
                <a:gd name="T14" fmla="*/ 401 w 570"/>
                <a:gd name="T15" fmla="*/ 490 h 1107"/>
                <a:gd name="T16" fmla="*/ 387 w 570"/>
                <a:gd name="T17" fmla="*/ 566 h 1107"/>
                <a:gd name="T18" fmla="*/ 375 w 570"/>
                <a:gd name="T19" fmla="*/ 635 h 1107"/>
                <a:gd name="T20" fmla="*/ 371 w 570"/>
                <a:gd name="T21" fmla="*/ 700 h 1107"/>
                <a:gd name="T22" fmla="*/ 367 w 570"/>
                <a:gd name="T23" fmla="*/ 759 h 1107"/>
                <a:gd name="T24" fmla="*/ 367 w 570"/>
                <a:gd name="T25" fmla="*/ 810 h 1107"/>
                <a:gd name="T26" fmla="*/ 367 w 570"/>
                <a:gd name="T27" fmla="*/ 859 h 1107"/>
                <a:gd name="T28" fmla="*/ 365 w 570"/>
                <a:gd name="T29" fmla="*/ 900 h 1107"/>
                <a:gd name="T30" fmla="*/ 361 w 570"/>
                <a:gd name="T31" fmla="*/ 938 h 1107"/>
                <a:gd name="T32" fmla="*/ 354 w 570"/>
                <a:gd name="T33" fmla="*/ 971 h 1107"/>
                <a:gd name="T34" fmla="*/ 336 w 570"/>
                <a:gd name="T35" fmla="*/ 1004 h 1107"/>
                <a:gd name="T36" fmla="*/ 289 w 570"/>
                <a:gd name="T37" fmla="*/ 1050 h 1107"/>
                <a:gd name="T38" fmla="*/ 255 w 570"/>
                <a:gd name="T39" fmla="*/ 1065 h 1107"/>
                <a:gd name="T40" fmla="*/ 222 w 570"/>
                <a:gd name="T41" fmla="*/ 1079 h 1107"/>
                <a:gd name="T42" fmla="*/ 189 w 570"/>
                <a:gd name="T43" fmla="*/ 1089 h 1107"/>
                <a:gd name="T44" fmla="*/ 153 w 570"/>
                <a:gd name="T45" fmla="*/ 1097 h 1107"/>
                <a:gd name="T46" fmla="*/ 120 w 570"/>
                <a:gd name="T47" fmla="*/ 1101 h 1107"/>
                <a:gd name="T48" fmla="*/ 88 w 570"/>
                <a:gd name="T49" fmla="*/ 1105 h 1107"/>
                <a:gd name="T50" fmla="*/ 47 w 570"/>
                <a:gd name="T51" fmla="*/ 1105 h 1107"/>
                <a:gd name="T52" fmla="*/ 14 w 570"/>
                <a:gd name="T53" fmla="*/ 1091 h 1107"/>
                <a:gd name="T54" fmla="*/ 0 w 570"/>
                <a:gd name="T55" fmla="*/ 1054 h 1107"/>
                <a:gd name="T56" fmla="*/ 2 w 570"/>
                <a:gd name="T57" fmla="*/ 1006 h 1107"/>
                <a:gd name="T58" fmla="*/ 4 w 570"/>
                <a:gd name="T59" fmla="*/ 973 h 1107"/>
                <a:gd name="T60" fmla="*/ 6 w 570"/>
                <a:gd name="T61" fmla="*/ 934 h 1107"/>
                <a:gd name="T62" fmla="*/ 10 w 570"/>
                <a:gd name="T63" fmla="*/ 888 h 1107"/>
                <a:gd name="T64" fmla="*/ 16 w 570"/>
                <a:gd name="T65" fmla="*/ 837 h 1107"/>
                <a:gd name="T66" fmla="*/ 21 w 570"/>
                <a:gd name="T67" fmla="*/ 784 h 1107"/>
                <a:gd name="T68" fmla="*/ 29 w 570"/>
                <a:gd name="T69" fmla="*/ 729 h 1107"/>
                <a:gd name="T70" fmla="*/ 37 w 570"/>
                <a:gd name="T71" fmla="*/ 670 h 1107"/>
                <a:gd name="T72" fmla="*/ 49 w 570"/>
                <a:gd name="T73" fmla="*/ 613 h 1107"/>
                <a:gd name="T74" fmla="*/ 63 w 570"/>
                <a:gd name="T75" fmla="*/ 554 h 1107"/>
                <a:gd name="T76" fmla="*/ 80 w 570"/>
                <a:gd name="T77" fmla="*/ 497 h 1107"/>
                <a:gd name="T78" fmla="*/ 98 w 570"/>
                <a:gd name="T79" fmla="*/ 442 h 1107"/>
                <a:gd name="T80" fmla="*/ 120 w 570"/>
                <a:gd name="T81" fmla="*/ 389 h 1107"/>
                <a:gd name="T82" fmla="*/ 145 w 570"/>
                <a:gd name="T83" fmla="*/ 338 h 1107"/>
                <a:gd name="T84" fmla="*/ 173 w 570"/>
                <a:gd name="T85" fmla="*/ 291 h 1107"/>
                <a:gd name="T86" fmla="*/ 202 w 570"/>
                <a:gd name="T87" fmla="*/ 248 h 1107"/>
                <a:gd name="T88" fmla="*/ 232 w 570"/>
                <a:gd name="T89" fmla="*/ 207 h 1107"/>
                <a:gd name="T90" fmla="*/ 265 w 570"/>
                <a:gd name="T91" fmla="*/ 169 h 1107"/>
                <a:gd name="T92" fmla="*/ 299 w 570"/>
                <a:gd name="T93" fmla="*/ 136 h 1107"/>
                <a:gd name="T94" fmla="*/ 332 w 570"/>
                <a:gd name="T95" fmla="*/ 107 h 1107"/>
                <a:gd name="T96" fmla="*/ 367 w 570"/>
                <a:gd name="T97" fmla="*/ 83 h 1107"/>
                <a:gd name="T98" fmla="*/ 401 w 570"/>
                <a:gd name="T99" fmla="*/ 61 h 1107"/>
                <a:gd name="T100" fmla="*/ 436 w 570"/>
                <a:gd name="T101" fmla="*/ 46 h 1107"/>
                <a:gd name="T102" fmla="*/ 468 w 570"/>
                <a:gd name="T103" fmla="*/ 30 h 1107"/>
                <a:gd name="T104" fmla="*/ 497 w 570"/>
                <a:gd name="T105" fmla="*/ 20 h 1107"/>
                <a:gd name="T106" fmla="*/ 542 w 570"/>
                <a:gd name="T107" fmla="*/ 6 h 1107"/>
                <a:gd name="T108" fmla="*/ 570 w 570"/>
                <a:gd name="T109" fmla="*/ 0 h 110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70"/>
                <a:gd name="T166" fmla="*/ 0 h 1107"/>
                <a:gd name="T167" fmla="*/ 570 w 570"/>
                <a:gd name="T168" fmla="*/ 1107 h 110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70" h="1107">
                  <a:moveTo>
                    <a:pt x="570" y="0"/>
                  </a:moveTo>
                  <a:lnTo>
                    <a:pt x="570" y="0"/>
                  </a:lnTo>
                  <a:lnTo>
                    <a:pt x="568" y="4"/>
                  </a:lnTo>
                  <a:lnTo>
                    <a:pt x="566" y="8"/>
                  </a:lnTo>
                  <a:lnTo>
                    <a:pt x="564" y="14"/>
                  </a:lnTo>
                  <a:lnTo>
                    <a:pt x="560" y="16"/>
                  </a:lnTo>
                  <a:lnTo>
                    <a:pt x="560" y="22"/>
                  </a:lnTo>
                  <a:lnTo>
                    <a:pt x="558" y="26"/>
                  </a:lnTo>
                  <a:lnTo>
                    <a:pt x="556" y="30"/>
                  </a:lnTo>
                  <a:lnTo>
                    <a:pt x="554" y="36"/>
                  </a:lnTo>
                  <a:lnTo>
                    <a:pt x="552" y="42"/>
                  </a:lnTo>
                  <a:lnTo>
                    <a:pt x="550" y="46"/>
                  </a:lnTo>
                  <a:lnTo>
                    <a:pt x="548" y="53"/>
                  </a:lnTo>
                  <a:lnTo>
                    <a:pt x="544" y="59"/>
                  </a:lnTo>
                  <a:lnTo>
                    <a:pt x="542" y="65"/>
                  </a:lnTo>
                  <a:lnTo>
                    <a:pt x="538" y="71"/>
                  </a:lnTo>
                  <a:lnTo>
                    <a:pt x="536" y="79"/>
                  </a:lnTo>
                  <a:lnTo>
                    <a:pt x="532" y="87"/>
                  </a:lnTo>
                  <a:lnTo>
                    <a:pt x="530" y="95"/>
                  </a:lnTo>
                  <a:lnTo>
                    <a:pt x="527" y="103"/>
                  </a:lnTo>
                  <a:lnTo>
                    <a:pt x="525" y="112"/>
                  </a:lnTo>
                  <a:lnTo>
                    <a:pt x="521" y="120"/>
                  </a:lnTo>
                  <a:lnTo>
                    <a:pt x="517" y="128"/>
                  </a:lnTo>
                  <a:lnTo>
                    <a:pt x="513" y="138"/>
                  </a:lnTo>
                  <a:lnTo>
                    <a:pt x="511" y="148"/>
                  </a:lnTo>
                  <a:lnTo>
                    <a:pt x="507" y="156"/>
                  </a:lnTo>
                  <a:lnTo>
                    <a:pt x="503" y="165"/>
                  </a:lnTo>
                  <a:lnTo>
                    <a:pt x="499" y="175"/>
                  </a:lnTo>
                  <a:lnTo>
                    <a:pt x="497" y="187"/>
                  </a:lnTo>
                  <a:lnTo>
                    <a:pt x="493" y="195"/>
                  </a:lnTo>
                  <a:lnTo>
                    <a:pt x="489" y="207"/>
                  </a:lnTo>
                  <a:lnTo>
                    <a:pt x="485" y="217"/>
                  </a:lnTo>
                  <a:lnTo>
                    <a:pt x="481" y="228"/>
                  </a:lnTo>
                  <a:lnTo>
                    <a:pt x="477" y="238"/>
                  </a:lnTo>
                  <a:lnTo>
                    <a:pt x="473" y="248"/>
                  </a:lnTo>
                  <a:lnTo>
                    <a:pt x="470" y="260"/>
                  </a:lnTo>
                  <a:lnTo>
                    <a:pt x="468" y="272"/>
                  </a:lnTo>
                  <a:lnTo>
                    <a:pt x="462" y="281"/>
                  </a:lnTo>
                  <a:lnTo>
                    <a:pt x="458" y="293"/>
                  </a:lnTo>
                  <a:lnTo>
                    <a:pt x="454" y="305"/>
                  </a:lnTo>
                  <a:lnTo>
                    <a:pt x="450" y="317"/>
                  </a:lnTo>
                  <a:lnTo>
                    <a:pt x="448" y="329"/>
                  </a:lnTo>
                  <a:lnTo>
                    <a:pt x="444" y="340"/>
                  </a:lnTo>
                  <a:lnTo>
                    <a:pt x="440" y="350"/>
                  </a:lnTo>
                  <a:lnTo>
                    <a:pt x="438" y="364"/>
                  </a:lnTo>
                  <a:lnTo>
                    <a:pt x="432" y="374"/>
                  </a:lnTo>
                  <a:lnTo>
                    <a:pt x="430" y="386"/>
                  </a:lnTo>
                  <a:lnTo>
                    <a:pt x="426" y="397"/>
                  </a:lnTo>
                  <a:lnTo>
                    <a:pt x="422" y="409"/>
                  </a:lnTo>
                  <a:lnTo>
                    <a:pt x="418" y="421"/>
                  </a:lnTo>
                  <a:lnTo>
                    <a:pt x="417" y="433"/>
                  </a:lnTo>
                  <a:lnTo>
                    <a:pt x="413" y="442"/>
                  </a:lnTo>
                  <a:lnTo>
                    <a:pt x="411" y="456"/>
                  </a:lnTo>
                  <a:lnTo>
                    <a:pt x="409" y="466"/>
                  </a:lnTo>
                  <a:lnTo>
                    <a:pt x="405" y="478"/>
                  </a:lnTo>
                  <a:lnTo>
                    <a:pt x="401" y="490"/>
                  </a:lnTo>
                  <a:lnTo>
                    <a:pt x="399" y="501"/>
                  </a:lnTo>
                  <a:lnTo>
                    <a:pt x="397" y="511"/>
                  </a:lnTo>
                  <a:lnTo>
                    <a:pt x="395" y="523"/>
                  </a:lnTo>
                  <a:lnTo>
                    <a:pt x="393" y="535"/>
                  </a:lnTo>
                  <a:lnTo>
                    <a:pt x="391" y="547"/>
                  </a:lnTo>
                  <a:lnTo>
                    <a:pt x="389" y="556"/>
                  </a:lnTo>
                  <a:lnTo>
                    <a:pt x="387" y="566"/>
                  </a:lnTo>
                  <a:lnTo>
                    <a:pt x="385" y="576"/>
                  </a:lnTo>
                  <a:lnTo>
                    <a:pt x="383" y="586"/>
                  </a:lnTo>
                  <a:lnTo>
                    <a:pt x="381" y="596"/>
                  </a:lnTo>
                  <a:lnTo>
                    <a:pt x="379" y="606"/>
                  </a:lnTo>
                  <a:lnTo>
                    <a:pt x="379" y="615"/>
                  </a:lnTo>
                  <a:lnTo>
                    <a:pt x="377" y="627"/>
                  </a:lnTo>
                  <a:lnTo>
                    <a:pt x="375" y="635"/>
                  </a:lnTo>
                  <a:lnTo>
                    <a:pt x="375" y="645"/>
                  </a:lnTo>
                  <a:lnTo>
                    <a:pt x="373" y="655"/>
                  </a:lnTo>
                  <a:lnTo>
                    <a:pt x="373" y="664"/>
                  </a:lnTo>
                  <a:lnTo>
                    <a:pt x="371" y="672"/>
                  </a:lnTo>
                  <a:lnTo>
                    <a:pt x="371" y="682"/>
                  </a:lnTo>
                  <a:lnTo>
                    <a:pt x="371" y="692"/>
                  </a:lnTo>
                  <a:lnTo>
                    <a:pt x="371" y="700"/>
                  </a:lnTo>
                  <a:lnTo>
                    <a:pt x="369" y="708"/>
                  </a:lnTo>
                  <a:lnTo>
                    <a:pt x="369" y="718"/>
                  </a:lnTo>
                  <a:lnTo>
                    <a:pt x="367" y="725"/>
                  </a:lnTo>
                  <a:lnTo>
                    <a:pt x="367" y="733"/>
                  </a:lnTo>
                  <a:lnTo>
                    <a:pt x="367" y="741"/>
                  </a:lnTo>
                  <a:lnTo>
                    <a:pt x="367" y="749"/>
                  </a:lnTo>
                  <a:lnTo>
                    <a:pt x="367" y="759"/>
                  </a:lnTo>
                  <a:lnTo>
                    <a:pt x="367" y="767"/>
                  </a:lnTo>
                  <a:lnTo>
                    <a:pt x="367" y="773"/>
                  </a:lnTo>
                  <a:lnTo>
                    <a:pt x="367" y="780"/>
                  </a:lnTo>
                  <a:lnTo>
                    <a:pt x="367" y="788"/>
                  </a:lnTo>
                  <a:lnTo>
                    <a:pt x="367" y="796"/>
                  </a:lnTo>
                  <a:lnTo>
                    <a:pt x="367" y="802"/>
                  </a:lnTo>
                  <a:lnTo>
                    <a:pt x="367" y="810"/>
                  </a:lnTo>
                  <a:lnTo>
                    <a:pt x="367" y="818"/>
                  </a:lnTo>
                  <a:lnTo>
                    <a:pt x="367" y="826"/>
                  </a:lnTo>
                  <a:lnTo>
                    <a:pt x="367" y="831"/>
                  </a:lnTo>
                  <a:lnTo>
                    <a:pt x="367" y="839"/>
                  </a:lnTo>
                  <a:lnTo>
                    <a:pt x="367" y="845"/>
                  </a:lnTo>
                  <a:lnTo>
                    <a:pt x="367" y="853"/>
                  </a:lnTo>
                  <a:lnTo>
                    <a:pt x="367" y="859"/>
                  </a:lnTo>
                  <a:lnTo>
                    <a:pt x="367" y="865"/>
                  </a:lnTo>
                  <a:lnTo>
                    <a:pt x="367" y="871"/>
                  </a:lnTo>
                  <a:lnTo>
                    <a:pt x="367" y="879"/>
                  </a:lnTo>
                  <a:lnTo>
                    <a:pt x="367" y="883"/>
                  </a:lnTo>
                  <a:lnTo>
                    <a:pt x="367" y="888"/>
                  </a:lnTo>
                  <a:lnTo>
                    <a:pt x="365" y="894"/>
                  </a:lnTo>
                  <a:lnTo>
                    <a:pt x="365" y="900"/>
                  </a:lnTo>
                  <a:lnTo>
                    <a:pt x="365" y="906"/>
                  </a:lnTo>
                  <a:lnTo>
                    <a:pt x="365" y="912"/>
                  </a:lnTo>
                  <a:lnTo>
                    <a:pt x="365" y="918"/>
                  </a:lnTo>
                  <a:lnTo>
                    <a:pt x="365" y="924"/>
                  </a:lnTo>
                  <a:lnTo>
                    <a:pt x="363" y="928"/>
                  </a:lnTo>
                  <a:lnTo>
                    <a:pt x="361" y="934"/>
                  </a:lnTo>
                  <a:lnTo>
                    <a:pt x="361" y="938"/>
                  </a:lnTo>
                  <a:lnTo>
                    <a:pt x="361" y="943"/>
                  </a:lnTo>
                  <a:lnTo>
                    <a:pt x="360" y="947"/>
                  </a:lnTo>
                  <a:lnTo>
                    <a:pt x="358" y="953"/>
                  </a:lnTo>
                  <a:lnTo>
                    <a:pt x="358" y="957"/>
                  </a:lnTo>
                  <a:lnTo>
                    <a:pt x="358" y="963"/>
                  </a:lnTo>
                  <a:lnTo>
                    <a:pt x="356" y="967"/>
                  </a:lnTo>
                  <a:lnTo>
                    <a:pt x="354" y="971"/>
                  </a:lnTo>
                  <a:lnTo>
                    <a:pt x="352" y="977"/>
                  </a:lnTo>
                  <a:lnTo>
                    <a:pt x="350" y="981"/>
                  </a:lnTo>
                  <a:lnTo>
                    <a:pt x="348" y="985"/>
                  </a:lnTo>
                  <a:lnTo>
                    <a:pt x="346" y="989"/>
                  </a:lnTo>
                  <a:lnTo>
                    <a:pt x="344" y="993"/>
                  </a:lnTo>
                  <a:lnTo>
                    <a:pt x="342" y="999"/>
                  </a:lnTo>
                  <a:lnTo>
                    <a:pt x="336" y="1004"/>
                  </a:lnTo>
                  <a:lnTo>
                    <a:pt x="332" y="1012"/>
                  </a:lnTo>
                  <a:lnTo>
                    <a:pt x="324" y="1018"/>
                  </a:lnTo>
                  <a:lnTo>
                    <a:pt x="318" y="1026"/>
                  </a:lnTo>
                  <a:lnTo>
                    <a:pt x="310" y="1032"/>
                  </a:lnTo>
                  <a:lnTo>
                    <a:pt x="304" y="1038"/>
                  </a:lnTo>
                  <a:lnTo>
                    <a:pt x="295" y="1044"/>
                  </a:lnTo>
                  <a:lnTo>
                    <a:pt x="289" y="1050"/>
                  </a:lnTo>
                  <a:lnTo>
                    <a:pt x="283" y="1052"/>
                  </a:lnTo>
                  <a:lnTo>
                    <a:pt x="279" y="1054"/>
                  </a:lnTo>
                  <a:lnTo>
                    <a:pt x="275" y="1055"/>
                  </a:lnTo>
                  <a:lnTo>
                    <a:pt x="269" y="1059"/>
                  </a:lnTo>
                  <a:lnTo>
                    <a:pt x="265" y="1061"/>
                  </a:lnTo>
                  <a:lnTo>
                    <a:pt x="261" y="1063"/>
                  </a:lnTo>
                  <a:lnTo>
                    <a:pt x="255" y="1065"/>
                  </a:lnTo>
                  <a:lnTo>
                    <a:pt x="251" y="1067"/>
                  </a:lnTo>
                  <a:lnTo>
                    <a:pt x="247" y="1069"/>
                  </a:lnTo>
                  <a:lnTo>
                    <a:pt x="242" y="1071"/>
                  </a:lnTo>
                  <a:lnTo>
                    <a:pt x="238" y="1073"/>
                  </a:lnTo>
                  <a:lnTo>
                    <a:pt x="232" y="1075"/>
                  </a:lnTo>
                  <a:lnTo>
                    <a:pt x="228" y="1077"/>
                  </a:lnTo>
                  <a:lnTo>
                    <a:pt x="222" y="1079"/>
                  </a:lnTo>
                  <a:lnTo>
                    <a:pt x="218" y="1081"/>
                  </a:lnTo>
                  <a:lnTo>
                    <a:pt x="214" y="1083"/>
                  </a:lnTo>
                  <a:lnTo>
                    <a:pt x="208" y="1085"/>
                  </a:lnTo>
                  <a:lnTo>
                    <a:pt x="202" y="1085"/>
                  </a:lnTo>
                  <a:lnTo>
                    <a:pt x="198" y="1087"/>
                  </a:lnTo>
                  <a:lnTo>
                    <a:pt x="192" y="1089"/>
                  </a:lnTo>
                  <a:lnTo>
                    <a:pt x="189" y="1089"/>
                  </a:lnTo>
                  <a:lnTo>
                    <a:pt x="183" y="1091"/>
                  </a:lnTo>
                  <a:lnTo>
                    <a:pt x="179" y="1091"/>
                  </a:lnTo>
                  <a:lnTo>
                    <a:pt x="173" y="1093"/>
                  </a:lnTo>
                  <a:lnTo>
                    <a:pt x="169" y="1095"/>
                  </a:lnTo>
                  <a:lnTo>
                    <a:pt x="163" y="1095"/>
                  </a:lnTo>
                  <a:lnTo>
                    <a:pt x="157" y="1095"/>
                  </a:lnTo>
                  <a:lnTo>
                    <a:pt x="153" y="1097"/>
                  </a:lnTo>
                  <a:lnTo>
                    <a:pt x="147" y="1097"/>
                  </a:lnTo>
                  <a:lnTo>
                    <a:pt x="143" y="1099"/>
                  </a:lnTo>
                  <a:lnTo>
                    <a:pt x="139" y="1099"/>
                  </a:lnTo>
                  <a:lnTo>
                    <a:pt x="133" y="1101"/>
                  </a:lnTo>
                  <a:lnTo>
                    <a:pt x="130" y="1101"/>
                  </a:lnTo>
                  <a:lnTo>
                    <a:pt x="124" y="1101"/>
                  </a:lnTo>
                  <a:lnTo>
                    <a:pt x="120" y="1101"/>
                  </a:lnTo>
                  <a:lnTo>
                    <a:pt x="116" y="1103"/>
                  </a:lnTo>
                  <a:lnTo>
                    <a:pt x="110" y="1103"/>
                  </a:lnTo>
                  <a:lnTo>
                    <a:pt x="106" y="1103"/>
                  </a:lnTo>
                  <a:lnTo>
                    <a:pt x="102" y="1105"/>
                  </a:lnTo>
                  <a:lnTo>
                    <a:pt x="98" y="1105"/>
                  </a:lnTo>
                  <a:lnTo>
                    <a:pt x="94" y="1105"/>
                  </a:lnTo>
                  <a:lnTo>
                    <a:pt x="88" y="1105"/>
                  </a:lnTo>
                  <a:lnTo>
                    <a:pt x="84" y="1105"/>
                  </a:lnTo>
                  <a:lnTo>
                    <a:pt x="80" y="1105"/>
                  </a:lnTo>
                  <a:lnTo>
                    <a:pt x="75" y="1105"/>
                  </a:lnTo>
                  <a:lnTo>
                    <a:pt x="67" y="1107"/>
                  </a:lnTo>
                  <a:lnTo>
                    <a:pt x="61" y="1105"/>
                  </a:lnTo>
                  <a:lnTo>
                    <a:pt x="55" y="1105"/>
                  </a:lnTo>
                  <a:lnTo>
                    <a:pt x="47" y="1105"/>
                  </a:lnTo>
                  <a:lnTo>
                    <a:pt x="43" y="1105"/>
                  </a:lnTo>
                  <a:lnTo>
                    <a:pt x="37" y="1103"/>
                  </a:lnTo>
                  <a:lnTo>
                    <a:pt x="33" y="1103"/>
                  </a:lnTo>
                  <a:lnTo>
                    <a:pt x="29" y="1101"/>
                  </a:lnTo>
                  <a:lnTo>
                    <a:pt x="25" y="1101"/>
                  </a:lnTo>
                  <a:lnTo>
                    <a:pt x="18" y="1097"/>
                  </a:lnTo>
                  <a:lnTo>
                    <a:pt x="14" y="1091"/>
                  </a:lnTo>
                  <a:lnTo>
                    <a:pt x="8" y="1085"/>
                  </a:lnTo>
                  <a:lnTo>
                    <a:pt x="6" y="1079"/>
                  </a:lnTo>
                  <a:lnTo>
                    <a:pt x="4" y="1075"/>
                  </a:lnTo>
                  <a:lnTo>
                    <a:pt x="2" y="1071"/>
                  </a:lnTo>
                  <a:lnTo>
                    <a:pt x="2" y="1065"/>
                  </a:lnTo>
                  <a:lnTo>
                    <a:pt x="2" y="1061"/>
                  </a:lnTo>
                  <a:lnTo>
                    <a:pt x="0" y="1054"/>
                  </a:lnTo>
                  <a:lnTo>
                    <a:pt x="0" y="1050"/>
                  </a:lnTo>
                  <a:lnTo>
                    <a:pt x="0" y="1044"/>
                  </a:lnTo>
                  <a:lnTo>
                    <a:pt x="0" y="1038"/>
                  </a:lnTo>
                  <a:lnTo>
                    <a:pt x="0" y="1030"/>
                  </a:lnTo>
                  <a:lnTo>
                    <a:pt x="0" y="1022"/>
                  </a:lnTo>
                  <a:lnTo>
                    <a:pt x="0" y="1014"/>
                  </a:lnTo>
                  <a:lnTo>
                    <a:pt x="2" y="1006"/>
                  </a:lnTo>
                  <a:lnTo>
                    <a:pt x="2" y="1000"/>
                  </a:lnTo>
                  <a:lnTo>
                    <a:pt x="2" y="997"/>
                  </a:lnTo>
                  <a:lnTo>
                    <a:pt x="2" y="993"/>
                  </a:lnTo>
                  <a:lnTo>
                    <a:pt x="2" y="987"/>
                  </a:lnTo>
                  <a:lnTo>
                    <a:pt x="2" y="983"/>
                  </a:lnTo>
                  <a:lnTo>
                    <a:pt x="4" y="977"/>
                  </a:lnTo>
                  <a:lnTo>
                    <a:pt x="4" y="973"/>
                  </a:lnTo>
                  <a:lnTo>
                    <a:pt x="6" y="967"/>
                  </a:lnTo>
                  <a:lnTo>
                    <a:pt x="6" y="961"/>
                  </a:lnTo>
                  <a:lnTo>
                    <a:pt x="6" y="957"/>
                  </a:lnTo>
                  <a:lnTo>
                    <a:pt x="6" y="951"/>
                  </a:lnTo>
                  <a:lnTo>
                    <a:pt x="6" y="945"/>
                  </a:lnTo>
                  <a:lnTo>
                    <a:pt x="6" y="938"/>
                  </a:lnTo>
                  <a:lnTo>
                    <a:pt x="6" y="934"/>
                  </a:lnTo>
                  <a:lnTo>
                    <a:pt x="8" y="926"/>
                  </a:lnTo>
                  <a:lnTo>
                    <a:pt x="8" y="922"/>
                  </a:lnTo>
                  <a:lnTo>
                    <a:pt x="8" y="914"/>
                  </a:lnTo>
                  <a:lnTo>
                    <a:pt x="8" y="908"/>
                  </a:lnTo>
                  <a:lnTo>
                    <a:pt x="10" y="900"/>
                  </a:lnTo>
                  <a:lnTo>
                    <a:pt x="10" y="894"/>
                  </a:lnTo>
                  <a:lnTo>
                    <a:pt x="10" y="888"/>
                  </a:lnTo>
                  <a:lnTo>
                    <a:pt x="12" y="881"/>
                  </a:lnTo>
                  <a:lnTo>
                    <a:pt x="12" y="875"/>
                  </a:lnTo>
                  <a:lnTo>
                    <a:pt x="14" y="867"/>
                  </a:lnTo>
                  <a:lnTo>
                    <a:pt x="14" y="859"/>
                  </a:lnTo>
                  <a:lnTo>
                    <a:pt x="14" y="853"/>
                  </a:lnTo>
                  <a:lnTo>
                    <a:pt x="16" y="845"/>
                  </a:lnTo>
                  <a:lnTo>
                    <a:pt x="16" y="837"/>
                  </a:lnTo>
                  <a:lnTo>
                    <a:pt x="16" y="830"/>
                  </a:lnTo>
                  <a:lnTo>
                    <a:pt x="16" y="822"/>
                  </a:lnTo>
                  <a:lnTo>
                    <a:pt x="18" y="816"/>
                  </a:lnTo>
                  <a:lnTo>
                    <a:pt x="18" y="808"/>
                  </a:lnTo>
                  <a:lnTo>
                    <a:pt x="18" y="800"/>
                  </a:lnTo>
                  <a:lnTo>
                    <a:pt x="19" y="792"/>
                  </a:lnTo>
                  <a:lnTo>
                    <a:pt x="21" y="784"/>
                  </a:lnTo>
                  <a:lnTo>
                    <a:pt x="21" y="776"/>
                  </a:lnTo>
                  <a:lnTo>
                    <a:pt x="23" y="769"/>
                  </a:lnTo>
                  <a:lnTo>
                    <a:pt x="25" y="761"/>
                  </a:lnTo>
                  <a:lnTo>
                    <a:pt x="25" y="753"/>
                  </a:lnTo>
                  <a:lnTo>
                    <a:pt x="27" y="745"/>
                  </a:lnTo>
                  <a:lnTo>
                    <a:pt x="27" y="735"/>
                  </a:lnTo>
                  <a:lnTo>
                    <a:pt x="29" y="729"/>
                  </a:lnTo>
                  <a:lnTo>
                    <a:pt x="29" y="720"/>
                  </a:lnTo>
                  <a:lnTo>
                    <a:pt x="31" y="712"/>
                  </a:lnTo>
                  <a:lnTo>
                    <a:pt x="31" y="704"/>
                  </a:lnTo>
                  <a:lnTo>
                    <a:pt x="33" y="696"/>
                  </a:lnTo>
                  <a:lnTo>
                    <a:pt x="35" y="686"/>
                  </a:lnTo>
                  <a:lnTo>
                    <a:pt x="37" y="678"/>
                  </a:lnTo>
                  <a:lnTo>
                    <a:pt x="37" y="670"/>
                  </a:lnTo>
                  <a:lnTo>
                    <a:pt x="39" y="663"/>
                  </a:lnTo>
                  <a:lnTo>
                    <a:pt x="41" y="653"/>
                  </a:lnTo>
                  <a:lnTo>
                    <a:pt x="43" y="647"/>
                  </a:lnTo>
                  <a:lnTo>
                    <a:pt x="45" y="637"/>
                  </a:lnTo>
                  <a:lnTo>
                    <a:pt x="45" y="629"/>
                  </a:lnTo>
                  <a:lnTo>
                    <a:pt x="47" y="619"/>
                  </a:lnTo>
                  <a:lnTo>
                    <a:pt x="49" y="613"/>
                  </a:lnTo>
                  <a:lnTo>
                    <a:pt x="51" y="604"/>
                  </a:lnTo>
                  <a:lnTo>
                    <a:pt x="53" y="596"/>
                  </a:lnTo>
                  <a:lnTo>
                    <a:pt x="55" y="586"/>
                  </a:lnTo>
                  <a:lnTo>
                    <a:pt x="57" y="580"/>
                  </a:lnTo>
                  <a:lnTo>
                    <a:pt x="59" y="570"/>
                  </a:lnTo>
                  <a:lnTo>
                    <a:pt x="61" y="562"/>
                  </a:lnTo>
                  <a:lnTo>
                    <a:pt x="63" y="554"/>
                  </a:lnTo>
                  <a:lnTo>
                    <a:pt x="65" y="547"/>
                  </a:lnTo>
                  <a:lnTo>
                    <a:pt x="67" y="537"/>
                  </a:lnTo>
                  <a:lnTo>
                    <a:pt x="71" y="529"/>
                  </a:lnTo>
                  <a:lnTo>
                    <a:pt x="73" y="521"/>
                  </a:lnTo>
                  <a:lnTo>
                    <a:pt x="75" y="513"/>
                  </a:lnTo>
                  <a:lnTo>
                    <a:pt x="76" y="505"/>
                  </a:lnTo>
                  <a:lnTo>
                    <a:pt x="80" y="497"/>
                  </a:lnTo>
                  <a:lnTo>
                    <a:pt x="82" y="490"/>
                  </a:lnTo>
                  <a:lnTo>
                    <a:pt x="86" y="484"/>
                  </a:lnTo>
                  <a:lnTo>
                    <a:pt x="88" y="474"/>
                  </a:lnTo>
                  <a:lnTo>
                    <a:pt x="90" y="466"/>
                  </a:lnTo>
                  <a:lnTo>
                    <a:pt x="94" y="458"/>
                  </a:lnTo>
                  <a:lnTo>
                    <a:pt x="96" y="450"/>
                  </a:lnTo>
                  <a:lnTo>
                    <a:pt x="98" y="442"/>
                  </a:lnTo>
                  <a:lnTo>
                    <a:pt x="102" y="435"/>
                  </a:lnTo>
                  <a:lnTo>
                    <a:pt x="104" y="427"/>
                  </a:lnTo>
                  <a:lnTo>
                    <a:pt x="108" y="419"/>
                  </a:lnTo>
                  <a:lnTo>
                    <a:pt x="110" y="411"/>
                  </a:lnTo>
                  <a:lnTo>
                    <a:pt x="114" y="403"/>
                  </a:lnTo>
                  <a:lnTo>
                    <a:pt x="116" y="397"/>
                  </a:lnTo>
                  <a:lnTo>
                    <a:pt x="120" y="389"/>
                  </a:lnTo>
                  <a:lnTo>
                    <a:pt x="124" y="382"/>
                  </a:lnTo>
                  <a:lnTo>
                    <a:pt x="128" y="374"/>
                  </a:lnTo>
                  <a:lnTo>
                    <a:pt x="130" y="368"/>
                  </a:lnTo>
                  <a:lnTo>
                    <a:pt x="135" y="360"/>
                  </a:lnTo>
                  <a:lnTo>
                    <a:pt x="137" y="354"/>
                  </a:lnTo>
                  <a:lnTo>
                    <a:pt x="141" y="346"/>
                  </a:lnTo>
                  <a:lnTo>
                    <a:pt x="145" y="338"/>
                  </a:lnTo>
                  <a:lnTo>
                    <a:pt x="149" y="332"/>
                  </a:lnTo>
                  <a:lnTo>
                    <a:pt x="153" y="325"/>
                  </a:lnTo>
                  <a:lnTo>
                    <a:pt x="157" y="319"/>
                  </a:lnTo>
                  <a:lnTo>
                    <a:pt x="159" y="311"/>
                  </a:lnTo>
                  <a:lnTo>
                    <a:pt x="165" y="305"/>
                  </a:lnTo>
                  <a:lnTo>
                    <a:pt x="169" y="299"/>
                  </a:lnTo>
                  <a:lnTo>
                    <a:pt x="173" y="291"/>
                  </a:lnTo>
                  <a:lnTo>
                    <a:pt x="177" y="285"/>
                  </a:lnTo>
                  <a:lnTo>
                    <a:pt x="181" y="279"/>
                  </a:lnTo>
                  <a:lnTo>
                    <a:pt x="185" y="272"/>
                  </a:lnTo>
                  <a:lnTo>
                    <a:pt x="189" y="266"/>
                  </a:lnTo>
                  <a:lnTo>
                    <a:pt x="192" y="260"/>
                  </a:lnTo>
                  <a:lnTo>
                    <a:pt x="198" y="254"/>
                  </a:lnTo>
                  <a:lnTo>
                    <a:pt x="202" y="248"/>
                  </a:lnTo>
                  <a:lnTo>
                    <a:pt x="206" y="242"/>
                  </a:lnTo>
                  <a:lnTo>
                    <a:pt x="210" y="236"/>
                  </a:lnTo>
                  <a:lnTo>
                    <a:pt x="214" y="230"/>
                  </a:lnTo>
                  <a:lnTo>
                    <a:pt x="220" y="224"/>
                  </a:lnTo>
                  <a:lnTo>
                    <a:pt x="224" y="219"/>
                  </a:lnTo>
                  <a:lnTo>
                    <a:pt x="228" y="213"/>
                  </a:lnTo>
                  <a:lnTo>
                    <a:pt x="232" y="207"/>
                  </a:lnTo>
                  <a:lnTo>
                    <a:pt x="238" y="201"/>
                  </a:lnTo>
                  <a:lnTo>
                    <a:pt x="242" y="197"/>
                  </a:lnTo>
                  <a:lnTo>
                    <a:pt x="246" y="191"/>
                  </a:lnTo>
                  <a:lnTo>
                    <a:pt x="251" y="185"/>
                  </a:lnTo>
                  <a:lnTo>
                    <a:pt x="255" y="179"/>
                  </a:lnTo>
                  <a:lnTo>
                    <a:pt x="259" y="175"/>
                  </a:lnTo>
                  <a:lnTo>
                    <a:pt x="265" y="169"/>
                  </a:lnTo>
                  <a:lnTo>
                    <a:pt x="269" y="165"/>
                  </a:lnTo>
                  <a:lnTo>
                    <a:pt x="275" y="160"/>
                  </a:lnTo>
                  <a:lnTo>
                    <a:pt x="279" y="156"/>
                  </a:lnTo>
                  <a:lnTo>
                    <a:pt x="283" y="150"/>
                  </a:lnTo>
                  <a:lnTo>
                    <a:pt x="289" y="146"/>
                  </a:lnTo>
                  <a:lnTo>
                    <a:pt x="293" y="142"/>
                  </a:lnTo>
                  <a:lnTo>
                    <a:pt x="299" y="136"/>
                  </a:lnTo>
                  <a:lnTo>
                    <a:pt x="303" y="132"/>
                  </a:lnTo>
                  <a:lnTo>
                    <a:pt x="308" y="128"/>
                  </a:lnTo>
                  <a:lnTo>
                    <a:pt x="312" y="124"/>
                  </a:lnTo>
                  <a:lnTo>
                    <a:pt x="318" y="118"/>
                  </a:lnTo>
                  <a:lnTo>
                    <a:pt x="322" y="114"/>
                  </a:lnTo>
                  <a:lnTo>
                    <a:pt x="328" y="112"/>
                  </a:lnTo>
                  <a:lnTo>
                    <a:pt x="332" y="107"/>
                  </a:lnTo>
                  <a:lnTo>
                    <a:pt x="338" y="105"/>
                  </a:lnTo>
                  <a:lnTo>
                    <a:pt x="344" y="101"/>
                  </a:lnTo>
                  <a:lnTo>
                    <a:pt x="348" y="97"/>
                  </a:lnTo>
                  <a:lnTo>
                    <a:pt x="354" y="93"/>
                  </a:lnTo>
                  <a:lnTo>
                    <a:pt x="358" y="89"/>
                  </a:lnTo>
                  <a:lnTo>
                    <a:pt x="361" y="85"/>
                  </a:lnTo>
                  <a:lnTo>
                    <a:pt x="367" y="83"/>
                  </a:lnTo>
                  <a:lnTo>
                    <a:pt x="371" y="79"/>
                  </a:lnTo>
                  <a:lnTo>
                    <a:pt x="377" y="77"/>
                  </a:lnTo>
                  <a:lnTo>
                    <a:pt x="381" y="73"/>
                  </a:lnTo>
                  <a:lnTo>
                    <a:pt x="387" y="71"/>
                  </a:lnTo>
                  <a:lnTo>
                    <a:pt x="391" y="67"/>
                  </a:lnTo>
                  <a:lnTo>
                    <a:pt x="397" y="65"/>
                  </a:lnTo>
                  <a:lnTo>
                    <a:pt x="401" y="61"/>
                  </a:lnTo>
                  <a:lnTo>
                    <a:pt x="407" y="59"/>
                  </a:lnTo>
                  <a:lnTo>
                    <a:pt x="411" y="55"/>
                  </a:lnTo>
                  <a:lnTo>
                    <a:pt x="417" y="53"/>
                  </a:lnTo>
                  <a:lnTo>
                    <a:pt x="420" y="52"/>
                  </a:lnTo>
                  <a:lnTo>
                    <a:pt x="426" y="50"/>
                  </a:lnTo>
                  <a:lnTo>
                    <a:pt x="430" y="48"/>
                  </a:lnTo>
                  <a:lnTo>
                    <a:pt x="436" y="46"/>
                  </a:lnTo>
                  <a:lnTo>
                    <a:pt x="440" y="42"/>
                  </a:lnTo>
                  <a:lnTo>
                    <a:pt x="444" y="40"/>
                  </a:lnTo>
                  <a:lnTo>
                    <a:pt x="450" y="38"/>
                  </a:lnTo>
                  <a:lnTo>
                    <a:pt x="454" y="36"/>
                  </a:lnTo>
                  <a:lnTo>
                    <a:pt x="458" y="34"/>
                  </a:lnTo>
                  <a:lnTo>
                    <a:pt x="464" y="32"/>
                  </a:lnTo>
                  <a:lnTo>
                    <a:pt x="468" y="30"/>
                  </a:lnTo>
                  <a:lnTo>
                    <a:pt x="472" y="30"/>
                  </a:lnTo>
                  <a:lnTo>
                    <a:pt x="477" y="28"/>
                  </a:lnTo>
                  <a:lnTo>
                    <a:pt x="481" y="26"/>
                  </a:lnTo>
                  <a:lnTo>
                    <a:pt x="485" y="24"/>
                  </a:lnTo>
                  <a:lnTo>
                    <a:pt x="489" y="22"/>
                  </a:lnTo>
                  <a:lnTo>
                    <a:pt x="493" y="22"/>
                  </a:lnTo>
                  <a:lnTo>
                    <a:pt x="497" y="20"/>
                  </a:lnTo>
                  <a:lnTo>
                    <a:pt x="505" y="18"/>
                  </a:lnTo>
                  <a:lnTo>
                    <a:pt x="513" y="16"/>
                  </a:lnTo>
                  <a:lnTo>
                    <a:pt x="519" y="12"/>
                  </a:lnTo>
                  <a:lnTo>
                    <a:pt x="527" y="10"/>
                  </a:lnTo>
                  <a:lnTo>
                    <a:pt x="532" y="8"/>
                  </a:lnTo>
                  <a:lnTo>
                    <a:pt x="538" y="6"/>
                  </a:lnTo>
                  <a:lnTo>
                    <a:pt x="542" y="6"/>
                  </a:lnTo>
                  <a:lnTo>
                    <a:pt x="550" y="4"/>
                  </a:lnTo>
                  <a:lnTo>
                    <a:pt x="554" y="2"/>
                  </a:lnTo>
                  <a:lnTo>
                    <a:pt x="558" y="2"/>
                  </a:lnTo>
                  <a:lnTo>
                    <a:pt x="560" y="2"/>
                  </a:lnTo>
                  <a:lnTo>
                    <a:pt x="564" y="2"/>
                  </a:lnTo>
                  <a:lnTo>
                    <a:pt x="568" y="0"/>
                  </a:lnTo>
                  <a:lnTo>
                    <a:pt x="570" y="0"/>
                  </a:lnTo>
                  <a:close/>
                </a:path>
              </a:pathLst>
            </a:custGeom>
            <a:solidFill>
              <a:srgbClr val="80FCB3"/>
            </a:solidFill>
            <a:ln w="9525">
              <a:noFill/>
              <a:round/>
              <a:headEnd/>
              <a:tailEnd/>
            </a:ln>
          </p:spPr>
          <p:txBody>
            <a:bodyPr/>
            <a:lstStyle/>
            <a:p>
              <a:endParaRPr lang="ru-RU"/>
            </a:p>
          </p:txBody>
        </p:sp>
        <p:sp>
          <p:nvSpPr>
            <p:cNvPr id="9241" name="Freeform 38"/>
            <p:cNvSpPr>
              <a:spLocks/>
            </p:cNvSpPr>
            <p:nvPr/>
          </p:nvSpPr>
          <p:spPr bwMode="auto">
            <a:xfrm>
              <a:off x="1272" y="2372"/>
              <a:ext cx="1064" cy="344"/>
            </a:xfrm>
            <a:custGeom>
              <a:avLst/>
              <a:gdLst>
                <a:gd name="T0" fmla="*/ 1042 w 1064"/>
                <a:gd name="T1" fmla="*/ 187 h 344"/>
                <a:gd name="T2" fmla="*/ 1022 w 1064"/>
                <a:gd name="T3" fmla="*/ 205 h 344"/>
                <a:gd name="T4" fmla="*/ 997 w 1064"/>
                <a:gd name="T5" fmla="*/ 226 h 344"/>
                <a:gd name="T6" fmla="*/ 963 w 1064"/>
                <a:gd name="T7" fmla="*/ 248 h 344"/>
                <a:gd name="T8" fmla="*/ 924 w 1064"/>
                <a:gd name="T9" fmla="*/ 268 h 344"/>
                <a:gd name="T10" fmla="*/ 901 w 1064"/>
                <a:gd name="T11" fmla="*/ 277 h 344"/>
                <a:gd name="T12" fmla="*/ 879 w 1064"/>
                <a:gd name="T13" fmla="*/ 285 h 344"/>
                <a:gd name="T14" fmla="*/ 853 w 1064"/>
                <a:gd name="T15" fmla="*/ 291 h 344"/>
                <a:gd name="T16" fmla="*/ 826 w 1064"/>
                <a:gd name="T17" fmla="*/ 295 h 344"/>
                <a:gd name="T18" fmla="*/ 800 w 1064"/>
                <a:gd name="T19" fmla="*/ 301 h 344"/>
                <a:gd name="T20" fmla="*/ 769 w 1064"/>
                <a:gd name="T21" fmla="*/ 307 h 344"/>
                <a:gd name="T22" fmla="*/ 739 w 1064"/>
                <a:gd name="T23" fmla="*/ 313 h 344"/>
                <a:gd name="T24" fmla="*/ 706 w 1064"/>
                <a:gd name="T25" fmla="*/ 319 h 344"/>
                <a:gd name="T26" fmla="*/ 671 w 1064"/>
                <a:gd name="T27" fmla="*/ 323 h 344"/>
                <a:gd name="T28" fmla="*/ 633 w 1064"/>
                <a:gd name="T29" fmla="*/ 326 h 344"/>
                <a:gd name="T30" fmla="*/ 596 w 1064"/>
                <a:gd name="T31" fmla="*/ 332 h 344"/>
                <a:gd name="T32" fmla="*/ 555 w 1064"/>
                <a:gd name="T33" fmla="*/ 336 h 344"/>
                <a:gd name="T34" fmla="*/ 511 w 1064"/>
                <a:gd name="T35" fmla="*/ 340 h 344"/>
                <a:gd name="T36" fmla="*/ 464 w 1064"/>
                <a:gd name="T37" fmla="*/ 342 h 344"/>
                <a:gd name="T38" fmla="*/ 417 w 1064"/>
                <a:gd name="T39" fmla="*/ 344 h 344"/>
                <a:gd name="T40" fmla="*/ 368 w 1064"/>
                <a:gd name="T41" fmla="*/ 344 h 344"/>
                <a:gd name="T42" fmla="*/ 317 w 1064"/>
                <a:gd name="T43" fmla="*/ 344 h 344"/>
                <a:gd name="T44" fmla="*/ 268 w 1064"/>
                <a:gd name="T45" fmla="*/ 344 h 344"/>
                <a:gd name="T46" fmla="*/ 219 w 1064"/>
                <a:gd name="T47" fmla="*/ 342 h 344"/>
                <a:gd name="T48" fmla="*/ 173 w 1064"/>
                <a:gd name="T49" fmla="*/ 340 h 344"/>
                <a:gd name="T50" fmla="*/ 130 w 1064"/>
                <a:gd name="T51" fmla="*/ 338 h 344"/>
                <a:gd name="T52" fmla="*/ 91 w 1064"/>
                <a:gd name="T53" fmla="*/ 334 h 344"/>
                <a:gd name="T54" fmla="*/ 57 w 1064"/>
                <a:gd name="T55" fmla="*/ 330 h 344"/>
                <a:gd name="T56" fmla="*/ 32 w 1064"/>
                <a:gd name="T57" fmla="*/ 326 h 344"/>
                <a:gd name="T58" fmla="*/ 12 w 1064"/>
                <a:gd name="T59" fmla="*/ 323 h 344"/>
                <a:gd name="T60" fmla="*/ 6 w 1064"/>
                <a:gd name="T61" fmla="*/ 313 h 344"/>
                <a:gd name="T62" fmla="*/ 30 w 1064"/>
                <a:gd name="T63" fmla="*/ 307 h 344"/>
                <a:gd name="T64" fmla="*/ 57 w 1064"/>
                <a:gd name="T65" fmla="*/ 301 h 344"/>
                <a:gd name="T66" fmla="*/ 95 w 1064"/>
                <a:gd name="T67" fmla="*/ 295 h 344"/>
                <a:gd name="T68" fmla="*/ 138 w 1064"/>
                <a:gd name="T69" fmla="*/ 289 h 344"/>
                <a:gd name="T70" fmla="*/ 187 w 1064"/>
                <a:gd name="T71" fmla="*/ 283 h 344"/>
                <a:gd name="T72" fmla="*/ 240 w 1064"/>
                <a:gd name="T73" fmla="*/ 277 h 344"/>
                <a:gd name="T74" fmla="*/ 297 w 1064"/>
                <a:gd name="T75" fmla="*/ 271 h 344"/>
                <a:gd name="T76" fmla="*/ 354 w 1064"/>
                <a:gd name="T77" fmla="*/ 264 h 344"/>
                <a:gd name="T78" fmla="*/ 413 w 1064"/>
                <a:gd name="T79" fmla="*/ 260 h 344"/>
                <a:gd name="T80" fmla="*/ 470 w 1064"/>
                <a:gd name="T81" fmla="*/ 252 h 344"/>
                <a:gd name="T82" fmla="*/ 525 w 1064"/>
                <a:gd name="T83" fmla="*/ 244 h 344"/>
                <a:gd name="T84" fmla="*/ 580 w 1064"/>
                <a:gd name="T85" fmla="*/ 238 h 344"/>
                <a:gd name="T86" fmla="*/ 627 w 1064"/>
                <a:gd name="T87" fmla="*/ 230 h 344"/>
                <a:gd name="T88" fmla="*/ 671 w 1064"/>
                <a:gd name="T89" fmla="*/ 222 h 344"/>
                <a:gd name="T90" fmla="*/ 712 w 1064"/>
                <a:gd name="T91" fmla="*/ 214 h 344"/>
                <a:gd name="T92" fmla="*/ 747 w 1064"/>
                <a:gd name="T93" fmla="*/ 207 h 344"/>
                <a:gd name="T94" fmla="*/ 781 w 1064"/>
                <a:gd name="T95" fmla="*/ 199 h 344"/>
                <a:gd name="T96" fmla="*/ 808 w 1064"/>
                <a:gd name="T97" fmla="*/ 189 h 344"/>
                <a:gd name="T98" fmla="*/ 836 w 1064"/>
                <a:gd name="T99" fmla="*/ 179 h 344"/>
                <a:gd name="T100" fmla="*/ 859 w 1064"/>
                <a:gd name="T101" fmla="*/ 169 h 344"/>
                <a:gd name="T102" fmla="*/ 881 w 1064"/>
                <a:gd name="T103" fmla="*/ 159 h 344"/>
                <a:gd name="T104" fmla="*/ 905 w 1064"/>
                <a:gd name="T105" fmla="*/ 146 h 344"/>
                <a:gd name="T106" fmla="*/ 938 w 1064"/>
                <a:gd name="T107" fmla="*/ 122 h 344"/>
                <a:gd name="T108" fmla="*/ 967 w 1064"/>
                <a:gd name="T109" fmla="*/ 99 h 344"/>
                <a:gd name="T110" fmla="*/ 997 w 1064"/>
                <a:gd name="T111" fmla="*/ 75 h 344"/>
                <a:gd name="T112" fmla="*/ 1019 w 1064"/>
                <a:gd name="T113" fmla="*/ 49 h 344"/>
                <a:gd name="T114" fmla="*/ 1038 w 1064"/>
                <a:gd name="T115" fmla="*/ 28 h 344"/>
                <a:gd name="T116" fmla="*/ 1058 w 1064"/>
                <a:gd name="T117" fmla="*/ 6 h 34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064"/>
                <a:gd name="T178" fmla="*/ 0 h 344"/>
                <a:gd name="T179" fmla="*/ 1064 w 1064"/>
                <a:gd name="T180" fmla="*/ 344 h 34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064" h="344">
                  <a:moveTo>
                    <a:pt x="1064" y="0"/>
                  </a:moveTo>
                  <a:lnTo>
                    <a:pt x="1050" y="179"/>
                  </a:lnTo>
                  <a:lnTo>
                    <a:pt x="1048" y="183"/>
                  </a:lnTo>
                  <a:lnTo>
                    <a:pt x="1042" y="187"/>
                  </a:lnTo>
                  <a:lnTo>
                    <a:pt x="1038" y="191"/>
                  </a:lnTo>
                  <a:lnTo>
                    <a:pt x="1034" y="195"/>
                  </a:lnTo>
                  <a:lnTo>
                    <a:pt x="1030" y="199"/>
                  </a:lnTo>
                  <a:lnTo>
                    <a:pt x="1026" y="201"/>
                  </a:lnTo>
                  <a:lnTo>
                    <a:pt x="1022" y="205"/>
                  </a:lnTo>
                  <a:lnTo>
                    <a:pt x="1017" y="209"/>
                  </a:lnTo>
                  <a:lnTo>
                    <a:pt x="1013" y="214"/>
                  </a:lnTo>
                  <a:lnTo>
                    <a:pt x="1007" y="218"/>
                  </a:lnTo>
                  <a:lnTo>
                    <a:pt x="1003" y="222"/>
                  </a:lnTo>
                  <a:lnTo>
                    <a:pt x="997" y="226"/>
                  </a:lnTo>
                  <a:lnTo>
                    <a:pt x="991" y="232"/>
                  </a:lnTo>
                  <a:lnTo>
                    <a:pt x="983" y="236"/>
                  </a:lnTo>
                  <a:lnTo>
                    <a:pt x="977" y="240"/>
                  </a:lnTo>
                  <a:lnTo>
                    <a:pt x="971" y="244"/>
                  </a:lnTo>
                  <a:lnTo>
                    <a:pt x="963" y="248"/>
                  </a:lnTo>
                  <a:lnTo>
                    <a:pt x="956" y="254"/>
                  </a:lnTo>
                  <a:lnTo>
                    <a:pt x="950" y="258"/>
                  </a:lnTo>
                  <a:lnTo>
                    <a:pt x="942" y="262"/>
                  </a:lnTo>
                  <a:lnTo>
                    <a:pt x="934" y="264"/>
                  </a:lnTo>
                  <a:lnTo>
                    <a:pt x="924" y="268"/>
                  </a:lnTo>
                  <a:lnTo>
                    <a:pt x="918" y="271"/>
                  </a:lnTo>
                  <a:lnTo>
                    <a:pt x="912" y="273"/>
                  </a:lnTo>
                  <a:lnTo>
                    <a:pt x="908" y="275"/>
                  </a:lnTo>
                  <a:lnTo>
                    <a:pt x="905" y="277"/>
                  </a:lnTo>
                  <a:lnTo>
                    <a:pt x="901" y="277"/>
                  </a:lnTo>
                  <a:lnTo>
                    <a:pt x="895" y="279"/>
                  </a:lnTo>
                  <a:lnTo>
                    <a:pt x="893" y="281"/>
                  </a:lnTo>
                  <a:lnTo>
                    <a:pt x="887" y="283"/>
                  </a:lnTo>
                  <a:lnTo>
                    <a:pt x="883" y="283"/>
                  </a:lnTo>
                  <a:lnTo>
                    <a:pt x="879" y="285"/>
                  </a:lnTo>
                  <a:lnTo>
                    <a:pt x="873" y="285"/>
                  </a:lnTo>
                  <a:lnTo>
                    <a:pt x="869" y="287"/>
                  </a:lnTo>
                  <a:lnTo>
                    <a:pt x="863" y="287"/>
                  </a:lnTo>
                  <a:lnTo>
                    <a:pt x="859" y="289"/>
                  </a:lnTo>
                  <a:lnTo>
                    <a:pt x="853" y="291"/>
                  </a:lnTo>
                  <a:lnTo>
                    <a:pt x="848" y="291"/>
                  </a:lnTo>
                  <a:lnTo>
                    <a:pt x="844" y="293"/>
                  </a:lnTo>
                  <a:lnTo>
                    <a:pt x="838" y="293"/>
                  </a:lnTo>
                  <a:lnTo>
                    <a:pt x="832" y="295"/>
                  </a:lnTo>
                  <a:lnTo>
                    <a:pt x="826" y="295"/>
                  </a:lnTo>
                  <a:lnTo>
                    <a:pt x="822" y="297"/>
                  </a:lnTo>
                  <a:lnTo>
                    <a:pt x="816" y="297"/>
                  </a:lnTo>
                  <a:lnTo>
                    <a:pt x="810" y="299"/>
                  </a:lnTo>
                  <a:lnTo>
                    <a:pt x="806" y="301"/>
                  </a:lnTo>
                  <a:lnTo>
                    <a:pt x="800" y="301"/>
                  </a:lnTo>
                  <a:lnTo>
                    <a:pt x="794" y="303"/>
                  </a:lnTo>
                  <a:lnTo>
                    <a:pt x="789" y="305"/>
                  </a:lnTo>
                  <a:lnTo>
                    <a:pt x="783" y="305"/>
                  </a:lnTo>
                  <a:lnTo>
                    <a:pt x="777" y="307"/>
                  </a:lnTo>
                  <a:lnTo>
                    <a:pt x="769" y="307"/>
                  </a:lnTo>
                  <a:lnTo>
                    <a:pt x="765" y="309"/>
                  </a:lnTo>
                  <a:lnTo>
                    <a:pt x="757" y="309"/>
                  </a:lnTo>
                  <a:lnTo>
                    <a:pt x="753" y="311"/>
                  </a:lnTo>
                  <a:lnTo>
                    <a:pt x="745" y="311"/>
                  </a:lnTo>
                  <a:lnTo>
                    <a:pt x="739" y="313"/>
                  </a:lnTo>
                  <a:lnTo>
                    <a:pt x="734" y="315"/>
                  </a:lnTo>
                  <a:lnTo>
                    <a:pt x="728" y="315"/>
                  </a:lnTo>
                  <a:lnTo>
                    <a:pt x="720" y="317"/>
                  </a:lnTo>
                  <a:lnTo>
                    <a:pt x="714" y="317"/>
                  </a:lnTo>
                  <a:lnTo>
                    <a:pt x="706" y="319"/>
                  </a:lnTo>
                  <a:lnTo>
                    <a:pt x="700" y="321"/>
                  </a:lnTo>
                  <a:lnTo>
                    <a:pt x="692" y="321"/>
                  </a:lnTo>
                  <a:lnTo>
                    <a:pt x="686" y="321"/>
                  </a:lnTo>
                  <a:lnTo>
                    <a:pt x="679" y="321"/>
                  </a:lnTo>
                  <a:lnTo>
                    <a:pt x="671" y="323"/>
                  </a:lnTo>
                  <a:lnTo>
                    <a:pt x="665" y="325"/>
                  </a:lnTo>
                  <a:lnTo>
                    <a:pt x="657" y="325"/>
                  </a:lnTo>
                  <a:lnTo>
                    <a:pt x="649" y="325"/>
                  </a:lnTo>
                  <a:lnTo>
                    <a:pt x="643" y="326"/>
                  </a:lnTo>
                  <a:lnTo>
                    <a:pt x="633" y="326"/>
                  </a:lnTo>
                  <a:lnTo>
                    <a:pt x="627" y="328"/>
                  </a:lnTo>
                  <a:lnTo>
                    <a:pt x="620" y="328"/>
                  </a:lnTo>
                  <a:lnTo>
                    <a:pt x="612" y="330"/>
                  </a:lnTo>
                  <a:lnTo>
                    <a:pt x="604" y="330"/>
                  </a:lnTo>
                  <a:lnTo>
                    <a:pt x="596" y="332"/>
                  </a:lnTo>
                  <a:lnTo>
                    <a:pt x="588" y="332"/>
                  </a:lnTo>
                  <a:lnTo>
                    <a:pt x="580" y="334"/>
                  </a:lnTo>
                  <a:lnTo>
                    <a:pt x="570" y="334"/>
                  </a:lnTo>
                  <a:lnTo>
                    <a:pt x="563" y="334"/>
                  </a:lnTo>
                  <a:lnTo>
                    <a:pt x="555" y="336"/>
                  </a:lnTo>
                  <a:lnTo>
                    <a:pt x="545" y="336"/>
                  </a:lnTo>
                  <a:lnTo>
                    <a:pt x="537" y="336"/>
                  </a:lnTo>
                  <a:lnTo>
                    <a:pt x="529" y="338"/>
                  </a:lnTo>
                  <a:lnTo>
                    <a:pt x="519" y="338"/>
                  </a:lnTo>
                  <a:lnTo>
                    <a:pt x="511" y="340"/>
                  </a:lnTo>
                  <a:lnTo>
                    <a:pt x="502" y="340"/>
                  </a:lnTo>
                  <a:lnTo>
                    <a:pt x="492" y="340"/>
                  </a:lnTo>
                  <a:lnTo>
                    <a:pt x="484" y="340"/>
                  </a:lnTo>
                  <a:lnTo>
                    <a:pt x="474" y="342"/>
                  </a:lnTo>
                  <a:lnTo>
                    <a:pt x="464" y="342"/>
                  </a:lnTo>
                  <a:lnTo>
                    <a:pt x="454" y="342"/>
                  </a:lnTo>
                  <a:lnTo>
                    <a:pt x="447" y="344"/>
                  </a:lnTo>
                  <a:lnTo>
                    <a:pt x="437" y="344"/>
                  </a:lnTo>
                  <a:lnTo>
                    <a:pt x="427" y="344"/>
                  </a:lnTo>
                  <a:lnTo>
                    <a:pt x="417" y="344"/>
                  </a:lnTo>
                  <a:lnTo>
                    <a:pt x="407" y="344"/>
                  </a:lnTo>
                  <a:lnTo>
                    <a:pt x="397" y="344"/>
                  </a:lnTo>
                  <a:lnTo>
                    <a:pt x="388" y="344"/>
                  </a:lnTo>
                  <a:lnTo>
                    <a:pt x="378" y="344"/>
                  </a:lnTo>
                  <a:lnTo>
                    <a:pt x="368" y="344"/>
                  </a:lnTo>
                  <a:lnTo>
                    <a:pt x="358" y="344"/>
                  </a:lnTo>
                  <a:lnTo>
                    <a:pt x="348" y="344"/>
                  </a:lnTo>
                  <a:lnTo>
                    <a:pt x="338" y="344"/>
                  </a:lnTo>
                  <a:lnTo>
                    <a:pt x="327" y="344"/>
                  </a:lnTo>
                  <a:lnTo>
                    <a:pt x="317" y="344"/>
                  </a:lnTo>
                  <a:lnTo>
                    <a:pt x="307" y="344"/>
                  </a:lnTo>
                  <a:lnTo>
                    <a:pt x="297" y="344"/>
                  </a:lnTo>
                  <a:lnTo>
                    <a:pt x="287" y="344"/>
                  </a:lnTo>
                  <a:lnTo>
                    <a:pt x="278" y="344"/>
                  </a:lnTo>
                  <a:lnTo>
                    <a:pt x="268" y="344"/>
                  </a:lnTo>
                  <a:lnTo>
                    <a:pt x="258" y="344"/>
                  </a:lnTo>
                  <a:lnTo>
                    <a:pt x="248" y="342"/>
                  </a:lnTo>
                  <a:lnTo>
                    <a:pt x="238" y="342"/>
                  </a:lnTo>
                  <a:lnTo>
                    <a:pt x="228" y="342"/>
                  </a:lnTo>
                  <a:lnTo>
                    <a:pt x="219" y="342"/>
                  </a:lnTo>
                  <a:lnTo>
                    <a:pt x="211" y="342"/>
                  </a:lnTo>
                  <a:lnTo>
                    <a:pt x="201" y="342"/>
                  </a:lnTo>
                  <a:lnTo>
                    <a:pt x="191" y="340"/>
                  </a:lnTo>
                  <a:lnTo>
                    <a:pt x="181" y="340"/>
                  </a:lnTo>
                  <a:lnTo>
                    <a:pt x="173" y="340"/>
                  </a:lnTo>
                  <a:lnTo>
                    <a:pt x="166" y="340"/>
                  </a:lnTo>
                  <a:lnTo>
                    <a:pt x="156" y="338"/>
                  </a:lnTo>
                  <a:lnTo>
                    <a:pt x="146" y="338"/>
                  </a:lnTo>
                  <a:lnTo>
                    <a:pt x="138" y="338"/>
                  </a:lnTo>
                  <a:lnTo>
                    <a:pt x="130" y="338"/>
                  </a:lnTo>
                  <a:lnTo>
                    <a:pt x="122" y="336"/>
                  </a:lnTo>
                  <a:lnTo>
                    <a:pt x="114" y="336"/>
                  </a:lnTo>
                  <a:lnTo>
                    <a:pt x="105" y="334"/>
                  </a:lnTo>
                  <a:lnTo>
                    <a:pt x="99" y="334"/>
                  </a:lnTo>
                  <a:lnTo>
                    <a:pt x="91" y="334"/>
                  </a:lnTo>
                  <a:lnTo>
                    <a:pt x="83" y="334"/>
                  </a:lnTo>
                  <a:lnTo>
                    <a:pt x="77" y="332"/>
                  </a:lnTo>
                  <a:lnTo>
                    <a:pt x="71" y="332"/>
                  </a:lnTo>
                  <a:lnTo>
                    <a:pt x="63" y="330"/>
                  </a:lnTo>
                  <a:lnTo>
                    <a:pt x="57" y="330"/>
                  </a:lnTo>
                  <a:lnTo>
                    <a:pt x="52" y="330"/>
                  </a:lnTo>
                  <a:lnTo>
                    <a:pt x="46" y="330"/>
                  </a:lnTo>
                  <a:lnTo>
                    <a:pt x="42" y="328"/>
                  </a:lnTo>
                  <a:lnTo>
                    <a:pt x="36" y="326"/>
                  </a:lnTo>
                  <a:lnTo>
                    <a:pt x="32" y="326"/>
                  </a:lnTo>
                  <a:lnTo>
                    <a:pt x="28" y="326"/>
                  </a:lnTo>
                  <a:lnTo>
                    <a:pt x="24" y="325"/>
                  </a:lnTo>
                  <a:lnTo>
                    <a:pt x="20" y="325"/>
                  </a:lnTo>
                  <a:lnTo>
                    <a:pt x="16" y="325"/>
                  </a:lnTo>
                  <a:lnTo>
                    <a:pt x="12" y="323"/>
                  </a:lnTo>
                  <a:lnTo>
                    <a:pt x="6" y="321"/>
                  </a:lnTo>
                  <a:lnTo>
                    <a:pt x="4" y="321"/>
                  </a:lnTo>
                  <a:lnTo>
                    <a:pt x="0" y="317"/>
                  </a:lnTo>
                  <a:lnTo>
                    <a:pt x="4" y="315"/>
                  </a:lnTo>
                  <a:lnTo>
                    <a:pt x="6" y="313"/>
                  </a:lnTo>
                  <a:lnTo>
                    <a:pt x="14" y="311"/>
                  </a:lnTo>
                  <a:lnTo>
                    <a:pt x="16" y="309"/>
                  </a:lnTo>
                  <a:lnTo>
                    <a:pt x="20" y="307"/>
                  </a:lnTo>
                  <a:lnTo>
                    <a:pt x="24" y="307"/>
                  </a:lnTo>
                  <a:lnTo>
                    <a:pt x="30" y="307"/>
                  </a:lnTo>
                  <a:lnTo>
                    <a:pt x="34" y="305"/>
                  </a:lnTo>
                  <a:lnTo>
                    <a:pt x="40" y="305"/>
                  </a:lnTo>
                  <a:lnTo>
                    <a:pt x="46" y="303"/>
                  </a:lnTo>
                  <a:lnTo>
                    <a:pt x="52" y="301"/>
                  </a:lnTo>
                  <a:lnTo>
                    <a:pt x="57" y="301"/>
                  </a:lnTo>
                  <a:lnTo>
                    <a:pt x="65" y="299"/>
                  </a:lnTo>
                  <a:lnTo>
                    <a:pt x="73" y="297"/>
                  </a:lnTo>
                  <a:lnTo>
                    <a:pt x="79" y="297"/>
                  </a:lnTo>
                  <a:lnTo>
                    <a:pt x="87" y="297"/>
                  </a:lnTo>
                  <a:lnTo>
                    <a:pt x="95" y="295"/>
                  </a:lnTo>
                  <a:lnTo>
                    <a:pt x="103" y="293"/>
                  </a:lnTo>
                  <a:lnTo>
                    <a:pt x="112" y="293"/>
                  </a:lnTo>
                  <a:lnTo>
                    <a:pt x="120" y="291"/>
                  </a:lnTo>
                  <a:lnTo>
                    <a:pt x="128" y="291"/>
                  </a:lnTo>
                  <a:lnTo>
                    <a:pt x="138" y="289"/>
                  </a:lnTo>
                  <a:lnTo>
                    <a:pt x="148" y="289"/>
                  </a:lnTo>
                  <a:lnTo>
                    <a:pt x="158" y="287"/>
                  </a:lnTo>
                  <a:lnTo>
                    <a:pt x="167" y="287"/>
                  </a:lnTo>
                  <a:lnTo>
                    <a:pt x="177" y="285"/>
                  </a:lnTo>
                  <a:lnTo>
                    <a:pt x="187" y="283"/>
                  </a:lnTo>
                  <a:lnTo>
                    <a:pt x="197" y="283"/>
                  </a:lnTo>
                  <a:lnTo>
                    <a:pt x="209" y="281"/>
                  </a:lnTo>
                  <a:lnTo>
                    <a:pt x="219" y="281"/>
                  </a:lnTo>
                  <a:lnTo>
                    <a:pt x="230" y="279"/>
                  </a:lnTo>
                  <a:lnTo>
                    <a:pt x="240" y="277"/>
                  </a:lnTo>
                  <a:lnTo>
                    <a:pt x="252" y="277"/>
                  </a:lnTo>
                  <a:lnTo>
                    <a:pt x="262" y="275"/>
                  </a:lnTo>
                  <a:lnTo>
                    <a:pt x="274" y="273"/>
                  </a:lnTo>
                  <a:lnTo>
                    <a:pt x="285" y="271"/>
                  </a:lnTo>
                  <a:lnTo>
                    <a:pt x="297" y="271"/>
                  </a:lnTo>
                  <a:lnTo>
                    <a:pt x="307" y="270"/>
                  </a:lnTo>
                  <a:lnTo>
                    <a:pt x="321" y="270"/>
                  </a:lnTo>
                  <a:lnTo>
                    <a:pt x="331" y="268"/>
                  </a:lnTo>
                  <a:lnTo>
                    <a:pt x="342" y="266"/>
                  </a:lnTo>
                  <a:lnTo>
                    <a:pt x="354" y="264"/>
                  </a:lnTo>
                  <a:lnTo>
                    <a:pt x="366" y="264"/>
                  </a:lnTo>
                  <a:lnTo>
                    <a:pt x="378" y="262"/>
                  </a:lnTo>
                  <a:lnTo>
                    <a:pt x="390" y="262"/>
                  </a:lnTo>
                  <a:lnTo>
                    <a:pt x="401" y="260"/>
                  </a:lnTo>
                  <a:lnTo>
                    <a:pt x="413" y="260"/>
                  </a:lnTo>
                  <a:lnTo>
                    <a:pt x="425" y="258"/>
                  </a:lnTo>
                  <a:lnTo>
                    <a:pt x="435" y="256"/>
                  </a:lnTo>
                  <a:lnTo>
                    <a:pt x="447" y="254"/>
                  </a:lnTo>
                  <a:lnTo>
                    <a:pt x="458" y="254"/>
                  </a:lnTo>
                  <a:lnTo>
                    <a:pt x="470" y="252"/>
                  </a:lnTo>
                  <a:lnTo>
                    <a:pt x="482" y="250"/>
                  </a:lnTo>
                  <a:lnTo>
                    <a:pt x="492" y="248"/>
                  </a:lnTo>
                  <a:lnTo>
                    <a:pt x="506" y="248"/>
                  </a:lnTo>
                  <a:lnTo>
                    <a:pt x="515" y="246"/>
                  </a:lnTo>
                  <a:lnTo>
                    <a:pt x="525" y="244"/>
                  </a:lnTo>
                  <a:lnTo>
                    <a:pt x="537" y="242"/>
                  </a:lnTo>
                  <a:lnTo>
                    <a:pt x="549" y="242"/>
                  </a:lnTo>
                  <a:lnTo>
                    <a:pt x="559" y="240"/>
                  </a:lnTo>
                  <a:lnTo>
                    <a:pt x="568" y="238"/>
                  </a:lnTo>
                  <a:lnTo>
                    <a:pt x="580" y="238"/>
                  </a:lnTo>
                  <a:lnTo>
                    <a:pt x="590" y="236"/>
                  </a:lnTo>
                  <a:lnTo>
                    <a:pt x="600" y="234"/>
                  </a:lnTo>
                  <a:lnTo>
                    <a:pt x="610" y="232"/>
                  </a:lnTo>
                  <a:lnTo>
                    <a:pt x="618" y="232"/>
                  </a:lnTo>
                  <a:lnTo>
                    <a:pt x="627" y="230"/>
                  </a:lnTo>
                  <a:lnTo>
                    <a:pt x="637" y="228"/>
                  </a:lnTo>
                  <a:lnTo>
                    <a:pt x="645" y="226"/>
                  </a:lnTo>
                  <a:lnTo>
                    <a:pt x="655" y="224"/>
                  </a:lnTo>
                  <a:lnTo>
                    <a:pt x="665" y="224"/>
                  </a:lnTo>
                  <a:lnTo>
                    <a:pt x="671" y="222"/>
                  </a:lnTo>
                  <a:lnTo>
                    <a:pt x="680" y="220"/>
                  </a:lnTo>
                  <a:lnTo>
                    <a:pt x="688" y="218"/>
                  </a:lnTo>
                  <a:lnTo>
                    <a:pt x="696" y="218"/>
                  </a:lnTo>
                  <a:lnTo>
                    <a:pt x="704" y="214"/>
                  </a:lnTo>
                  <a:lnTo>
                    <a:pt x="712" y="214"/>
                  </a:lnTo>
                  <a:lnTo>
                    <a:pt x="718" y="213"/>
                  </a:lnTo>
                  <a:lnTo>
                    <a:pt x="728" y="211"/>
                  </a:lnTo>
                  <a:lnTo>
                    <a:pt x="734" y="209"/>
                  </a:lnTo>
                  <a:lnTo>
                    <a:pt x="739" y="209"/>
                  </a:lnTo>
                  <a:lnTo>
                    <a:pt x="747" y="207"/>
                  </a:lnTo>
                  <a:lnTo>
                    <a:pt x="755" y="205"/>
                  </a:lnTo>
                  <a:lnTo>
                    <a:pt x="761" y="203"/>
                  </a:lnTo>
                  <a:lnTo>
                    <a:pt x="767" y="201"/>
                  </a:lnTo>
                  <a:lnTo>
                    <a:pt x="773" y="199"/>
                  </a:lnTo>
                  <a:lnTo>
                    <a:pt x="781" y="199"/>
                  </a:lnTo>
                  <a:lnTo>
                    <a:pt x="787" y="195"/>
                  </a:lnTo>
                  <a:lnTo>
                    <a:pt x="792" y="195"/>
                  </a:lnTo>
                  <a:lnTo>
                    <a:pt x="798" y="191"/>
                  </a:lnTo>
                  <a:lnTo>
                    <a:pt x="804" y="191"/>
                  </a:lnTo>
                  <a:lnTo>
                    <a:pt x="808" y="189"/>
                  </a:lnTo>
                  <a:lnTo>
                    <a:pt x="816" y="187"/>
                  </a:lnTo>
                  <a:lnTo>
                    <a:pt x="820" y="185"/>
                  </a:lnTo>
                  <a:lnTo>
                    <a:pt x="826" y="183"/>
                  </a:lnTo>
                  <a:lnTo>
                    <a:pt x="832" y="181"/>
                  </a:lnTo>
                  <a:lnTo>
                    <a:pt x="836" y="179"/>
                  </a:lnTo>
                  <a:lnTo>
                    <a:pt x="842" y="177"/>
                  </a:lnTo>
                  <a:lnTo>
                    <a:pt x="846" y="175"/>
                  </a:lnTo>
                  <a:lnTo>
                    <a:pt x="851" y="173"/>
                  </a:lnTo>
                  <a:lnTo>
                    <a:pt x="855" y="171"/>
                  </a:lnTo>
                  <a:lnTo>
                    <a:pt x="859" y="169"/>
                  </a:lnTo>
                  <a:lnTo>
                    <a:pt x="865" y="167"/>
                  </a:lnTo>
                  <a:lnTo>
                    <a:pt x="869" y="165"/>
                  </a:lnTo>
                  <a:lnTo>
                    <a:pt x="873" y="163"/>
                  </a:lnTo>
                  <a:lnTo>
                    <a:pt x="877" y="161"/>
                  </a:lnTo>
                  <a:lnTo>
                    <a:pt x="881" y="159"/>
                  </a:lnTo>
                  <a:lnTo>
                    <a:pt x="885" y="158"/>
                  </a:lnTo>
                  <a:lnTo>
                    <a:pt x="889" y="156"/>
                  </a:lnTo>
                  <a:lnTo>
                    <a:pt x="893" y="152"/>
                  </a:lnTo>
                  <a:lnTo>
                    <a:pt x="899" y="152"/>
                  </a:lnTo>
                  <a:lnTo>
                    <a:pt x="905" y="146"/>
                  </a:lnTo>
                  <a:lnTo>
                    <a:pt x="912" y="142"/>
                  </a:lnTo>
                  <a:lnTo>
                    <a:pt x="918" y="138"/>
                  </a:lnTo>
                  <a:lnTo>
                    <a:pt x="926" y="132"/>
                  </a:lnTo>
                  <a:lnTo>
                    <a:pt x="932" y="128"/>
                  </a:lnTo>
                  <a:lnTo>
                    <a:pt x="938" y="122"/>
                  </a:lnTo>
                  <a:lnTo>
                    <a:pt x="944" y="118"/>
                  </a:lnTo>
                  <a:lnTo>
                    <a:pt x="952" y="114"/>
                  </a:lnTo>
                  <a:lnTo>
                    <a:pt x="958" y="108"/>
                  </a:lnTo>
                  <a:lnTo>
                    <a:pt x="963" y="102"/>
                  </a:lnTo>
                  <a:lnTo>
                    <a:pt x="967" y="99"/>
                  </a:lnTo>
                  <a:lnTo>
                    <a:pt x="973" y="95"/>
                  </a:lnTo>
                  <a:lnTo>
                    <a:pt x="979" y="89"/>
                  </a:lnTo>
                  <a:lnTo>
                    <a:pt x="985" y="83"/>
                  </a:lnTo>
                  <a:lnTo>
                    <a:pt x="991" y="79"/>
                  </a:lnTo>
                  <a:lnTo>
                    <a:pt x="997" y="75"/>
                  </a:lnTo>
                  <a:lnTo>
                    <a:pt x="1001" y="69"/>
                  </a:lnTo>
                  <a:lnTo>
                    <a:pt x="1005" y="63"/>
                  </a:lnTo>
                  <a:lnTo>
                    <a:pt x="1011" y="59"/>
                  </a:lnTo>
                  <a:lnTo>
                    <a:pt x="1015" y="55"/>
                  </a:lnTo>
                  <a:lnTo>
                    <a:pt x="1019" y="49"/>
                  </a:lnTo>
                  <a:lnTo>
                    <a:pt x="1024" y="46"/>
                  </a:lnTo>
                  <a:lnTo>
                    <a:pt x="1026" y="42"/>
                  </a:lnTo>
                  <a:lnTo>
                    <a:pt x="1032" y="38"/>
                  </a:lnTo>
                  <a:lnTo>
                    <a:pt x="1034" y="32"/>
                  </a:lnTo>
                  <a:lnTo>
                    <a:pt x="1038" y="28"/>
                  </a:lnTo>
                  <a:lnTo>
                    <a:pt x="1040" y="24"/>
                  </a:lnTo>
                  <a:lnTo>
                    <a:pt x="1044" y="22"/>
                  </a:lnTo>
                  <a:lnTo>
                    <a:pt x="1050" y="14"/>
                  </a:lnTo>
                  <a:lnTo>
                    <a:pt x="1054" y="10"/>
                  </a:lnTo>
                  <a:lnTo>
                    <a:pt x="1058" y="6"/>
                  </a:lnTo>
                  <a:lnTo>
                    <a:pt x="1060" y="2"/>
                  </a:lnTo>
                  <a:lnTo>
                    <a:pt x="1062" y="0"/>
                  </a:lnTo>
                  <a:lnTo>
                    <a:pt x="1064" y="0"/>
                  </a:lnTo>
                  <a:close/>
                </a:path>
              </a:pathLst>
            </a:custGeom>
            <a:solidFill>
              <a:srgbClr val="FFFF80"/>
            </a:solidFill>
            <a:ln w="9525">
              <a:noFill/>
              <a:round/>
              <a:headEnd/>
              <a:tailEnd/>
            </a:ln>
          </p:spPr>
          <p:txBody>
            <a:bodyPr/>
            <a:lstStyle/>
            <a:p>
              <a:endParaRPr lang="ru-RU"/>
            </a:p>
          </p:txBody>
        </p:sp>
      </p:grpSp>
      <p:pic>
        <p:nvPicPr>
          <p:cNvPr id="12330" name="Picture 42" descr="стакан"/>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6867525" y="4732338"/>
            <a:ext cx="1336675" cy="1846262"/>
          </a:xfrm>
          <a:prstGeom prst="rect">
            <a:avLst/>
          </a:prstGeom>
          <a:noFill/>
          <a:ln w="9525">
            <a:noFill/>
            <a:miter lim="800000"/>
            <a:headEnd/>
            <a:tailEnd/>
          </a:ln>
        </p:spPr>
      </p:pic>
      <p:grpSp>
        <p:nvGrpSpPr>
          <p:cNvPr id="3" name="Group 64"/>
          <p:cNvGrpSpPr>
            <a:grpSpLocks/>
          </p:cNvGrpSpPr>
          <p:nvPr/>
        </p:nvGrpSpPr>
        <p:grpSpPr bwMode="auto">
          <a:xfrm>
            <a:off x="3679825" y="1628775"/>
            <a:ext cx="2420938" cy="4905375"/>
            <a:chOff x="2298" y="884"/>
            <a:chExt cx="1525" cy="3090"/>
          </a:xfrm>
        </p:grpSpPr>
        <p:pic>
          <p:nvPicPr>
            <p:cNvPr id="9232" name="Picture 61" descr="Корневое-давление-штатив"/>
            <p:cNvPicPr>
              <a:picLocks noChangeAspect="1" noChangeArrowheads="1"/>
            </p:cNvPicPr>
            <p:nvPr/>
          </p:nvPicPr>
          <p:blipFill>
            <a:blip r:embed="rId4" cstate="print"/>
            <a:srcRect/>
            <a:stretch>
              <a:fillRect/>
            </a:stretch>
          </p:blipFill>
          <p:spPr bwMode="auto">
            <a:xfrm>
              <a:off x="2298" y="884"/>
              <a:ext cx="1525" cy="3090"/>
            </a:xfrm>
            <a:prstGeom prst="rect">
              <a:avLst/>
            </a:prstGeom>
            <a:noFill/>
            <a:ln w="9525">
              <a:noFill/>
              <a:miter lim="800000"/>
              <a:headEnd/>
              <a:tailEnd/>
            </a:ln>
          </p:spPr>
        </p:pic>
        <p:pic>
          <p:nvPicPr>
            <p:cNvPr id="9233" name="Picture 62" descr="1"/>
            <p:cNvPicPr>
              <a:picLocks noChangeAspect="1" noChangeArrowheads="1"/>
            </p:cNvPicPr>
            <p:nvPr/>
          </p:nvPicPr>
          <p:blipFill>
            <a:blip r:embed="rId5" cstate="print"/>
            <a:srcRect/>
            <a:stretch>
              <a:fillRect/>
            </a:stretch>
          </p:blipFill>
          <p:spPr bwMode="auto">
            <a:xfrm>
              <a:off x="2832" y="1848"/>
              <a:ext cx="303" cy="172"/>
            </a:xfrm>
            <a:prstGeom prst="rect">
              <a:avLst/>
            </a:prstGeom>
            <a:noFill/>
            <a:ln w="9525">
              <a:noFill/>
              <a:miter lim="800000"/>
              <a:headEnd/>
              <a:tailEnd/>
            </a:ln>
          </p:spPr>
        </p:pic>
      </p:grpSp>
      <p:pic>
        <p:nvPicPr>
          <p:cNvPr id="12341" name="Picture 53" descr="Корневое-давление-(пенек)"/>
          <p:cNvPicPr>
            <a:picLocks noChangeAspect="1" noChangeArrowheads="1"/>
          </p:cNvPicPr>
          <p:nvPr/>
        </p:nvPicPr>
        <p:blipFill>
          <a:blip r:embed="rId6" cstate="print"/>
          <a:srcRect/>
          <a:stretch>
            <a:fillRect/>
          </a:stretch>
        </p:blipFill>
        <p:spPr bwMode="auto">
          <a:xfrm>
            <a:off x="1685925" y="4329113"/>
            <a:ext cx="339725" cy="533400"/>
          </a:xfrm>
          <a:prstGeom prst="rect">
            <a:avLst/>
          </a:prstGeom>
          <a:noFill/>
          <a:ln w="9525">
            <a:noFill/>
            <a:miter lim="800000"/>
            <a:headEnd/>
            <a:tailEnd/>
          </a:ln>
        </p:spPr>
      </p:pic>
      <p:pic>
        <p:nvPicPr>
          <p:cNvPr id="12342" name="Picture 54" descr="Корневое-давление-(стебель)"/>
          <p:cNvPicPr>
            <a:picLocks noChangeAspect="1" noChangeArrowheads="1"/>
          </p:cNvPicPr>
          <p:nvPr/>
        </p:nvPicPr>
        <p:blipFill>
          <a:blip r:embed="rId7" cstate="print"/>
          <a:srcRect/>
          <a:stretch>
            <a:fillRect/>
          </a:stretch>
        </p:blipFill>
        <p:spPr bwMode="auto">
          <a:xfrm>
            <a:off x="463550" y="1524000"/>
            <a:ext cx="2619375" cy="3119438"/>
          </a:xfrm>
          <a:prstGeom prst="rect">
            <a:avLst/>
          </a:prstGeom>
          <a:noFill/>
          <a:ln w="9525">
            <a:noFill/>
            <a:miter lim="800000"/>
            <a:headEnd/>
            <a:tailEnd/>
          </a:ln>
        </p:spPr>
      </p:pic>
      <p:sp>
        <p:nvSpPr>
          <p:cNvPr id="12347" name="Freeform 59"/>
          <p:cNvSpPr>
            <a:spLocks/>
          </p:cNvSpPr>
          <p:nvPr/>
        </p:nvSpPr>
        <p:spPr bwMode="auto">
          <a:xfrm>
            <a:off x="1560513" y="1620838"/>
            <a:ext cx="6013450" cy="3311525"/>
          </a:xfrm>
          <a:custGeom>
            <a:avLst/>
            <a:gdLst>
              <a:gd name="T0" fmla="*/ 162 w 3788"/>
              <a:gd name="T1" fmla="*/ 1449 h 2086"/>
              <a:gd name="T2" fmla="*/ 161 w 3788"/>
              <a:gd name="T3" fmla="*/ 242 h 2086"/>
              <a:gd name="T4" fmla="*/ 356 w 3788"/>
              <a:gd name="T5" fmla="*/ 56 h 2086"/>
              <a:gd name="T6" fmla="*/ 3788 w 3788"/>
              <a:gd name="T7" fmla="*/ 2041 h 2086"/>
              <a:gd name="T8" fmla="*/ 3755 w 3788"/>
              <a:gd name="T9" fmla="*/ 2086 h 2086"/>
              <a:gd name="T10" fmla="*/ 338 w 3788"/>
              <a:gd name="T11" fmla="*/ 86 h 2086"/>
              <a:gd name="T12" fmla="*/ 195 w 3788"/>
              <a:gd name="T13" fmla="*/ 244 h 2086"/>
              <a:gd name="T14" fmla="*/ 197 w 3788"/>
              <a:gd name="T15" fmla="*/ 1450 h 2086"/>
              <a:gd name="T16" fmla="*/ 162 w 3788"/>
              <a:gd name="T17" fmla="*/ 1449 h 20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788"/>
              <a:gd name="T28" fmla="*/ 0 h 2086"/>
              <a:gd name="T29" fmla="*/ 3788 w 3788"/>
              <a:gd name="T30" fmla="*/ 2086 h 208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788" h="2086">
                <a:moveTo>
                  <a:pt x="162" y="1449"/>
                </a:moveTo>
                <a:cubicBezTo>
                  <a:pt x="159" y="1139"/>
                  <a:pt x="159" y="652"/>
                  <a:pt x="161" y="242"/>
                </a:cubicBezTo>
                <a:cubicBezTo>
                  <a:pt x="165" y="58"/>
                  <a:pt x="268" y="0"/>
                  <a:pt x="356" y="56"/>
                </a:cubicBezTo>
                <a:cubicBezTo>
                  <a:pt x="575" y="194"/>
                  <a:pt x="3284" y="1753"/>
                  <a:pt x="3788" y="2041"/>
                </a:cubicBezTo>
                <a:cubicBezTo>
                  <a:pt x="3755" y="2084"/>
                  <a:pt x="3786" y="2038"/>
                  <a:pt x="3755" y="2086"/>
                </a:cubicBezTo>
                <a:cubicBezTo>
                  <a:pt x="3296" y="1822"/>
                  <a:pt x="495" y="187"/>
                  <a:pt x="338" y="86"/>
                </a:cubicBezTo>
                <a:cubicBezTo>
                  <a:pt x="264" y="37"/>
                  <a:pt x="199" y="134"/>
                  <a:pt x="195" y="244"/>
                </a:cubicBezTo>
                <a:cubicBezTo>
                  <a:pt x="193" y="546"/>
                  <a:pt x="195" y="1148"/>
                  <a:pt x="197" y="1450"/>
                </a:cubicBezTo>
                <a:cubicBezTo>
                  <a:pt x="0" y="1450"/>
                  <a:pt x="357" y="1449"/>
                  <a:pt x="162" y="1449"/>
                </a:cubicBezTo>
                <a:close/>
              </a:path>
            </a:pathLst>
          </a:custGeom>
          <a:solidFill>
            <a:schemeClr val="accent1"/>
          </a:solidFill>
          <a:ln w="22225">
            <a:solidFill>
              <a:schemeClr val="tx2"/>
            </a:solidFill>
            <a:round/>
            <a:headEnd/>
            <a:tailEnd/>
          </a:ln>
        </p:spPr>
        <p:txBody>
          <a:bodyPr/>
          <a:lstStyle/>
          <a:p>
            <a:endParaRPr lang="ru-RU"/>
          </a:p>
        </p:txBody>
      </p:sp>
      <p:grpSp>
        <p:nvGrpSpPr>
          <p:cNvPr id="4" name="Group 78"/>
          <p:cNvGrpSpPr>
            <a:grpSpLocks/>
          </p:cNvGrpSpPr>
          <p:nvPr/>
        </p:nvGrpSpPr>
        <p:grpSpPr bwMode="auto">
          <a:xfrm>
            <a:off x="6951663" y="5948363"/>
            <a:ext cx="1169987" cy="585787"/>
            <a:chOff x="1576" y="2131"/>
            <a:chExt cx="737" cy="398"/>
          </a:xfrm>
        </p:grpSpPr>
        <p:sp>
          <p:nvSpPr>
            <p:cNvPr id="9229" name="Oval 79"/>
            <p:cNvSpPr>
              <a:spLocks noChangeArrowheads="1"/>
            </p:cNvSpPr>
            <p:nvPr/>
          </p:nvSpPr>
          <p:spPr bwMode="auto">
            <a:xfrm>
              <a:off x="1576" y="2330"/>
              <a:ext cx="737" cy="199"/>
            </a:xfrm>
            <a:prstGeom prst="ellipse">
              <a:avLst/>
            </a:prstGeom>
            <a:solidFill>
              <a:srgbClr val="00CCFF"/>
            </a:solidFill>
            <a:ln w="9525">
              <a:noFill/>
              <a:round/>
              <a:headEnd/>
              <a:tailEnd/>
            </a:ln>
          </p:spPr>
          <p:txBody>
            <a:bodyPr wrap="none" anchor="ctr"/>
            <a:lstStyle/>
            <a:p>
              <a:endParaRPr lang="ru-RU"/>
            </a:p>
          </p:txBody>
        </p:sp>
        <p:sp>
          <p:nvSpPr>
            <p:cNvPr id="9230" name="Rectangle 80"/>
            <p:cNvSpPr>
              <a:spLocks noChangeArrowheads="1"/>
            </p:cNvSpPr>
            <p:nvPr/>
          </p:nvSpPr>
          <p:spPr bwMode="auto">
            <a:xfrm>
              <a:off x="1576" y="2217"/>
              <a:ext cx="737" cy="198"/>
            </a:xfrm>
            <a:prstGeom prst="rect">
              <a:avLst/>
            </a:prstGeom>
            <a:solidFill>
              <a:srgbClr val="00CCFF"/>
            </a:solidFill>
            <a:ln w="9525">
              <a:noFill/>
              <a:miter lim="800000"/>
              <a:headEnd/>
              <a:tailEnd/>
            </a:ln>
          </p:spPr>
          <p:txBody>
            <a:bodyPr wrap="none" anchor="ctr"/>
            <a:lstStyle/>
            <a:p>
              <a:endParaRPr lang="ru-RU"/>
            </a:p>
          </p:txBody>
        </p:sp>
        <p:sp>
          <p:nvSpPr>
            <p:cNvPr id="9231" name="Oval 81"/>
            <p:cNvSpPr>
              <a:spLocks noChangeArrowheads="1"/>
            </p:cNvSpPr>
            <p:nvPr/>
          </p:nvSpPr>
          <p:spPr bwMode="auto">
            <a:xfrm>
              <a:off x="1576" y="2131"/>
              <a:ext cx="737" cy="199"/>
            </a:xfrm>
            <a:prstGeom prst="ellipse">
              <a:avLst/>
            </a:prstGeom>
            <a:solidFill>
              <a:srgbClr val="3366FF"/>
            </a:solidFill>
            <a:ln w="9525">
              <a:noFill/>
              <a:round/>
              <a:headEnd/>
              <a:tailEnd/>
            </a:ln>
          </p:spPr>
          <p:txBody>
            <a:bodyPr wrap="none" anchor="ctr"/>
            <a:lstStyle/>
            <a:p>
              <a:endParaRPr lang="ru-RU"/>
            </a:p>
          </p:txBody>
        </p:sp>
      </p:grpSp>
      <p:pic>
        <p:nvPicPr>
          <p:cNvPr id="12365" name="Picture 77" descr="капля"/>
          <p:cNvPicPr>
            <a:picLocks noChangeArrowheads="1" noCrop="1"/>
          </p:cNvPicPr>
          <p:nvPr/>
        </p:nvPicPr>
        <p:blipFill>
          <a:blip r:embed="rId8" cstate="print"/>
          <a:srcRect/>
          <a:stretch>
            <a:fillRect/>
          </a:stretch>
        </p:blipFill>
        <p:spPr bwMode="auto">
          <a:xfrm>
            <a:off x="7407275" y="4868863"/>
            <a:ext cx="204788" cy="1454150"/>
          </a:xfrm>
          <a:prstGeom prst="rect">
            <a:avLst/>
          </a:prstGeom>
          <a:noFill/>
          <a:ln w="9525">
            <a:noFill/>
            <a:miter lim="800000"/>
            <a:headEnd/>
            <a:tailEnd/>
          </a:ln>
        </p:spPr>
      </p:pic>
      <p:sp>
        <p:nvSpPr>
          <p:cNvPr id="12346" name="Freeform 58"/>
          <p:cNvSpPr>
            <a:spLocks/>
          </p:cNvSpPr>
          <p:nvPr/>
        </p:nvSpPr>
        <p:spPr bwMode="auto">
          <a:xfrm>
            <a:off x="1692275" y="3852863"/>
            <a:ext cx="314325" cy="611187"/>
          </a:xfrm>
          <a:custGeom>
            <a:avLst/>
            <a:gdLst>
              <a:gd name="T0" fmla="*/ 0 w 458"/>
              <a:gd name="T1" fmla="*/ 1358 h 1362"/>
              <a:gd name="T2" fmla="*/ 3 w 458"/>
              <a:gd name="T3" fmla="*/ 683 h 1362"/>
              <a:gd name="T4" fmla="*/ 119 w 458"/>
              <a:gd name="T5" fmla="*/ 455 h 1362"/>
              <a:gd name="T6" fmla="*/ 120 w 458"/>
              <a:gd name="T7" fmla="*/ 2 h 1362"/>
              <a:gd name="T8" fmla="*/ 342 w 458"/>
              <a:gd name="T9" fmla="*/ 3 h 1362"/>
              <a:gd name="T10" fmla="*/ 342 w 458"/>
              <a:gd name="T11" fmla="*/ 453 h 1362"/>
              <a:gd name="T12" fmla="*/ 453 w 458"/>
              <a:gd name="T13" fmla="*/ 680 h 1362"/>
              <a:gd name="T14" fmla="*/ 456 w 458"/>
              <a:gd name="T15" fmla="*/ 1361 h 1362"/>
              <a:gd name="T16" fmla="*/ 0 w 458"/>
              <a:gd name="T17" fmla="*/ 1358 h 13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58"/>
              <a:gd name="T28" fmla="*/ 0 h 1362"/>
              <a:gd name="T29" fmla="*/ 458 w 458"/>
              <a:gd name="T30" fmla="*/ 1362 h 136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58" h="1362">
                <a:moveTo>
                  <a:pt x="0" y="1358"/>
                </a:moveTo>
                <a:cubicBezTo>
                  <a:pt x="2" y="681"/>
                  <a:pt x="5" y="803"/>
                  <a:pt x="3" y="683"/>
                </a:cubicBezTo>
                <a:cubicBezTo>
                  <a:pt x="119" y="452"/>
                  <a:pt x="5" y="683"/>
                  <a:pt x="119" y="455"/>
                </a:cubicBezTo>
                <a:cubicBezTo>
                  <a:pt x="119" y="3"/>
                  <a:pt x="120" y="452"/>
                  <a:pt x="120" y="2"/>
                </a:cubicBezTo>
                <a:cubicBezTo>
                  <a:pt x="344" y="0"/>
                  <a:pt x="120" y="4"/>
                  <a:pt x="342" y="3"/>
                </a:cubicBezTo>
                <a:cubicBezTo>
                  <a:pt x="341" y="459"/>
                  <a:pt x="335" y="378"/>
                  <a:pt x="342" y="453"/>
                </a:cubicBezTo>
                <a:cubicBezTo>
                  <a:pt x="453" y="678"/>
                  <a:pt x="345" y="455"/>
                  <a:pt x="453" y="680"/>
                </a:cubicBezTo>
                <a:cubicBezTo>
                  <a:pt x="453" y="904"/>
                  <a:pt x="458" y="1217"/>
                  <a:pt x="456" y="1361"/>
                </a:cubicBezTo>
                <a:cubicBezTo>
                  <a:pt x="316" y="1361"/>
                  <a:pt x="456" y="1362"/>
                  <a:pt x="0" y="1358"/>
                </a:cubicBezTo>
                <a:close/>
              </a:path>
            </a:pathLst>
          </a:custGeom>
          <a:solidFill>
            <a:schemeClr val="accent1"/>
          </a:solidFill>
          <a:ln w="22225">
            <a:solidFill>
              <a:schemeClr val="tx2"/>
            </a:solidFill>
            <a:round/>
            <a:headEnd/>
            <a:tailEnd/>
          </a:ln>
        </p:spPr>
        <p:txBody>
          <a:bodyPr/>
          <a:lstStyle/>
          <a:p>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12342"/>
                                        </p:tgtEl>
                                        <p:attrNameLst>
                                          <p:attrName>style.visibility</p:attrName>
                                        </p:attrNameLst>
                                      </p:cBhvr>
                                      <p:to>
                                        <p:strVal val="visible"/>
                                      </p:to>
                                    </p:set>
                                    <p:animEffect transition="in" filter="fade">
                                      <p:cBhvr>
                                        <p:cTn id="10" dur="1000"/>
                                        <p:tgtEl>
                                          <p:spTgt spid="12342"/>
                                        </p:tgtEl>
                                      </p:cBhvr>
                                    </p:animEffect>
                                  </p:childTnLst>
                                </p:cTn>
                              </p:par>
                              <p:par>
                                <p:cTn id="11" presetID="10" presetClass="entr" presetSubtype="0" fill="hold" nodeType="withEffect">
                                  <p:stCondLst>
                                    <p:cond delay="0"/>
                                  </p:stCondLst>
                                  <p:childTnLst>
                                    <p:set>
                                      <p:cBhvr>
                                        <p:cTn id="12" dur="1" fill="hold">
                                          <p:stCondLst>
                                            <p:cond delay="0"/>
                                          </p:stCondLst>
                                        </p:cTn>
                                        <p:tgtEl>
                                          <p:spTgt spid="12341"/>
                                        </p:tgtEl>
                                        <p:attrNameLst>
                                          <p:attrName>style.visibility</p:attrName>
                                        </p:attrNameLst>
                                      </p:cBhvr>
                                      <p:to>
                                        <p:strVal val="visible"/>
                                      </p:to>
                                    </p:set>
                                    <p:animEffect transition="in" filter="fade">
                                      <p:cBhvr>
                                        <p:cTn id="13" dur="1000"/>
                                        <p:tgtEl>
                                          <p:spTgt spid="1234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xit" presetSubtype="0" fill="hold" nodeType="clickEffect">
                                  <p:stCondLst>
                                    <p:cond delay="0"/>
                                  </p:stCondLst>
                                  <p:childTnLst>
                                    <p:animEffect transition="out" filter="fade">
                                      <p:cBhvr>
                                        <p:cTn id="17" dur="500"/>
                                        <p:tgtEl>
                                          <p:spTgt spid="12342"/>
                                        </p:tgtEl>
                                      </p:cBhvr>
                                    </p:animEffect>
                                    <p:set>
                                      <p:cBhvr>
                                        <p:cTn id="18" dur="1" fill="hold">
                                          <p:stCondLst>
                                            <p:cond delay="499"/>
                                          </p:stCondLst>
                                        </p:cTn>
                                        <p:tgtEl>
                                          <p:spTgt spid="12342"/>
                                        </p:tgtEl>
                                        <p:attrNameLst>
                                          <p:attrName>style.visibility</p:attrName>
                                        </p:attrNameLst>
                                      </p:cBhvr>
                                      <p:to>
                                        <p:strVal val="hidden"/>
                                      </p:to>
                                    </p:set>
                                  </p:childTnLst>
                                </p:cTn>
                              </p:par>
                              <p:par>
                                <p:cTn id="19" presetID="10" presetClass="entr" presetSubtype="0" fill="hold" grpId="0" nodeType="withEffect">
                                  <p:stCondLst>
                                    <p:cond delay="0"/>
                                  </p:stCondLst>
                                  <p:childTnLst>
                                    <p:set>
                                      <p:cBhvr>
                                        <p:cTn id="20" dur="1" fill="hold">
                                          <p:stCondLst>
                                            <p:cond delay="0"/>
                                          </p:stCondLst>
                                        </p:cTn>
                                        <p:tgtEl>
                                          <p:spTgt spid="12353"/>
                                        </p:tgtEl>
                                        <p:attrNameLst>
                                          <p:attrName>style.visibility</p:attrName>
                                        </p:attrNameLst>
                                      </p:cBhvr>
                                      <p:to>
                                        <p:strVal val="visible"/>
                                      </p:to>
                                    </p:set>
                                    <p:animEffect transition="in" filter="fade">
                                      <p:cBhvr>
                                        <p:cTn id="21" dur="1000"/>
                                        <p:tgtEl>
                                          <p:spTgt spid="12353"/>
                                        </p:tgtEl>
                                      </p:cBhvr>
                                    </p:animEffect>
                                  </p:childTnLst>
                                </p:cTn>
                              </p:par>
                            </p:childTnLst>
                          </p:cTn>
                        </p:par>
                        <p:par>
                          <p:cTn id="22" fill="hold">
                            <p:stCondLst>
                              <p:cond delay="1000"/>
                            </p:stCondLst>
                            <p:childTnLst>
                              <p:par>
                                <p:cTn id="23" presetID="7" presetClass="entr" presetSubtype="1" fill="hold" grpId="0" nodeType="afterEffect">
                                  <p:stCondLst>
                                    <p:cond delay="0"/>
                                  </p:stCondLst>
                                  <p:childTnLst>
                                    <p:set>
                                      <p:cBhvr>
                                        <p:cTn id="24" dur="1" fill="hold">
                                          <p:stCondLst>
                                            <p:cond delay="0"/>
                                          </p:stCondLst>
                                        </p:cTn>
                                        <p:tgtEl>
                                          <p:spTgt spid="12346"/>
                                        </p:tgtEl>
                                        <p:attrNameLst>
                                          <p:attrName>style.visibility</p:attrName>
                                        </p:attrNameLst>
                                      </p:cBhvr>
                                      <p:to>
                                        <p:strVal val="visible"/>
                                      </p:to>
                                    </p:set>
                                    <p:anim calcmode="lin" valueType="num">
                                      <p:cBhvr additive="base">
                                        <p:cTn id="25" dur="500" fill="hold"/>
                                        <p:tgtEl>
                                          <p:spTgt spid="12346"/>
                                        </p:tgtEl>
                                        <p:attrNameLst>
                                          <p:attrName>ppt_x</p:attrName>
                                        </p:attrNameLst>
                                      </p:cBhvr>
                                      <p:tavLst>
                                        <p:tav tm="0">
                                          <p:val>
                                            <p:strVal val="#ppt_x"/>
                                          </p:val>
                                        </p:tav>
                                        <p:tav tm="100000">
                                          <p:val>
                                            <p:strVal val="#ppt_x"/>
                                          </p:val>
                                        </p:tav>
                                      </p:tavLst>
                                    </p:anim>
                                    <p:anim calcmode="lin" valueType="num">
                                      <p:cBhvr additive="base">
                                        <p:cTn id="26" dur="500" fill="hold"/>
                                        <p:tgtEl>
                                          <p:spTgt spid="12346"/>
                                        </p:tgtEl>
                                        <p:attrNameLst>
                                          <p:attrName>ppt_y</p:attrName>
                                        </p:attrNameLst>
                                      </p:cBhvr>
                                      <p:tavLst>
                                        <p:tav tm="0">
                                          <p:val>
                                            <p:strVal val="0-#ppt_h/2"/>
                                          </p:val>
                                        </p:tav>
                                        <p:tav tm="100000">
                                          <p:val>
                                            <p:strVal val="#ppt_y"/>
                                          </p:val>
                                        </p:tav>
                                      </p:tavLst>
                                    </p:anim>
                                  </p:childTnLst>
                                </p:cTn>
                              </p:par>
                            </p:childTnLst>
                          </p:cTn>
                        </p:par>
                        <p:par>
                          <p:cTn id="27" fill="hold">
                            <p:stCondLst>
                              <p:cond delay="1500"/>
                            </p:stCondLst>
                            <p:childTnLst>
                              <p:par>
                                <p:cTn id="28" presetID="7" presetClass="entr" presetSubtype="1"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500" fill="hold"/>
                                        <p:tgtEl>
                                          <p:spTgt spid="3"/>
                                        </p:tgtEl>
                                        <p:attrNameLst>
                                          <p:attrName>ppt_x</p:attrName>
                                        </p:attrNameLst>
                                      </p:cBhvr>
                                      <p:tavLst>
                                        <p:tav tm="0">
                                          <p:val>
                                            <p:strVal val="#ppt_x"/>
                                          </p:val>
                                        </p:tav>
                                        <p:tav tm="100000">
                                          <p:val>
                                            <p:strVal val="#ppt_x"/>
                                          </p:val>
                                        </p:tav>
                                      </p:tavLst>
                                    </p:anim>
                                    <p:anim calcmode="lin" valueType="num">
                                      <p:cBhvr additive="base">
                                        <p:cTn id="31" dur="500" fill="hold"/>
                                        <p:tgtEl>
                                          <p:spTgt spid="3"/>
                                        </p:tgtEl>
                                        <p:attrNameLst>
                                          <p:attrName>ppt_y</p:attrName>
                                        </p:attrNameLst>
                                      </p:cBhvr>
                                      <p:tavLst>
                                        <p:tav tm="0">
                                          <p:val>
                                            <p:strVal val="0-#ppt_h/2"/>
                                          </p:val>
                                        </p:tav>
                                        <p:tav tm="100000">
                                          <p:val>
                                            <p:strVal val="#ppt_y"/>
                                          </p:val>
                                        </p:tav>
                                      </p:tavLst>
                                    </p:anim>
                                  </p:childTnLst>
                                </p:cTn>
                              </p:par>
                            </p:childTnLst>
                          </p:cTn>
                        </p:par>
                        <p:par>
                          <p:cTn id="32" fill="hold">
                            <p:stCondLst>
                              <p:cond delay="2000"/>
                            </p:stCondLst>
                            <p:childTnLst>
                              <p:par>
                                <p:cTn id="33" presetID="7" presetClass="entr" presetSubtype="1" fill="hold" grpId="0" nodeType="afterEffect">
                                  <p:stCondLst>
                                    <p:cond delay="0"/>
                                  </p:stCondLst>
                                  <p:childTnLst>
                                    <p:set>
                                      <p:cBhvr>
                                        <p:cTn id="34" dur="1" fill="hold">
                                          <p:stCondLst>
                                            <p:cond delay="0"/>
                                          </p:stCondLst>
                                        </p:cTn>
                                        <p:tgtEl>
                                          <p:spTgt spid="12347"/>
                                        </p:tgtEl>
                                        <p:attrNameLst>
                                          <p:attrName>style.visibility</p:attrName>
                                        </p:attrNameLst>
                                      </p:cBhvr>
                                      <p:to>
                                        <p:strVal val="visible"/>
                                      </p:to>
                                    </p:set>
                                    <p:anim calcmode="lin" valueType="num">
                                      <p:cBhvr additive="base">
                                        <p:cTn id="35" dur="500" fill="hold"/>
                                        <p:tgtEl>
                                          <p:spTgt spid="12347"/>
                                        </p:tgtEl>
                                        <p:attrNameLst>
                                          <p:attrName>ppt_x</p:attrName>
                                        </p:attrNameLst>
                                      </p:cBhvr>
                                      <p:tavLst>
                                        <p:tav tm="0">
                                          <p:val>
                                            <p:strVal val="#ppt_x"/>
                                          </p:val>
                                        </p:tav>
                                        <p:tav tm="100000">
                                          <p:val>
                                            <p:strVal val="#ppt_x"/>
                                          </p:val>
                                        </p:tav>
                                      </p:tavLst>
                                    </p:anim>
                                    <p:anim calcmode="lin" valueType="num">
                                      <p:cBhvr additive="base">
                                        <p:cTn id="36" dur="500" fill="hold"/>
                                        <p:tgtEl>
                                          <p:spTgt spid="12347"/>
                                        </p:tgtEl>
                                        <p:attrNameLst>
                                          <p:attrName>ppt_y</p:attrName>
                                        </p:attrNameLst>
                                      </p:cBhvr>
                                      <p:tavLst>
                                        <p:tav tm="0">
                                          <p:val>
                                            <p:strVal val="0-#ppt_h/2"/>
                                          </p:val>
                                        </p:tav>
                                        <p:tav tm="100000">
                                          <p:val>
                                            <p:strVal val="#ppt_y"/>
                                          </p:val>
                                        </p:tav>
                                      </p:tavLst>
                                    </p:anim>
                                  </p:childTnLst>
                                </p:cTn>
                              </p:par>
                            </p:childTnLst>
                          </p:cTn>
                        </p:par>
                        <p:par>
                          <p:cTn id="37" fill="hold">
                            <p:stCondLst>
                              <p:cond delay="2500"/>
                            </p:stCondLst>
                            <p:childTnLst>
                              <p:par>
                                <p:cTn id="38" presetID="7" presetClass="entr" presetSubtype="1" fill="hold" nodeType="afterEffect">
                                  <p:stCondLst>
                                    <p:cond delay="0"/>
                                  </p:stCondLst>
                                  <p:childTnLst>
                                    <p:set>
                                      <p:cBhvr>
                                        <p:cTn id="39" dur="1" fill="hold">
                                          <p:stCondLst>
                                            <p:cond delay="0"/>
                                          </p:stCondLst>
                                        </p:cTn>
                                        <p:tgtEl>
                                          <p:spTgt spid="12330"/>
                                        </p:tgtEl>
                                        <p:attrNameLst>
                                          <p:attrName>style.visibility</p:attrName>
                                        </p:attrNameLst>
                                      </p:cBhvr>
                                      <p:to>
                                        <p:strVal val="visible"/>
                                      </p:to>
                                    </p:set>
                                    <p:anim calcmode="lin" valueType="num">
                                      <p:cBhvr additive="base">
                                        <p:cTn id="40" dur="500" fill="hold"/>
                                        <p:tgtEl>
                                          <p:spTgt spid="12330"/>
                                        </p:tgtEl>
                                        <p:attrNameLst>
                                          <p:attrName>ppt_x</p:attrName>
                                        </p:attrNameLst>
                                      </p:cBhvr>
                                      <p:tavLst>
                                        <p:tav tm="0">
                                          <p:val>
                                            <p:strVal val="#ppt_x"/>
                                          </p:val>
                                        </p:tav>
                                        <p:tav tm="100000">
                                          <p:val>
                                            <p:strVal val="#ppt_x"/>
                                          </p:val>
                                        </p:tav>
                                      </p:tavLst>
                                    </p:anim>
                                    <p:anim calcmode="lin" valueType="num">
                                      <p:cBhvr additive="base">
                                        <p:cTn id="41" dur="500" fill="hold"/>
                                        <p:tgtEl>
                                          <p:spTgt spid="12330"/>
                                        </p:tgtEl>
                                        <p:attrNameLst>
                                          <p:attrName>ppt_y</p:attrName>
                                        </p:attrNameLst>
                                      </p:cBhvr>
                                      <p:tavLst>
                                        <p:tav tm="0">
                                          <p:val>
                                            <p:strVal val="0-#ppt_h/2"/>
                                          </p:val>
                                        </p:tav>
                                        <p:tav tm="100000">
                                          <p:val>
                                            <p:strVal val="#ppt_y"/>
                                          </p:val>
                                        </p:tav>
                                      </p:tavLst>
                                    </p:anim>
                                  </p:childTnLst>
                                </p:cTn>
                              </p:par>
                            </p:childTnLst>
                          </p:cTn>
                        </p:par>
                        <p:par>
                          <p:cTn id="42" fill="hold">
                            <p:stCondLst>
                              <p:cond delay="3000"/>
                            </p:stCondLst>
                            <p:childTnLst>
                              <p:par>
                                <p:cTn id="43" presetID="1" presetClass="entr" presetSubtype="0" fill="hold" nodeType="afterEffect">
                                  <p:stCondLst>
                                    <p:cond delay="0"/>
                                  </p:stCondLst>
                                  <p:childTnLst>
                                    <p:set>
                                      <p:cBhvr>
                                        <p:cTn id="44" dur="1" fill="hold">
                                          <p:stCondLst>
                                            <p:cond delay="0"/>
                                          </p:stCondLst>
                                        </p:cTn>
                                        <p:tgtEl>
                                          <p:spTgt spid="12365"/>
                                        </p:tgtEl>
                                        <p:attrNameLst>
                                          <p:attrName>style.visibility</p:attrName>
                                        </p:attrNameLst>
                                      </p:cBhvr>
                                      <p:to>
                                        <p:strVal val="visible"/>
                                      </p:to>
                                    </p:set>
                                  </p:childTnLst>
                                </p:cTn>
                              </p:par>
                            </p:childTnLst>
                          </p:cTn>
                        </p:par>
                        <p:par>
                          <p:cTn id="45" fill="hold">
                            <p:stCondLst>
                              <p:cond delay="3000"/>
                            </p:stCondLst>
                            <p:childTnLst>
                              <p:par>
                                <p:cTn id="46" presetID="17" presetClass="entr" presetSubtype="4" fill="hold" nodeType="after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10000" fill="hold"/>
                                        <p:tgtEl>
                                          <p:spTgt spid="4"/>
                                        </p:tgtEl>
                                        <p:attrNameLst>
                                          <p:attrName>ppt_x</p:attrName>
                                        </p:attrNameLst>
                                      </p:cBhvr>
                                      <p:tavLst>
                                        <p:tav tm="0">
                                          <p:val>
                                            <p:strVal val="#ppt_x"/>
                                          </p:val>
                                        </p:tav>
                                        <p:tav tm="100000">
                                          <p:val>
                                            <p:strVal val="#ppt_x"/>
                                          </p:val>
                                        </p:tav>
                                      </p:tavLst>
                                    </p:anim>
                                    <p:anim calcmode="lin" valueType="num">
                                      <p:cBhvr>
                                        <p:cTn id="49" dur="10000" fill="hold"/>
                                        <p:tgtEl>
                                          <p:spTgt spid="4"/>
                                        </p:tgtEl>
                                        <p:attrNameLst>
                                          <p:attrName>ppt_y</p:attrName>
                                        </p:attrNameLst>
                                      </p:cBhvr>
                                      <p:tavLst>
                                        <p:tav tm="0">
                                          <p:val>
                                            <p:strVal val="#ppt_y+#ppt_h/2"/>
                                          </p:val>
                                        </p:tav>
                                        <p:tav tm="100000">
                                          <p:val>
                                            <p:strVal val="#ppt_y"/>
                                          </p:val>
                                        </p:tav>
                                      </p:tavLst>
                                    </p:anim>
                                    <p:anim calcmode="lin" valueType="num">
                                      <p:cBhvr>
                                        <p:cTn id="50" dur="10000" fill="hold"/>
                                        <p:tgtEl>
                                          <p:spTgt spid="4"/>
                                        </p:tgtEl>
                                        <p:attrNameLst>
                                          <p:attrName>ppt_w</p:attrName>
                                        </p:attrNameLst>
                                      </p:cBhvr>
                                      <p:tavLst>
                                        <p:tav tm="0">
                                          <p:val>
                                            <p:strVal val="#ppt_w"/>
                                          </p:val>
                                        </p:tav>
                                        <p:tav tm="100000">
                                          <p:val>
                                            <p:strVal val="#ppt_w"/>
                                          </p:val>
                                        </p:tav>
                                      </p:tavLst>
                                    </p:anim>
                                    <p:anim calcmode="lin" valueType="num">
                                      <p:cBhvr>
                                        <p:cTn id="51" dur="10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53" grpId="0" animBg="1"/>
      <p:bldP spid="12347" grpId="0" animBg="1"/>
      <p:bldP spid="1234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571472" y="714356"/>
          <a:ext cx="8001055" cy="5120640"/>
        </p:xfrm>
        <a:graphic>
          <a:graphicData uri="http://schemas.openxmlformats.org/drawingml/2006/table">
            <a:tbl>
              <a:tblPr firstRow="1" bandRow="1">
                <a:tableStyleId>{5C22544A-7EE6-4342-B048-85BDC9FD1C3A}</a:tableStyleId>
              </a:tblPr>
              <a:tblGrid>
                <a:gridCol w="1214446"/>
                <a:gridCol w="1928826"/>
                <a:gridCol w="1571636"/>
                <a:gridCol w="1643074"/>
                <a:gridCol w="1643073"/>
              </a:tblGrid>
              <a:tr h="370840">
                <a:tc>
                  <a:txBody>
                    <a:bodyPr/>
                    <a:lstStyle/>
                    <a:p>
                      <a:r>
                        <a:rPr lang="ru-RU" dirty="0" smtClean="0">
                          <a:latin typeface="Times New Roman" pitchFamily="18" charset="0"/>
                          <a:cs typeface="Times New Roman" pitchFamily="18" charset="0"/>
                        </a:rPr>
                        <a:t>Орган растения </a:t>
                      </a:r>
                      <a:endParaRPr lang="ru-RU" dirty="0">
                        <a:latin typeface="Times New Roman" pitchFamily="18" charset="0"/>
                        <a:cs typeface="Times New Roman" pitchFamily="18" charset="0"/>
                      </a:endParaRPr>
                    </a:p>
                  </a:txBody>
                  <a:tcPr/>
                </a:tc>
                <a:tc>
                  <a:txBody>
                    <a:bodyPr/>
                    <a:lstStyle/>
                    <a:p>
                      <a:r>
                        <a:rPr lang="ru-RU" sz="1800" b="1" kern="1200" dirty="0" smtClean="0">
                          <a:solidFill>
                            <a:schemeClr val="lt1"/>
                          </a:solidFill>
                          <a:latin typeface="Times New Roman" pitchFamily="18" charset="0"/>
                          <a:ea typeface="+mn-ea"/>
                          <a:cs typeface="Times New Roman" pitchFamily="18" charset="0"/>
                        </a:rPr>
                        <a:t>Название внутреннего слоя органа, по которому передвигается вода и минеральные вещества</a:t>
                      </a:r>
                      <a:endParaRPr lang="ru-RU" dirty="0">
                        <a:latin typeface="Times New Roman" pitchFamily="18" charset="0"/>
                        <a:cs typeface="Times New Roman" pitchFamily="18" charset="0"/>
                      </a:endParaRPr>
                    </a:p>
                  </a:txBody>
                  <a:tcPr/>
                </a:tc>
                <a:tc>
                  <a:txBody>
                    <a:bodyPr/>
                    <a:lstStyle/>
                    <a:p>
                      <a:r>
                        <a:rPr lang="ru-RU" sz="1800" b="1" kern="1200" dirty="0" smtClean="0">
                          <a:solidFill>
                            <a:schemeClr val="lt1"/>
                          </a:solidFill>
                          <a:latin typeface="Times New Roman" pitchFamily="18" charset="0"/>
                          <a:ea typeface="+mn-ea"/>
                          <a:cs typeface="Times New Roman" pitchFamily="18" charset="0"/>
                        </a:rPr>
                        <a:t>Название ткани по которой передвигаются вода и минеральные вещества</a:t>
                      </a:r>
                      <a:endParaRPr lang="ru-RU" dirty="0">
                        <a:latin typeface="Times New Roman" pitchFamily="18" charset="0"/>
                        <a:cs typeface="Times New Roman" pitchFamily="18" charset="0"/>
                      </a:endParaRPr>
                    </a:p>
                  </a:txBody>
                  <a:tcPr/>
                </a:tc>
                <a:tc>
                  <a:txBody>
                    <a:bodyPr/>
                    <a:lstStyle/>
                    <a:p>
                      <a:r>
                        <a:rPr lang="ru-RU" dirty="0" smtClean="0">
                          <a:latin typeface="Times New Roman" pitchFamily="18" charset="0"/>
                          <a:cs typeface="Times New Roman" pitchFamily="18" charset="0"/>
                        </a:rPr>
                        <a:t>Особенности строения </a:t>
                      </a:r>
                      <a:endParaRPr lang="ru-RU" dirty="0">
                        <a:latin typeface="Times New Roman" pitchFamily="18" charset="0"/>
                        <a:cs typeface="Times New Roman" pitchFamily="18" charset="0"/>
                      </a:endParaRPr>
                    </a:p>
                  </a:txBody>
                  <a:tcPr/>
                </a:tc>
                <a:tc>
                  <a:txBody>
                    <a:bodyPr/>
                    <a:lstStyle/>
                    <a:p>
                      <a:r>
                        <a:rPr lang="ru-RU" dirty="0" smtClean="0">
                          <a:latin typeface="Times New Roman" pitchFamily="18" charset="0"/>
                          <a:cs typeface="Times New Roman" pitchFamily="18" charset="0"/>
                        </a:rPr>
                        <a:t>Направление движения</a:t>
                      </a:r>
                      <a:endParaRPr lang="ru-RU" dirty="0">
                        <a:latin typeface="Times New Roman" pitchFamily="18" charset="0"/>
                        <a:cs typeface="Times New Roman" pitchFamily="18" charset="0"/>
                      </a:endParaRPr>
                    </a:p>
                  </a:txBody>
                  <a:tcPr/>
                </a:tc>
              </a:tr>
              <a:tr h="370840">
                <a:tc>
                  <a:txBody>
                    <a:bodyPr/>
                    <a:lstStyle/>
                    <a:p>
                      <a:r>
                        <a:rPr lang="ru-RU" dirty="0" smtClean="0">
                          <a:latin typeface="Times New Roman" pitchFamily="18" charset="0"/>
                          <a:cs typeface="Times New Roman" pitchFamily="18" charset="0"/>
                        </a:rPr>
                        <a:t>Корень </a:t>
                      </a:r>
                      <a:endParaRPr lang="ru-RU" dirty="0">
                        <a:latin typeface="Times New Roman" pitchFamily="18" charset="0"/>
                        <a:cs typeface="Times New Roman" pitchFamily="18" charset="0"/>
                      </a:endParaRPr>
                    </a:p>
                  </a:txBody>
                  <a:tcPr/>
                </a:tc>
                <a:tc>
                  <a:txBody>
                    <a:bodyPr/>
                    <a:lstStyle/>
                    <a:p>
                      <a:r>
                        <a:rPr lang="ru-RU" dirty="0" smtClean="0">
                          <a:latin typeface="Times New Roman" pitchFamily="18" charset="0"/>
                          <a:cs typeface="Times New Roman" pitchFamily="18" charset="0"/>
                        </a:rPr>
                        <a:t>Древесина</a:t>
                      </a:r>
                      <a:endParaRPr lang="ru-RU" dirty="0">
                        <a:latin typeface="Times New Roman" pitchFamily="18" charset="0"/>
                        <a:cs typeface="Times New Roman" pitchFamily="18" charset="0"/>
                      </a:endParaRPr>
                    </a:p>
                  </a:txBody>
                  <a:tcPr/>
                </a:tc>
                <a:tc>
                  <a:txBody>
                    <a:bodyPr/>
                    <a:lstStyle/>
                    <a:p>
                      <a:r>
                        <a:rPr lang="ru-RU" dirty="0" smtClean="0">
                          <a:latin typeface="Times New Roman" pitchFamily="18" charset="0"/>
                          <a:cs typeface="Times New Roman" pitchFamily="18" charset="0"/>
                        </a:rPr>
                        <a:t>Проводящая</a:t>
                      </a:r>
                      <a:endParaRPr lang="ru-RU" dirty="0">
                        <a:latin typeface="Times New Roman" pitchFamily="18" charset="0"/>
                        <a:cs typeface="Times New Roman" pitchFamily="18" charset="0"/>
                      </a:endParaRPr>
                    </a:p>
                  </a:txBody>
                  <a:tcPr/>
                </a:tc>
                <a:tc>
                  <a:txBody>
                    <a:bodyPr/>
                    <a:lstStyle/>
                    <a:p>
                      <a:r>
                        <a:rPr lang="ru-RU" sz="1800" kern="1200" dirty="0" smtClean="0">
                          <a:solidFill>
                            <a:schemeClr val="dk1"/>
                          </a:solidFill>
                          <a:latin typeface="Times New Roman" pitchFamily="18" charset="0"/>
                          <a:ea typeface="+mn-ea"/>
                          <a:cs typeface="Times New Roman" pitchFamily="18" charset="0"/>
                        </a:rPr>
                        <a:t>Сосудисто-волокнистые пучки, состоящие из омертвевших вытянутых клеток, лишенных живого содержимого</a:t>
                      </a:r>
                      <a:endParaRPr lang="ru-RU" dirty="0">
                        <a:latin typeface="Times New Roman" pitchFamily="18" charset="0"/>
                        <a:cs typeface="Times New Roman" pitchFamily="18" charset="0"/>
                      </a:endParaRPr>
                    </a:p>
                  </a:txBody>
                  <a:tcPr/>
                </a:tc>
                <a:tc>
                  <a:txBody>
                    <a:bodyPr/>
                    <a:lstStyle/>
                    <a:p>
                      <a:r>
                        <a:rPr lang="ru-RU" sz="1800" kern="1200" dirty="0" smtClean="0">
                          <a:solidFill>
                            <a:schemeClr val="dk1"/>
                          </a:solidFill>
                          <a:latin typeface="Times New Roman" pitchFamily="18" charset="0"/>
                          <a:ea typeface="+mn-ea"/>
                          <a:cs typeface="Times New Roman" pitchFamily="18" charset="0"/>
                        </a:rPr>
                        <a:t>В стебель </a:t>
                      </a:r>
                    </a:p>
                    <a:p>
                      <a:r>
                        <a:rPr lang="ru-RU" sz="1800" kern="1200" dirty="0" smtClean="0">
                          <a:solidFill>
                            <a:schemeClr val="dk1"/>
                          </a:solidFill>
                          <a:latin typeface="Times New Roman" pitchFamily="18" charset="0"/>
                          <a:ea typeface="+mn-ea"/>
                          <a:cs typeface="Times New Roman" pitchFamily="18" charset="0"/>
                        </a:rPr>
                        <a:t>(восходящий ток движения)</a:t>
                      </a:r>
                      <a:endParaRPr lang="ru-RU"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p:nvPr/>
        </p:nvPicPr>
        <p:blipFill>
          <a:blip r:embed="rId3" cstate="print">
            <a:lum contrast="-20000"/>
          </a:blip>
          <a:srcRect/>
          <a:stretch>
            <a:fillRect/>
          </a:stretch>
        </p:blipFill>
        <p:spPr bwMode="auto">
          <a:xfrm>
            <a:off x="2643174" y="571480"/>
            <a:ext cx="3714776" cy="5643602"/>
          </a:xfrm>
          <a:prstGeom prst="rect">
            <a:avLst/>
          </a:prstGeom>
          <a:noFill/>
          <a:ln w="9525">
            <a:solidFill>
              <a:srgbClr val="0066FF"/>
            </a:solidFill>
            <a:miter lim="800000"/>
            <a:headEnd/>
            <a:tailEnd/>
          </a:ln>
          <a:effectLst/>
          <a:scene3d>
            <a:camera prst="perspectiveFront"/>
            <a:lightRig rig="threePt" dir="t"/>
          </a:scene3d>
          <a:sp3d>
            <a:bevelT w="139700" h="139700" prst="divot"/>
          </a:sp3d>
        </p:spPr>
      </p:pic>
      <p:sp>
        <p:nvSpPr>
          <p:cNvPr id="10" name="TextBox 9"/>
          <p:cNvSpPr txBox="1"/>
          <p:nvPr/>
        </p:nvSpPr>
        <p:spPr>
          <a:xfrm>
            <a:off x="2857489" y="1142984"/>
            <a:ext cx="3143272" cy="1107996"/>
          </a:xfrm>
          <a:prstGeom prst="rect">
            <a:avLst/>
          </a:prstGeom>
          <a:noFill/>
        </p:spPr>
        <p:txBody>
          <a:bodyPr wrap="square" rtlCol="0">
            <a:spAutoFit/>
          </a:bodyPr>
          <a:lstStyle/>
          <a:p>
            <a:r>
              <a:rPr lang="ru-RU" sz="6600" dirty="0" smtClean="0"/>
              <a:t>стебель</a:t>
            </a:r>
            <a:endParaRPr lang="ru-RU" sz="6600" dirty="0"/>
          </a:p>
        </p:txBody>
      </p:sp>
      <p:pic>
        <p:nvPicPr>
          <p:cNvPr id="5" name="1269606387_neat-sms-tone.mp3">
            <a:hlinkClick r:id="" action="ppaction://media"/>
          </p:cNvPr>
          <p:cNvPicPr>
            <a:picLocks noRot="1" noChangeAspect="1"/>
          </p:cNvPicPr>
          <p:nvPr>
            <a:audioFile r:link="rId1"/>
          </p:nvPr>
        </p:nvPicPr>
        <p:blipFill>
          <a:blip r:embed="rId4" cstate="print"/>
          <a:stretch>
            <a:fillRect/>
          </a:stretch>
        </p:blipFill>
        <p:spPr>
          <a:xfrm>
            <a:off x="4419600" y="3276600"/>
            <a:ext cx="3048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96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Таблица 8"/>
          <p:cNvGraphicFramePr>
            <a:graphicFrameLocks noGrp="1"/>
          </p:cNvGraphicFramePr>
          <p:nvPr/>
        </p:nvGraphicFramePr>
        <p:xfrm>
          <a:off x="571472" y="714356"/>
          <a:ext cx="8001055" cy="5429288"/>
        </p:xfrm>
        <a:graphic>
          <a:graphicData uri="http://schemas.openxmlformats.org/drawingml/2006/table">
            <a:tbl>
              <a:tblPr firstRow="1" bandRow="1">
                <a:tableStyleId>{5C22544A-7EE6-4342-B048-85BDC9FD1C3A}</a:tableStyleId>
              </a:tblPr>
              <a:tblGrid>
                <a:gridCol w="1214446"/>
                <a:gridCol w="1928826"/>
                <a:gridCol w="1571636"/>
                <a:gridCol w="1643074"/>
                <a:gridCol w="1643073"/>
              </a:tblGrid>
              <a:tr h="5429288">
                <a:tc>
                  <a:txBody>
                    <a:bodyPr/>
                    <a:lstStyle/>
                    <a:p>
                      <a:r>
                        <a:rPr lang="ru-RU" sz="2400" dirty="0" smtClean="0">
                          <a:latin typeface="Times New Roman" pitchFamily="18" charset="0"/>
                          <a:cs typeface="Times New Roman" pitchFamily="18" charset="0"/>
                        </a:rPr>
                        <a:t>Орган растения </a:t>
                      </a:r>
                      <a:endParaRPr lang="ru-RU" sz="2400" dirty="0">
                        <a:latin typeface="Times New Roman" pitchFamily="18" charset="0"/>
                        <a:cs typeface="Times New Roman" pitchFamily="18" charset="0"/>
                      </a:endParaRPr>
                    </a:p>
                  </a:txBody>
                  <a:tcPr/>
                </a:tc>
                <a:tc>
                  <a:txBody>
                    <a:bodyPr/>
                    <a:lstStyle/>
                    <a:p>
                      <a:r>
                        <a:rPr lang="ru-RU" sz="2400" b="1" kern="1200" dirty="0" smtClean="0">
                          <a:solidFill>
                            <a:schemeClr val="lt1"/>
                          </a:solidFill>
                          <a:latin typeface="Times New Roman" pitchFamily="18" charset="0"/>
                          <a:ea typeface="+mn-ea"/>
                          <a:cs typeface="Times New Roman" pitchFamily="18" charset="0"/>
                        </a:rPr>
                        <a:t>Название внутреннего слоя органа, по которому передвигается вода и минеральные вещества</a:t>
                      </a:r>
                      <a:endParaRPr lang="ru-RU" sz="2400" dirty="0">
                        <a:latin typeface="Times New Roman" pitchFamily="18" charset="0"/>
                        <a:cs typeface="Times New Roman" pitchFamily="18" charset="0"/>
                      </a:endParaRPr>
                    </a:p>
                  </a:txBody>
                  <a:tcPr/>
                </a:tc>
                <a:tc>
                  <a:txBody>
                    <a:bodyPr/>
                    <a:lstStyle/>
                    <a:p>
                      <a:r>
                        <a:rPr lang="ru-RU" sz="2400" b="1" kern="1200" dirty="0" smtClean="0">
                          <a:solidFill>
                            <a:schemeClr val="lt1"/>
                          </a:solidFill>
                          <a:latin typeface="Times New Roman" pitchFamily="18" charset="0"/>
                          <a:ea typeface="+mn-ea"/>
                          <a:cs typeface="Times New Roman" pitchFamily="18" charset="0"/>
                        </a:rPr>
                        <a:t>Название ткани по которой передвигаются вода и минеральные вещества</a:t>
                      </a:r>
                      <a:endParaRPr lang="ru-RU" sz="2400" dirty="0">
                        <a:latin typeface="Times New Roman" pitchFamily="18" charset="0"/>
                        <a:cs typeface="Times New Roman" pitchFamily="18" charset="0"/>
                      </a:endParaRPr>
                    </a:p>
                  </a:txBody>
                  <a:tcPr/>
                </a:tc>
                <a:tc>
                  <a:txBody>
                    <a:bodyPr/>
                    <a:lstStyle/>
                    <a:p>
                      <a:r>
                        <a:rPr lang="ru-RU" sz="2400" dirty="0" smtClean="0">
                          <a:latin typeface="Times New Roman" pitchFamily="18" charset="0"/>
                          <a:cs typeface="Times New Roman" pitchFamily="18" charset="0"/>
                        </a:rPr>
                        <a:t>Особенности строения </a:t>
                      </a:r>
                      <a:endParaRPr lang="ru-RU" sz="2400" dirty="0">
                        <a:latin typeface="Times New Roman" pitchFamily="18" charset="0"/>
                        <a:cs typeface="Times New Roman" pitchFamily="18" charset="0"/>
                      </a:endParaRPr>
                    </a:p>
                  </a:txBody>
                  <a:tcPr/>
                </a:tc>
                <a:tc>
                  <a:txBody>
                    <a:bodyPr/>
                    <a:lstStyle/>
                    <a:p>
                      <a:r>
                        <a:rPr lang="ru-RU" sz="2400" dirty="0" smtClean="0">
                          <a:latin typeface="Times New Roman" pitchFamily="18" charset="0"/>
                          <a:cs typeface="Times New Roman" pitchFamily="18" charset="0"/>
                        </a:rPr>
                        <a:t>Направление движения</a:t>
                      </a:r>
                      <a:endParaRPr lang="ru-RU" sz="2400"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ru-RU"/>
              <a:t>Строение стебля</a:t>
            </a:r>
          </a:p>
        </p:txBody>
      </p:sp>
      <p:graphicFrame>
        <p:nvGraphicFramePr>
          <p:cNvPr id="2" name="Схема 1"/>
          <p:cNvGraphicFramePr/>
          <p:nvPr/>
        </p:nvGraphicFramePr>
        <p:xfrm>
          <a:off x="463550" y="1570038"/>
          <a:ext cx="8229600" cy="22320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306" name="Picture 18" descr="Поперечный срез древесного стебля"/>
          <p:cNvPicPr>
            <a:picLocks noChangeArrowheads="1"/>
          </p:cNvPicPr>
          <p:nvPr/>
        </p:nvPicPr>
        <p:blipFill>
          <a:blip r:embed="rId8" cstate="print"/>
          <a:srcRect/>
          <a:stretch>
            <a:fillRect/>
          </a:stretch>
        </p:blipFill>
        <p:spPr bwMode="auto">
          <a:xfrm>
            <a:off x="463550" y="4067175"/>
            <a:ext cx="8231188" cy="21875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graphicEl>
                                              <a:dgm id="{8DC3F7C9-1760-4837-8CBF-3127E439ABD8}"/>
                                            </p:graphicEl>
                                          </p:spTgt>
                                        </p:tgtEl>
                                        <p:attrNameLst>
                                          <p:attrName>style.visibility</p:attrName>
                                        </p:attrNameLst>
                                      </p:cBhvr>
                                      <p:to>
                                        <p:strVal val="visible"/>
                                      </p:to>
                                    </p:set>
                                    <p:animEffect transition="in" filter="wipe(up)">
                                      <p:cBhvr>
                                        <p:cTn id="7" dur="500"/>
                                        <p:tgtEl>
                                          <p:spTgt spid="2">
                                            <p:graphicEl>
                                              <a:dgm id="{8DC3F7C9-1760-4837-8CBF-3127E439ABD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graphicEl>
                                              <a:dgm id="{A7EB7B35-17D5-414A-B417-5B869EB05967}"/>
                                            </p:graphicEl>
                                          </p:spTgt>
                                        </p:tgtEl>
                                        <p:attrNameLst>
                                          <p:attrName>style.visibility</p:attrName>
                                        </p:attrNameLst>
                                      </p:cBhvr>
                                      <p:to>
                                        <p:strVal val="visible"/>
                                      </p:to>
                                    </p:set>
                                    <p:animEffect transition="in" filter="wipe(up)">
                                      <p:cBhvr>
                                        <p:cTn id="12" dur="500"/>
                                        <p:tgtEl>
                                          <p:spTgt spid="2">
                                            <p:graphicEl>
                                              <a:dgm id="{A7EB7B35-17D5-414A-B417-5B869EB05967}"/>
                                            </p:graphic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2">
                                            <p:graphicEl>
                                              <a:dgm id="{FE738FA6-6927-4574-A738-C7AD6887FE5F}"/>
                                            </p:graphicEl>
                                          </p:spTgt>
                                        </p:tgtEl>
                                        <p:attrNameLst>
                                          <p:attrName>style.visibility</p:attrName>
                                        </p:attrNameLst>
                                      </p:cBhvr>
                                      <p:to>
                                        <p:strVal val="visible"/>
                                      </p:to>
                                    </p:set>
                                    <p:animEffect transition="in" filter="wipe(up)">
                                      <p:cBhvr>
                                        <p:cTn id="15" dur="500"/>
                                        <p:tgtEl>
                                          <p:spTgt spid="2">
                                            <p:graphicEl>
                                              <a:dgm id="{FE738FA6-6927-4574-A738-C7AD6887FE5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2">
                                            <p:graphicEl>
                                              <a:dgm id="{706792D0-9EF7-477B-A429-A73E50F151ED}"/>
                                            </p:graphicEl>
                                          </p:spTgt>
                                        </p:tgtEl>
                                        <p:attrNameLst>
                                          <p:attrName>style.visibility</p:attrName>
                                        </p:attrNameLst>
                                      </p:cBhvr>
                                      <p:to>
                                        <p:strVal val="visible"/>
                                      </p:to>
                                    </p:set>
                                    <p:animEffect transition="in" filter="wipe(up)">
                                      <p:cBhvr>
                                        <p:cTn id="20" dur="500"/>
                                        <p:tgtEl>
                                          <p:spTgt spid="2">
                                            <p:graphicEl>
                                              <a:dgm id="{706792D0-9EF7-477B-A429-A73E50F151ED}"/>
                                            </p:graphic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2">
                                            <p:graphicEl>
                                              <a:dgm id="{0E80EEC0-68B3-4C7D-ABA9-69D30729F5C9}"/>
                                            </p:graphicEl>
                                          </p:spTgt>
                                        </p:tgtEl>
                                        <p:attrNameLst>
                                          <p:attrName>style.visibility</p:attrName>
                                        </p:attrNameLst>
                                      </p:cBhvr>
                                      <p:to>
                                        <p:strVal val="visible"/>
                                      </p:to>
                                    </p:set>
                                    <p:animEffect transition="in" filter="wipe(up)">
                                      <p:cBhvr>
                                        <p:cTn id="23" dur="500"/>
                                        <p:tgtEl>
                                          <p:spTgt spid="2">
                                            <p:graphicEl>
                                              <a:dgm id="{0E80EEC0-68B3-4C7D-ABA9-69D30729F5C9}"/>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2">
                                            <p:graphicEl>
                                              <a:dgm id="{EC0AC482-B7B7-4184-B159-AEA9EB917860}"/>
                                            </p:graphicEl>
                                          </p:spTgt>
                                        </p:tgtEl>
                                        <p:attrNameLst>
                                          <p:attrName>style.visibility</p:attrName>
                                        </p:attrNameLst>
                                      </p:cBhvr>
                                      <p:to>
                                        <p:strVal val="visible"/>
                                      </p:to>
                                    </p:set>
                                    <p:animEffect transition="in" filter="wipe(up)">
                                      <p:cBhvr>
                                        <p:cTn id="28" dur="500"/>
                                        <p:tgtEl>
                                          <p:spTgt spid="2">
                                            <p:graphicEl>
                                              <a:dgm id="{EC0AC482-B7B7-4184-B159-AEA9EB917860}"/>
                                            </p:graphic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
                                            <p:graphicEl>
                                              <a:dgm id="{FCF48C2E-E14C-458C-AA5D-D255456DD583}"/>
                                            </p:graphicEl>
                                          </p:spTgt>
                                        </p:tgtEl>
                                        <p:attrNameLst>
                                          <p:attrName>style.visibility</p:attrName>
                                        </p:attrNameLst>
                                      </p:cBhvr>
                                      <p:to>
                                        <p:strVal val="visible"/>
                                      </p:to>
                                    </p:set>
                                    <p:animEffect transition="in" filter="wipe(up)">
                                      <p:cBhvr>
                                        <p:cTn id="31" dur="500"/>
                                        <p:tgtEl>
                                          <p:spTgt spid="2">
                                            <p:graphicEl>
                                              <a:dgm id="{FCF48C2E-E14C-458C-AA5D-D255456DD58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2">
                                            <p:graphicEl>
                                              <a:dgm id="{90567129-FD2B-4094-BF01-8A4BB6A700E2}"/>
                                            </p:graphicEl>
                                          </p:spTgt>
                                        </p:tgtEl>
                                        <p:attrNameLst>
                                          <p:attrName>style.visibility</p:attrName>
                                        </p:attrNameLst>
                                      </p:cBhvr>
                                      <p:to>
                                        <p:strVal val="visible"/>
                                      </p:to>
                                    </p:set>
                                    <p:animEffect transition="in" filter="wipe(up)">
                                      <p:cBhvr>
                                        <p:cTn id="36" dur="500"/>
                                        <p:tgtEl>
                                          <p:spTgt spid="2">
                                            <p:graphicEl>
                                              <a:dgm id="{90567129-FD2B-4094-BF01-8A4BB6A700E2}"/>
                                            </p:graphicEl>
                                          </p:spTgt>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2">
                                            <p:graphicEl>
                                              <a:dgm id="{C2E6C068-B910-4C98-8D33-6D940D8FA4DD}"/>
                                            </p:graphicEl>
                                          </p:spTgt>
                                        </p:tgtEl>
                                        <p:attrNameLst>
                                          <p:attrName>style.visibility</p:attrName>
                                        </p:attrNameLst>
                                      </p:cBhvr>
                                      <p:to>
                                        <p:strVal val="visible"/>
                                      </p:to>
                                    </p:set>
                                    <p:animEffect transition="in" filter="wipe(up)">
                                      <p:cBhvr>
                                        <p:cTn id="39" dur="500"/>
                                        <p:tgtEl>
                                          <p:spTgt spid="2">
                                            <p:graphicEl>
                                              <a:dgm id="{C2E6C068-B910-4C98-8D33-6D940D8FA4DD}"/>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2">
                                            <p:graphicEl>
                                              <a:dgm id="{D6B4918B-3D09-4DC2-B4EF-E415C8CA4578}"/>
                                            </p:graphicEl>
                                          </p:spTgt>
                                        </p:tgtEl>
                                        <p:attrNameLst>
                                          <p:attrName>style.visibility</p:attrName>
                                        </p:attrNameLst>
                                      </p:cBhvr>
                                      <p:to>
                                        <p:strVal val="visible"/>
                                      </p:to>
                                    </p:set>
                                    <p:animEffect transition="in" filter="wipe(up)">
                                      <p:cBhvr>
                                        <p:cTn id="44" dur="500"/>
                                        <p:tgtEl>
                                          <p:spTgt spid="2">
                                            <p:graphicEl>
                                              <a:dgm id="{D6B4918B-3D09-4DC2-B4EF-E415C8CA4578}"/>
                                            </p:graphicEl>
                                          </p:spTgt>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
                                            <p:graphicEl>
                                              <a:dgm id="{1C3AA023-6E39-4338-8601-9163D7688E43}"/>
                                            </p:graphicEl>
                                          </p:spTgt>
                                        </p:tgtEl>
                                        <p:attrNameLst>
                                          <p:attrName>style.visibility</p:attrName>
                                        </p:attrNameLst>
                                      </p:cBhvr>
                                      <p:to>
                                        <p:strVal val="visible"/>
                                      </p:to>
                                    </p:set>
                                    <p:animEffect transition="in" filter="wipe(up)">
                                      <p:cBhvr>
                                        <p:cTn id="47" dur="500"/>
                                        <p:tgtEl>
                                          <p:spTgt spid="2">
                                            <p:graphicEl>
                                              <a:dgm id="{1C3AA023-6E39-4338-8601-9163D7688E43}"/>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2">
                                            <p:graphicEl>
                                              <a:dgm id="{B31BB5CA-0F1E-4FB6-9B7C-97FCE0010161}"/>
                                            </p:graphicEl>
                                          </p:spTgt>
                                        </p:tgtEl>
                                        <p:attrNameLst>
                                          <p:attrName>style.visibility</p:attrName>
                                        </p:attrNameLst>
                                      </p:cBhvr>
                                      <p:to>
                                        <p:strVal val="visible"/>
                                      </p:to>
                                    </p:set>
                                    <p:animEffect transition="in" filter="wipe(up)">
                                      <p:cBhvr>
                                        <p:cTn id="52" dur="500"/>
                                        <p:tgtEl>
                                          <p:spTgt spid="2">
                                            <p:graphicEl>
                                              <a:dgm id="{B31BB5CA-0F1E-4FB6-9B7C-97FCE0010161}"/>
                                            </p:graphicEl>
                                          </p:spTgt>
                                        </p:tgtEl>
                                      </p:cBhvr>
                                    </p:animEffect>
                                  </p:childTnLst>
                                </p:cTn>
                              </p:par>
                              <p:par>
                                <p:cTn id="53" presetID="22" presetClass="entr" presetSubtype="1" fill="hold" grpId="0" nodeType="withEffect">
                                  <p:stCondLst>
                                    <p:cond delay="0"/>
                                  </p:stCondLst>
                                  <p:childTnLst>
                                    <p:set>
                                      <p:cBhvr>
                                        <p:cTn id="54" dur="1" fill="hold">
                                          <p:stCondLst>
                                            <p:cond delay="0"/>
                                          </p:stCondLst>
                                        </p:cTn>
                                        <p:tgtEl>
                                          <p:spTgt spid="2">
                                            <p:graphicEl>
                                              <a:dgm id="{7C2F2A59-ED93-40E9-BBA5-396F90D8FF1E}"/>
                                            </p:graphicEl>
                                          </p:spTgt>
                                        </p:tgtEl>
                                        <p:attrNameLst>
                                          <p:attrName>style.visibility</p:attrName>
                                        </p:attrNameLst>
                                      </p:cBhvr>
                                      <p:to>
                                        <p:strVal val="visible"/>
                                      </p:to>
                                    </p:set>
                                    <p:animEffect transition="in" filter="wipe(up)">
                                      <p:cBhvr>
                                        <p:cTn id="55" dur="500"/>
                                        <p:tgtEl>
                                          <p:spTgt spid="2">
                                            <p:graphicEl>
                                              <a:dgm id="{7C2F2A59-ED93-40E9-BBA5-396F90D8FF1E}"/>
                                            </p:graphicEl>
                                          </p:spTgt>
                                        </p:tgtEl>
                                      </p:cBhvr>
                                    </p:animEffect>
                                  </p:childTnLst>
                                </p:cTn>
                              </p:par>
                              <p:par>
                                <p:cTn id="56" presetID="10" presetClass="entr" presetSubtype="0" fill="hold" nodeType="withEffect">
                                  <p:stCondLst>
                                    <p:cond delay="0"/>
                                  </p:stCondLst>
                                  <p:childTnLst>
                                    <p:set>
                                      <p:cBhvr>
                                        <p:cTn id="57" dur="1" fill="hold">
                                          <p:stCondLst>
                                            <p:cond delay="0"/>
                                          </p:stCondLst>
                                        </p:cTn>
                                        <p:tgtEl>
                                          <p:spTgt spid="12306"/>
                                        </p:tgtEl>
                                        <p:attrNameLst>
                                          <p:attrName>style.visibility</p:attrName>
                                        </p:attrNameLst>
                                      </p:cBhvr>
                                      <p:to>
                                        <p:strVal val="visible"/>
                                      </p:to>
                                    </p:set>
                                    <p:animEffect transition="in" filter="fade">
                                      <p:cBhvr>
                                        <p:cTn id="58" dur="2000"/>
                                        <p:tgtEl>
                                          <p:spTgt spid="12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ru-RU"/>
              <a:t>Древесина</a:t>
            </a:r>
          </a:p>
        </p:txBody>
      </p:sp>
      <p:pic>
        <p:nvPicPr>
          <p:cNvPr id="18435" name="Picture 3" descr="Внутреннее строение стебля"/>
          <p:cNvPicPr>
            <a:picLocks noChangeAspect="1" noChangeArrowheads="1"/>
          </p:cNvPicPr>
          <p:nvPr/>
        </p:nvPicPr>
        <p:blipFill>
          <a:blip r:embed="rId3" cstate="print"/>
          <a:srcRect/>
          <a:stretch>
            <a:fillRect/>
          </a:stretch>
        </p:blipFill>
        <p:spPr bwMode="auto">
          <a:xfrm>
            <a:off x="2157413" y="2463800"/>
            <a:ext cx="4829175" cy="3152775"/>
          </a:xfrm>
          <a:prstGeom prst="rect">
            <a:avLst/>
          </a:prstGeom>
          <a:noFill/>
        </p:spPr>
      </p:pic>
      <p:grpSp>
        <p:nvGrpSpPr>
          <p:cNvPr id="2" name="Group 5"/>
          <p:cNvGrpSpPr>
            <a:grpSpLocks/>
          </p:cNvGrpSpPr>
          <p:nvPr/>
        </p:nvGrpSpPr>
        <p:grpSpPr bwMode="auto">
          <a:xfrm>
            <a:off x="4716463" y="5013325"/>
            <a:ext cx="2698750" cy="1690688"/>
            <a:chOff x="2109" y="3158"/>
            <a:chExt cx="1428" cy="1037"/>
          </a:xfrm>
        </p:grpSpPr>
        <p:sp>
          <p:nvSpPr>
            <p:cNvPr id="18438" name="Text Box 6"/>
            <p:cNvSpPr txBox="1">
              <a:spLocks noChangeArrowheads="1"/>
            </p:cNvSpPr>
            <p:nvPr/>
          </p:nvSpPr>
          <p:spPr bwMode="auto">
            <a:xfrm>
              <a:off x="2130" y="3952"/>
              <a:ext cx="1407" cy="243"/>
            </a:xfrm>
            <a:prstGeom prst="rect">
              <a:avLst/>
            </a:prstGeom>
            <a:noFill/>
            <a:ln w="9525">
              <a:noFill/>
              <a:miter lim="800000"/>
              <a:headEnd/>
              <a:tailEnd/>
            </a:ln>
            <a:effectLst/>
          </p:spPr>
          <p:txBody>
            <a:bodyPr>
              <a:spAutoFit/>
            </a:bodyPr>
            <a:lstStyle/>
            <a:p>
              <a:pPr>
                <a:spcBef>
                  <a:spcPct val="50000"/>
                </a:spcBef>
              </a:pPr>
              <a:r>
                <a:rPr lang="ru-RU" sz="2000"/>
                <a:t>сосуды древесины</a:t>
              </a:r>
            </a:p>
          </p:txBody>
        </p:sp>
        <p:sp>
          <p:nvSpPr>
            <p:cNvPr id="18439" name="Line 7"/>
            <p:cNvSpPr>
              <a:spLocks noChangeShapeType="1"/>
            </p:cNvSpPr>
            <p:nvPr/>
          </p:nvSpPr>
          <p:spPr bwMode="auto">
            <a:xfrm flipV="1">
              <a:off x="2109" y="3158"/>
              <a:ext cx="90" cy="907"/>
            </a:xfrm>
            <a:prstGeom prst="line">
              <a:avLst/>
            </a:prstGeom>
            <a:noFill/>
            <a:ln w="38100">
              <a:solidFill>
                <a:srgbClr val="FF0000"/>
              </a:solidFill>
              <a:round/>
              <a:headEnd type="oval" w="med" len="med"/>
              <a:tailEnd/>
            </a:ln>
            <a:effectLst/>
          </p:spPr>
          <p:txBody>
            <a:bodyPr/>
            <a:lstStyle/>
            <a:p>
              <a:endParaRPr lang="ru-RU"/>
            </a:p>
          </p:txBody>
        </p:sp>
      </p:grpSp>
      <p:grpSp>
        <p:nvGrpSpPr>
          <p:cNvPr id="3" name="Group 8"/>
          <p:cNvGrpSpPr>
            <a:grpSpLocks/>
          </p:cNvGrpSpPr>
          <p:nvPr/>
        </p:nvGrpSpPr>
        <p:grpSpPr bwMode="auto">
          <a:xfrm>
            <a:off x="5651500" y="2422525"/>
            <a:ext cx="3186113" cy="1150938"/>
            <a:chOff x="2652" y="1243"/>
            <a:chExt cx="1418" cy="826"/>
          </a:xfrm>
        </p:grpSpPr>
        <p:sp>
          <p:nvSpPr>
            <p:cNvPr id="18441" name="Text Box 9"/>
            <p:cNvSpPr txBox="1">
              <a:spLocks noChangeArrowheads="1"/>
            </p:cNvSpPr>
            <p:nvPr/>
          </p:nvSpPr>
          <p:spPr bwMode="auto">
            <a:xfrm>
              <a:off x="2778" y="1243"/>
              <a:ext cx="1292" cy="504"/>
            </a:xfrm>
            <a:prstGeom prst="rect">
              <a:avLst/>
            </a:prstGeom>
            <a:noFill/>
            <a:ln w="9525">
              <a:noFill/>
              <a:miter lim="800000"/>
              <a:headEnd/>
              <a:tailEnd/>
            </a:ln>
            <a:effectLst/>
          </p:spPr>
          <p:txBody>
            <a:bodyPr>
              <a:spAutoFit/>
            </a:bodyPr>
            <a:lstStyle/>
            <a:p>
              <a:pPr>
                <a:spcBef>
                  <a:spcPct val="50000"/>
                </a:spcBef>
              </a:pPr>
              <a:r>
                <a:rPr lang="ru-RU" sz="2000"/>
                <a:t>механические волокна и живые клетки</a:t>
              </a:r>
            </a:p>
          </p:txBody>
        </p:sp>
        <p:sp>
          <p:nvSpPr>
            <p:cNvPr id="18442" name="Line 10"/>
            <p:cNvSpPr>
              <a:spLocks noChangeShapeType="1"/>
            </p:cNvSpPr>
            <p:nvPr/>
          </p:nvSpPr>
          <p:spPr bwMode="auto">
            <a:xfrm flipH="1">
              <a:off x="2652" y="1389"/>
              <a:ext cx="137" cy="680"/>
            </a:xfrm>
            <a:prstGeom prst="line">
              <a:avLst/>
            </a:prstGeom>
            <a:noFill/>
            <a:ln w="38100">
              <a:solidFill>
                <a:srgbClr val="FF0000"/>
              </a:solidFill>
              <a:round/>
              <a:headEnd type="oval" w="med" len="med"/>
              <a:tailEnd/>
            </a:ln>
            <a:effectLst/>
          </p:spPr>
          <p:txBody>
            <a:bodyPr/>
            <a:lstStyle/>
            <a:p>
              <a:endParaRPr lang="ru-RU"/>
            </a:p>
          </p:txBody>
        </p:sp>
      </p:grpSp>
      <p:pic>
        <p:nvPicPr>
          <p:cNvPr id="10" name="Picture 3" descr="Внутреннее строение стебля"/>
          <p:cNvPicPr>
            <a:picLocks noChangeAspect="1" noChangeArrowheads="1"/>
          </p:cNvPicPr>
          <p:nvPr/>
        </p:nvPicPr>
        <p:blipFill>
          <a:blip r:embed="rId3" cstate="print"/>
          <a:srcRect/>
          <a:stretch>
            <a:fillRect/>
          </a:stretch>
        </p:blipFill>
        <p:spPr bwMode="auto">
          <a:xfrm>
            <a:off x="2143108" y="2428868"/>
            <a:ext cx="4829175" cy="31527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fade">
                                      <p:cBhvr>
                                        <p:cTn id="7" dur="2000"/>
                                        <p:tgtEl>
                                          <p:spTgt spid="1843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up)">
                                      <p:cBhvr>
                                        <p:cTn id="17" dur="500"/>
                                        <p:tgtEl>
                                          <p:spTgt spid="3"/>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Admin\Рабочий стол\Новая папка (2)\10020710.gif"/>
          <p:cNvPicPr>
            <a:picLocks noChangeAspect="1" noChangeArrowheads="1"/>
          </p:cNvPicPr>
          <p:nvPr/>
        </p:nvPicPr>
        <p:blipFill>
          <a:blip r:embed="rId2" cstate="print"/>
          <a:srcRect/>
          <a:stretch>
            <a:fillRect/>
          </a:stretch>
        </p:blipFill>
        <p:spPr bwMode="auto">
          <a:xfrm>
            <a:off x="928662" y="642918"/>
            <a:ext cx="7358114" cy="5572164"/>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571472" y="714356"/>
          <a:ext cx="8001055" cy="5120640"/>
        </p:xfrm>
        <a:graphic>
          <a:graphicData uri="http://schemas.openxmlformats.org/drawingml/2006/table">
            <a:tbl>
              <a:tblPr firstRow="1" bandRow="1">
                <a:tableStyleId>{5C22544A-7EE6-4342-B048-85BDC9FD1C3A}</a:tableStyleId>
              </a:tblPr>
              <a:tblGrid>
                <a:gridCol w="1214446"/>
                <a:gridCol w="1928826"/>
                <a:gridCol w="1571636"/>
                <a:gridCol w="1643074"/>
                <a:gridCol w="1643073"/>
              </a:tblGrid>
              <a:tr h="370840">
                <a:tc>
                  <a:txBody>
                    <a:bodyPr/>
                    <a:lstStyle/>
                    <a:p>
                      <a:r>
                        <a:rPr lang="ru-RU" dirty="0" smtClean="0">
                          <a:latin typeface="Times New Roman" pitchFamily="18" charset="0"/>
                          <a:cs typeface="Times New Roman" pitchFamily="18" charset="0"/>
                        </a:rPr>
                        <a:t>Орган растения </a:t>
                      </a:r>
                      <a:endParaRPr lang="ru-RU" dirty="0">
                        <a:latin typeface="Times New Roman" pitchFamily="18" charset="0"/>
                        <a:cs typeface="Times New Roman" pitchFamily="18" charset="0"/>
                      </a:endParaRPr>
                    </a:p>
                  </a:txBody>
                  <a:tcPr/>
                </a:tc>
                <a:tc>
                  <a:txBody>
                    <a:bodyPr/>
                    <a:lstStyle/>
                    <a:p>
                      <a:r>
                        <a:rPr lang="ru-RU" sz="1800" b="1" kern="1200" dirty="0" smtClean="0">
                          <a:solidFill>
                            <a:schemeClr val="lt1"/>
                          </a:solidFill>
                          <a:latin typeface="Times New Roman" pitchFamily="18" charset="0"/>
                          <a:ea typeface="+mn-ea"/>
                          <a:cs typeface="Times New Roman" pitchFamily="18" charset="0"/>
                        </a:rPr>
                        <a:t>Название внутреннего слоя органа, по которому передвигается вода и минеральные вещества</a:t>
                      </a:r>
                      <a:endParaRPr lang="ru-RU" dirty="0">
                        <a:latin typeface="Times New Roman" pitchFamily="18" charset="0"/>
                        <a:cs typeface="Times New Roman" pitchFamily="18" charset="0"/>
                      </a:endParaRPr>
                    </a:p>
                  </a:txBody>
                  <a:tcPr/>
                </a:tc>
                <a:tc>
                  <a:txBody>
                    <a:bodyPr/>
                    <a:lstStyle/>
                    <a:p>
                      <a:r>
                        <a:rPr lang="ru-RU" sz="1800" b="1" kern="1200" dirty="0" smtClean="0">
                          <a:solidFill>
                            <a:schemeClr val="lt1"/>
                          </a:solidFill>
                          <a:latin typeface="Times New Roman" pitchFamily="18" charset="0"/>
                          <a:ea typeface="+mn-ea"/>
                          <a:cs typeface="Times New Roman" pitchFamily="18" charset="0"/>
                        </a:rPr>
                        <a:t>Название ткани по которой передвигаются вода и минеральные вещества</a:t>
                      </a:r>
                      <a:endParaRPr lang="ru-RU" dirty="0">
                        <a:latin typeface="Times New Roman" pitchFamily="18" charset="0"/>
                        <a:cs typeface="Times New Roman" pitchFamily="18" charset="0"/>
                      </a:endParaRPr>
                    </a:p>
                  </a:txBody>
                  <a:tcPr/>
                </a:tc>
                <a:tc>
                  <a:txBody>
                    <a:bodyPr/>
                    <a:lstStyle/>
                    <a:p>
                      <a:r>
                        <a:rPr lang="ru-RU" dirty="0" smtClean="0">
                          <a:latin typeface="Times New Roman" pitchFamily="18" charset="0"/>
                          <a:cs typeface="Times New Roman" pitchFamily="18" charset="0"/>
                        </a:rPr>
                        <a:t>Особенности строения </a:t>
                      </a:r>
                      <a:endParaRPr lang="ru-RU" dirty="0">
                        <a:latin typeface="Times New Roman" pitchFamily="18" charset="0"/>
                        <a:cs typeface="Times New Roman" pitchFamily="18" charset="0"/>
                      </a:endParaRPr>
                    </a:p>
                  </a:txBody>
                  <a:tcPr/>
                </a:tc>
                <a:tc>
                  <a:txBody>
                    <a:bodyPr/>
                    <a:lstStyle/>
                    <a:p>
                      <a:r>
                        <a:rPr lang="ru-RU" dirty="0" smtClean="0">
                          <a:latin typeface="Times New Roman" pitchFamily="18" charset="0"/>
                          <a:cs typeface="Times New Roman" pitchFamily="18" charset="0"/>
                        </a:rPr>
                        <a:t>Направление движения</a:t>
                      </a:r>
                      <a:endParaRPr lang="ru-RU" dirty="0">
                        <a:latin typeface="Times New Roman" pitchFamily="18" charset="0"/>
                        <a:cs typeface="Times New Roman" pitchFamily="18" charset="0"/>
                      </a:endParaRPr>
                    </a:p>
                  </a:txBody>
                  <a:tcPr/>
                </a:tc>
              </a:tr>
              <a:tr h="370840">
                <a:tc>
                  <a:txBody>
                    <a:bodyPr/>
                    <a:lstStyle/>
                    <a:p>
                      <a:r>
                        <a:rPr lang="ru-RU" dirty="0" smtClean="0">
                          <a:latin typeface="Times New Roman" pitchFamily="18" charset="0"/>
                          <a:cs typeface="Times New Roman" pitchFamily="18" charset="0"/>
                        </a:rPr>
                        <a:t>стебель </a:t>
                      </a:r>
                      <a:endParaRPr lang="ru-RU" dirty="0">
                        <a:latin typeface="Times New Roman" pitchFamily="18" charset="0"/>
                        <a:cs typeface="Times New Roman" pitchFamily="18" charset="0"/>
                      </a:endParaRPr>
                    </a:p>
                  </a:txBody>
                  <a:tcPr/>
                </a:tc>
                <a:tc>
                  <a:txBody>
                    <a:bodyPr/>
                    <a:lstStyle/>
                    <a:p>
                      <a:r>
                        <a:rPr lang="ru-RU" dirty="0" smtClean="0">
                          <a:latin typeface="Times New Roman" pitchFamily="18" charset="0"/>
                          <a:cs typeface="Times New Roman" pitchFamily="18" charset="0"/>
                        </a:rPr>
                        <a:t>Древесина</a:t>
                      </a:r>
                      <a:endParaRPr lang="ru-RU" dirty="0">
                        <a:latin typeface="Times New Roman" pitchFamily="18" charset="0"/>
                        <a:cs typeface="Times New Roman" pitchFamily="18" charset="0"/>
                      </a:endParaRPr>
                    </a:p>
                  </a:txBody>
                  <a:tcPr/>
                </a:tc>
                <a:tc>
                  <a:txBody>
                    <a:bodyPr/>
                    <a:lstStyle/>
                    <a:p>
                      <a:r>
                        <a:rPr lang="ru-RU" dirty="0" smtClean="0">
                          <a:latin typeface="Times New Roman" pitchFamily="18" charset="0"/>
                          <a:cs typeface="Times New Roman" pitchFamily="18" charset="0"/>
                        </a:rPr>
                        <a:t>Проводящая</a:t>
                      </a:r>
                      <a:endParaRPr lang="ru-RU" dirty="0">
                        <a:latin typeface="Times New Roman" pitchFamily="18" charset="0"/>
                        <a:cs typeface="Times New Roman" pitchFamily="18" charset="0"/>
                      </a:endParaRPr>
                    </a:p>
                  </a:txBody>
                  <a:tcPr/>
                </a:tc>
                <a:tc>
                  <a:txBody>
                    <a:bodyPr/>
                    <a:lstStyle/>
                    <a:p>
                      <a:r>
                        <a:rPr lang="ru-RU" sz="1800" kern="1200" dirty="0" smtClean="0">
                          <a:solidFill>
                            <a:schemeClr val="dk1"/>
                          </a:solidFill>
                          <a:latin typeface="Times New Roman" pitchFamily="18" charset="0"/>
                          <a:ea typeface="+mn-ea"/>
                          <a:cs typeface="Times New Roman" pitchFamily="18" charset="0"/>
                        </a:rPr>
                        <a:t>Сосудисто-волокнистые пучки, состоящие из омертвевших вытянутых клеток, лишенных живого содержимого</a:t>
                      </a:r>
                      <a:endParaRPr lang="ru-RU" dirty="0">
                        <a:latin typeface="Times New Roman" pitchFamily="18" charset="0"/>
                        <a:cs typeface="Times New Roman" pitchFamily="18" charset="0"/>
                      </a:endParaRPr>
                    </a:p>
                  </a:txBody>
                  <a:tcPr/>
                </a:tc>
                <a:tc>
                  <a:txBody>
                    <a:bodyPr/>
                    <a:lstStyle/>
                    <a:p>
                      <a:r>
                        <a:rPr lang="ru-RU" sz="1800" kern="1200" dirty="0" smtClean="0">
                          <a:solidFill>
                            <a:schemeClr val="dk1"/>
                          </a:solidFill>
                          <a:latin typeface="Times New Roman" pitchFamily="18" charset="0"/>
                          <a:ea typeface="+mn-ea"/>
                          <a:cs typeface="Times New Roman" pitchFamily="18" charset="0"/>
                        </a:rPr>
                        <a:t>В листья</a:t>
                      </a:r>
                    </a:p>
                    <a:p>
                      <a:r>
                        <a:rPr lang="ru-RU" sz="1800" kern="1200" dirty="0" smtClean="0">
                          <a:solidFill>
                            <a:schemeClr val="dk1"/>
                          </a:solidFill>
                          <a:latin typeface="Times New Roman" pitchFamily="18" charset="0"/>
                          <a:ea typeface="+mn-ea"/>
                          <a:cs typeface="Times New Roman" pitchFamily="18" charset="0"/>
                        </a:rPr>
                        <a:t>(восходящий ток движения)</a:t>
                      </a:r>
                      <a:endParaRPr lang="ru-RU"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3" cstate="print"/>
          <a:srcRect/>
          <a:stretch>
            <a:fillRect/>
          </a:stretch>
        </p:blipFill>
        <p:spPr bwMode="auto">
          <a:xfrm>
            <a:off x="2500298" y="357166"/>
            <a:ext cx="4357717" cy="6215106"/>
          </a:xfrm>
          <a:prstGeom prst="rect">
            <a:avLst/>
          </a:prstGeom>
          <a:noFill/>
          <a:ln w="9525">
            <a:noFill/>
            <a:miter lim="800000"/>
            <a:headEnd/>
            <a:tailEnd/>
          </a:ln>
          <a:scene3d>
            <a:camera prst="orthographicFront"/>
            <a:lightRig rig="threePt" dir="t"/>
          </a:scene3d>
          <a:sp3d>
            <a:bevelT prst="angle"/>
          </a:sp3d>
        </p:spPr>
      </p:pic>
      <p:sp>
        <p:nvSpPr>
          <p:cNvPr id="5" name="TextBox 4"/>
          <p:cNvSpPr txBox="1"/>
          <p:nvPr/>
        </p:nvSpPr>
        <p:spPr>
          <a:xfrm>
            <a:off x="3214678" y="928670"/>
            <a:ext cx="2345514" cy="1446550"/>
          </a:xfrm>
          <a:prstGeom prst="rect">
            <a:avLst/>
          </a:prstGeom>
          <a:noFill/>
        </p:spPr>
        <p:txBody>
          <a:bodyPr wrap="none" rtlCol="0">
            <a:spAutoFit/>
          </a:bodyPr>
          <a:lstStyle/>
          <a:p>
            <a:r>
              <a:rPr lang="ru-RU" sz="8800" dirty="0" smtClean="0">
                <a:latin typeface="Times New Roman" pitchFamily="18" charset="0"/>
                <a:cs typeface="Times New Roman" pitchFamily="18" charset="0"/>
              </a:rPr>
              <a:t>лист</a:t>
            </a:r>
            <a:endParaRPr lang="ru-RU" sz="8800" dirty="0">
              <a:latin typeface="Times New Roman" pitchFamily="18" charset="0"/>
              <a:cs typeface="Times New Roman" pitchFamily="18" charset="0"/>
            </a:endParaRPr>
          </a:p>
        </p:txBody>
      </p:sp>
      <p:pic>
        <p:nvPicPr>
          <p:cNvPr id="6" name="1269606463_nice-message-tone.mp3">
            <a:hlinkClick r:id="" action="ppaction://media"/>
          </p:cNvPr>
          <p:cNvPicPr>
            <a:picLocks noRot="1" noChangeAspect="1"/>
          </p:cNvPicPr>
          <p:nvPr>
            <a:audioFile r:link="rId1"/>
          </p:nvPr>
        </p:nvPicPr>
        <p:blipFill>
          <a:blip r:embed="rId4" cstate="print"/>
          <a:stretch>
            <a:fillRect/>
          </a:stretch>
        </p:blipFill>
        <p:spPr>
          <a:xfrm>
            <a:off x="6143636" y="2428868"/>
            <a:ext cx="3048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7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6"/>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Таблица 8"/>
          <p:cNvGraphicFramePr>
            <a:graphicFrameLocks noGrp="1"/>
          </p:cNvGraphicFramePr>
          <p:nvPr/>
        </p:nvGraphicFramePr>
        <p:xfrm>
          <a:off x="571472" y="714356"/>
          <a:ext cx="8001055" cy="5429288"/>
        </p:xfrm>
        <a:graphic>
          <a:graphicData uri="http://schemas.openxmlformats.org/drawingml/2006/table">
            <a:tbl>
              <a:tblPr firstRow="1" bandRow="1">
                <a:tableStyleId>{5C22544A-7EE6-4342-B048-85BDC9FD1C3A}</a:tableStyleId>
              </a:tblPr>
              <a:tblGrid>
                <a:gridCol w="1214446"/>
                <a:gridCol w="1928826"/>
                <a:gridCol w="1571636"/>
                <a:gridCol w="1643074"/>
                <a:gridCol w="1643073"/>
              </a:tblGrid>
              <a:tr h="5429288">
                <a:tc>
                  <a:txBody>
                    <a:bodyPr/>
                    <a:lstStyle/>
                    <a:p>
                      <a:r>
                        <a:rPr lang="ru-RU" sz="2400" dirty="0" smtClean="0">
                          <a:latin typeface="Times New Roman" pitchFamily="18" charset="0"/>
                          <a:cs typeface="Times New Roman" pitchFamily="18" charset="0"/>
                        </a:rPr>
                        <a:t>Орган растения </a:t>
                      </a:r>
                      <a:endParaRPr lang="ru-RU" sz="2400" dirty="0">
                        <a:latin typeface="Times New Roman" pitchFamily="18" charset="0"/>
                        <a:cs typeface="Times New Roman" pitchFamily="18" charset="0"/>
                      </a:endParaRPr>
                    </a:p>
                  </a:txBody>
                  <a:tcPr/>
                </a:tc>
                <a:tc>
                  <a:txBody>
                    <a:bodyPr/>
                    <a:lstStyle/>
                    <a:p>
                      <a:r>
                        <a:rPr lang="ru-RU" sz="2400" b="1" kern="1200" dirty="0" smtClean="0">
                          <a:solidFill>
                            <a:schemeClr val="lt1"/>
                          </a:solidFill>
                          <a:latin typeface="Times New Roman" pitchFamily="18" charset="0"/>
                          <a:ea typeface="+mn-ea"/>
                          <a:cs typeface="Times New Roman" pitchFamily="18" charset="0"/>
                        </a:rPr>
                        <a:t>Название внутреннего слоя органа, по которому передвигается вода и минеральные вещества</a:t>
                      </a:r>
                      <a:endParaRPr lang="ru-RU" sz="2400" dirty="0">
                        <a:latin typeface="Times New Roman" pitchFamily="18" charset="0"/>
                        <a:cs typeface="Times New Roman" pitchFamily="18" charset="0"/>
                      </a:endParaRPr>
                    </a:p>
                  </a:txBody>
                  <a:tcPr/>
                </a:tc>
                <a:tc>
                  <a:txBody>
                    <a:bodyPr/>
                    <a:lstStyle/>
                    <a:p>
                      <a:r>
                        <a:rPr lang="ru-RU" sz="2400" b="1" kern="1200" dirty="0" smtClean="0">
                          <a:solidFill>
                            <a:schemeClr val="lt1"/>
                          </a:solidFill>
                          <a:latin typeface="Times New Roman" pitchFamily="18" charset="0"/>
                          <a:ea typeface="+mn-ea"/>
                          <a:cs typeface="Times New Roman" pitchFamily="18" charset="0"/>
                        </a:rPr>
                        <a:t>Название ткани по которой передвигаются вода и минеральные вещества</a:t>
                      </a:r>
                      <a:endParaRPr lang="ru-RU" sz="2400" dirty="0">
                        <a:latin typeface="Times New Roman" pitchFamily="18" charset="0"/>
                        <a:cs typeface="Times New Roman" pitchFamily="18" charset="0"/>
                      </a:endParaRPr>
                    </a:p>
                  </a:txBody>
                  <a:tcPr/>
                </a:tc>
                <a:tc>
                  <a:txBody>
                    <a:bodyPr/>
                    <a:lstStyle/>
                    <a:p>
                      <a:r>
                        <a:rPr lang="ru-RU" sz="2400" dirty="0" smtClean="0">
                          <a:latin typeface="Times New Roman" pitchFamily="18" charset="0"/>
                          <a:cs typeface="Times New Roman" pitchFamily="18" charset="0"/>
                        </a:rPr>
                        <a:t>Особенности строения </a:t>
                      </a:r>
                      <a:endParaRPr lang="ru-RU" sz="2400" dirty="0">
                        <a:latin typeface="Times New Roman" pitchFamily="18" charset="0"/>
                        <a:cs typeface="Times New Roman" pitchFamily="18" charset="0"/>
                      </a:endParaRPr>
                    </a:p>
                  </a:txBody>
                  <a:tcPr/>
                </a:tc>
                <a:tc>
                  <a:txBody>
                    <a:bodyPr/>
                    <a:lstStyle/>
                    <a:p>
                      <a:r>
                        <a:rPr lang="ru-RU" sz="2400" dirty="0" smtClean="0">
                          <a:latin typeface="Times New Roman" pitchFamily="18" charset="0"/>
                          <a:cs typeface="Times New Roman" pitchFamily="18" charset="0"/>
                        </a:rPr>
                        <a:t>Направление движения</a:t>
                      </a:r>
                      <a:endParaRPr lang="ru-RU" sz="2400"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Admin\Рабочий стол\Новая папка (2)\10020708.gif"/>
          <p:cNvPicPr>
            <a:picLocks noChangeAspect="1" noChangeArrowheads="1"/>
          </p:cNvPicPr>
          <p:nvPr/>
        </p:nvPicPr>
        <p:blipFill>
          <a:blip r:embed="rId2" cstate="print"/>
          <a:srcRect/>
          <a:stretch>
            <a:fillRect/>
          </a:stretch>
        </p:blipFill>
        <p:spPr bwMode="auto">
          <a:xfrm>
            <a:off x="571472" y="785794"/>
            <a:ext cx="8184754" cy="5429288"/>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береза"/>
          <p:cNvPicPr>
            <a:picLocks noChangeArrowheads="1"/>
          </p:cNvPicPr>
          <p:nvPr/>
        </p:nvPicPr>
        <p:blipFill>
          <a:blip r:embed="rId3" cstate="print"/>
          <a:srcRect/>
          <a:stretch>
            <a:fillRect/>
          </a:stretch>
        </p:blipFill>
        <p:spPr bwMode="auto">
          <a:xfrm>
            <a:off x="179388" y="1700213"/>
            <a:ext cx="4038600" cy="4527550"/>
          </a:xfrm>
          <a:prstGeom prst="rect">
            <a:avLst/>
          </a:prstGeom>
          <a:noFill/>
          <a:ln w="9525">
            <a:noFill/>
            <a:miter lim="800000"/>
            <a:headEnd/>
            <a:tailEnd/>
          </a:ln>
        </p:spPr>
      </p:pic>
      <p:pic>
        <p:nvPicPr>
          <p:cNvPr id="8198" name="Picture 6" descr="Кожица (электронный микроскоп)"/>
          <p:cNvPicPr>
            <a:picLocks noChangeArrowheads="1"/>
          </p:cNvPicPr>
          <p:nvPr/>
        </p:nvPicPr>
        <p:blipFill>
          <a:blip r:embed="rId4" cstate="print"/>
          <a:srcRect/>
          <a:stretch>
            <a:fillRect/>
          </a:stretch>
        </p:blipFill>
        <p:spPr bwMode="auto">
          <a:xfrm>
            <a:off x="395288" y="1379538"/>
            <a:ext cx="4498975" cy="5218112"/>
          </a:xfrm>
          <a:prstGeom prst="rect">
            <a:avLst/>
          </a:prstGeom>
          <a:noFill/>
          <a:ln w="9525">
            <a:noFill/>
            <a:miter lim="800000"/>
            <a:headEnd/>
            <a:tailEnd/>
          </a:ln>
        </p:spPr>
      </p:pic>
      <p:sp>
        <p:nvSpPr>
          <p:cNvPr id="6148" name="Rectangle 3"/>
          <p:cNvSpPr>
            <a:spLocks noGrp="1" noChangeArrowheads="1"/>
          </p:cNvSpPr>
          <p:nvPr>
            <p:ph type="title"/>
          </p:nvPr>
        </p:nvSpPr>
        <p:spPr/>
        <p:txBody>
          <a:bodyPr/>
          <a:lstStyle/>
          <a:p>
            <a:r>
              <a:rPr lang="ru-RU" smtClean="0"/>
              <a:t>Покровная ткань</a:t>
            </a:r>
          </a:p>
        </p:txBody>
      </p:sp>
      <p:sp>
        <p:nvSpPr>
          <p:cNvPr id="8197" name="Rectangle 5"/>
          <p:cNvSpPr>
            <a:spLocks noGrp="1" noChangeArrowheads="1"/>
          </p:cNvSpPr>
          <p:nvPr>
            <p:ph type="body" sz="half" idx="2"/>
          </p:nvPr>
        </p:nvSpPr>
        <p:spPr>
          <a:xfrm>
            <a:off x="5219700" y="1662113"/>
            <a:ext cx="3336925" cy="4930775"/>
          </a:xfrm>
        </p:spPr>
        <p:txBody>
          <a:bodyPr/>
          <a:lstStyle/>
          <a:p>
            <a:pPr algn="ctr"/>
            <a:r>
              <a:rPr lang="ru-RU" sz="2800" b="1" smtClean="0"/>
              <a:t>Строение</a:t>
            </a:r>
            <a:endParaRPr lang="ru-RU" sz="2800" smtClean="0"/>
          </a:p>
          <a:p>
            <a:r>
              <a:rPr lang="ru-RU" sz="2800" smtClean="0"/>
              <a:t>Клетки плотно примыкают друг к другу.</a:t>
            </a:r>
          </a:p>
          <a:p>
            <a:pPr algn="ctr"/>
            <a:endParaRPr lang="ru-RU" sz="2800" b="1" smtClean="0"/>
          </a:p>
          <a:p>
            <a:pPr algn="ctr"/>
            <a:r>
              <a:rPr lang="ru-RU" sz="2800" b="1" smtClean="0"/>
              <a:t>Функции</a:t>
            </a:r>
            <a:endParaRPr lang="ru-RU" sz="2800" smtClean="0"/>
          </a:p>
          <a:p>
            <a:r>
              <a:rPr lang="ru-RU" sz="2800" smtClean="0"/>
              <a:t>Защитная (газообмен).</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1000"/>
                                        <p:tgtEl>
                                          <p:spTgt spid="8194"/>
                                        </p:tgtEl>
                                      </p:cBhvr>
                                    </p:animEffect>
                                  </p:childTnLst>
                                </p:cTn>
                              </p:par>
                            </p:childTnLst>
                          </p:cTn>
                        </p:par>
                        <p:par>
                          <p:cTn id="8" fill="hold">
                            <p:stCondLst>
                              <p:cond delay="1000"/>
                            </p:stCondLst>
                            <p:childTnLst>
                              <p:par>
                                <p:cTn id="9" presetID="53" presetClass="entr" presetSubtype="0" fill="hold" nodeType="afterEffect">
                                  <p:stCondLst>
                                    <p:cond delay="0"/>
                                  </p:stCondLst>
                                  <p:childTnLst>
                                    <p:set>
                                      <p:cBhvr>
                                        <p:cTn id="10" dur="1" fill="hold">
                                          <p:stCondLst>
                                            <p:cond delay="0"/>
                                          </p:stCondLst>
                                        </p:cTn>
                                        <p:tgtEl>
                                          <p:spTgt spid="8198"/>
                                        </p:tgtEl>
                                        <p:attrNameLst>
                                          <p:attrName>style.visibility</p:attrName>
                                        </p:attrNameLst>
                                      </p:cBhvr>
                                      <p:to>
                                        <p:strVal val="visible"/>
                                      </p:to>
                                    </p:set>
                                    <p:anim calcmode="lin" valueType="num">
                                      <p:cBhvr>
                                        <p:cTn id="11" dur="1000" fill="hold"/>
                                        <p:tgtEl>
                                          <p:spTgt spid="8198"/>
                                        </p:tgtEl>
                                        <p:attrNameLst>
                                          <p:attrName>ppt_w</p:attrName>
                                        </p:attrNameLst>
                                      </p:cBhvr>
                                      <p:tavLst>
                                        <p:tav tm="0">
                                          <p:val>
                                            <p:fltVal val="0"/>
                                          </p:val>
                                        </p:tav>
                                        <p:tav tm="100000">
                                          <p:val>
                                            <p:strVal val="#ppt_w"/>
                                          </p:val>
                                        </p:tav>
                                      </p:tavLst>
                                    </p:anim>
                                    <p:anim calcmode="lin" valueType="num">
                                      <p:cBhvr>
                                        <p:cTn id="12" dur="1000" fill="hold"/>
                                        <p:tgtEl>
                                          <p:spTgt spid="8198"/>
                                        </p:tgtEl>
                                        <p:attrNameLst>
                                          <p:attrName>ppt_h</p:attrName>
                                        </p:attrNameLst>
                                      </p:cBhvr>
                                      <p:tavLst>
                                        <p:tav tm="0">
                                          <p:val>
                                            <p:fltVal val="0"/>
                                          </p:val>
                                        </p:tav>
                                        <p:tav tm="100000">
                                          <p:val>
                                            <p:strVal val="#ppt_h"/>
                                          </p:val>
                                        </p:tav>
                                      </p:tavLst>
                                    </p:anim>
                                    <p:animEffect transition="in" filter="fade">
                                      <p:cBhvr>
                                        <p:cTn id="13" dur="1000"/>
                                        <p:tgtEl>
                                          <p:spTgt spid="8198"/>
                                        </p:tgtEl>
                                      </p:cBhvr>
                                    </p:animEffect>
                                  </p:childTnLst>
                                </p:cTn>
                              </p:par>
                              <p:par>
                                <p:cTn id="14" presetID="63" presetClass="path" presetSubtype="0" decel="50000" fill="hold" nodeType="withEffect">
                                  <p:stCondLst>
                                    <p:cond delay="0"/>
                                  </p:stCondLst>
                                  <p:childTnLst>
                                    <p:animMotion origin="layout" path="M 3.88889E-6 -7.90386E-7 L 0.41545 -0.00786 " pathEditMode="relative" rAng="0" ptsTypes="AA">
                                      <p:cBhvr>
                                        <p:cTn id="15" dur="1000" fill="hold"/>
                                        <p:tgtEl>
                                          <p:spTgt spid="8198"/>
                                        </p:tgtEl>
                                        <p:attrNameLst>
                                          <p:attrName>ppt_x</p:attrName>
                                          <p:attrName>ppt_y</p:attrName>
                                        </p:attrNameLst>
                                      </p:cBhvr>
                                      <p:rCtr x="20800" y="-400"/>
                                    </p:animMotion>
                                  </p:childTnLst>
                                </p:cTn>
                              </p:par>
                            </p:childTnLst>
                          </p:cTn>
                        </p:par>
                      </p:childTnLst>
                    </p:cTn>
                  </p:par>
                  <p:par>
                    <p:cTn id="16" fill="hold">
                      <p:stCondLst>
                        <p:cond delay="indefinite"/>
                      </p:stCondLst>
                      <p:childTnLst>
                        <p:par>
                          <p:cTn id="17" fill="hold">
                            <p:stCondLst>
                              <p:cond delay="0"/>
                            </p:stCondLst>
                            <p:childTnLst>
                              <p:par>
                                <p:cTn id="18" presetID="35" presetClass="path" presetSubtype="0" accel="50000" decel="50000" fill="hold" nodeType="clickEffect">
                                  <p:stCondLst>
                                    <p:cond delay="0"/>
                                  </p:stCondLst>
                                  <p:childTnLst>
                                    <p:animMotion origin="layout" path="M 3.88889E-6 -7.90386E-7 L 0.41545 -0.00786 " pathEditMode="relative" rAng="0" ptsTypes="AA">
                                      <p:cBhvr>
                                        <p:cTn id="19" dur="2000" spd="-100000" fill="hold"/>
                                        <p:tgtEl>
                                          <p:spTgt spid="8198"/>
                                        </p:tgtEl>
                                        <p:attrNameLst>
                                          <p:attrName>ppt_x</p:attrName>
                                          <p:attrName>ppt_y</p:attrName>
                                        </p:attrNameLst>
                                      </p:cBhvr>
                                      <p:rCtr x="20800" y="-400"/>
                                    </p:animMotion>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8197">
                                            <p:txEl>
                                              <p:pRg st="0" end="0"/>
                                            </p:txEl>
                                          </p:spTgt>
                                        </p:tgtEl>
                                        <p:attrNameLst>
                                          <p:attrName>style.visibility</p:attrName>
                                        </p:attrNameLst>
                                      </p:cBhvr>
                                      <p:to>
                                        <p:strVal val="visible"/>
                                      </p:to>
                                    </p:set>
                                    <p:animEffect transition="in" filter="wipe(left)">
                                      <p:cBhvr>
                                        <p:cTn id="23" dur="500"/>
                                        <p:tgtEl>
                                          <p:spTgt spid="8197">
                                            <p:txEl>
                                              <p:pRg st="0" end="0"/>
                                            </p:tx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197">
                                            <p:txEl>
                                              <p:pRg st="1" end="1"/>
                                            </p:txEl>
                                          </p:spTgt>
                                        </p:tgtEl>
                                        <p:attrNameLst>
                                          <p:attrName>style.visibility</p:attrName>
                                        </p:attrNameLst>
                                      </p:cBhvr>
                                      <p:to>
                                        <p:strVal val="visible"/>
                                      </p:to>
                                    </p:set>
                                    <p:animEffect transition="in" filter="wipe(left)">
                                      <p:cBhvr>
                                        <p:cTn id="27" dur="500"/>
                                        <p:tgtEl>
                                          <p:spTgt spid="8197">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8197">
                                            <p:txEl>
                                              <p:pRg st="3" end="3"/>
                                            </p:txEl>
                                          </p:spTgt>
                                        </p:tgtEl>
                                        <p:attrNameLst>
                                          <p:attrName>style.visibility</p:attrName>
                                        </p:attrNameLst>
                                      </p:cBhvr>
                                      <p:to>
                                        <p:strVal val="visible"/>
                                      </p:to>
                                    </p:set>
                                    <p:animEffect transition="in" filter="wipe(left)">
                                      <p:cBhvr>
                                        <p:cTn id="32" dur="500"/>
                                        <p:tgtEl>
                                          <p:spTgt spid="8197">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8197">
                                            <p:txEl>
                                              <p:pRg st="4" end="4"/>
                                            </p:txEl>
                                          </p:spTgt>
                                        </p:tgtEl>
                                        <p:attrNameLst>
                                          <p:attrName>style.visibility</p:attrName>
                                        </p:attrNameLst>
                                      </p:cBhvr>
                                      <p:to>
                                        <p:strVal val="visible"/>
                                      </p:to>
                                    </p:set>
                                    <p:animEffect transition="in" filter="wipe(left)">
                                      <p:cBhvr>
                                        <p:cTn id="37" dur="500"/>
                                        <p:tgtEl>
                                          <p:spTgt spid="819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3" name="Rectangle 2"/>
          <p:cNvSpPr>
            <a:spLocks noGrp="1" noChangeArrowheads="1"/>
          </p:cNvSpPr>
          <p:nvPr>
            <p:ph type="title"/>
          </p:nvPr>
        </p:nvSpPr>
        <p:spPr/>
        <p:txBody>
          <a:bodyPr/>
          <a:lstStyle/>
          <a:p>
            <a:r>
              <a:rPr lang="ru-RU" smtClean="0"/>
              <a:t>Функции жилок</a:t>
            </a:r>
          </a:p>
        </p:txBody>
      </p:sp>
      <p:graphicFrame>
        <p:nvGraphicFramePr>
          <p:cNvPr id="2" name="Схема 1"/>
          <p:cNvGraphicFramePr/>
          <p:nvPr/>
        </p:nvGraphicFramePr>
        <p:xfrm>
          <a:off x="449263" y="1604963"/>
          <a:ext cx="8191500" cy="21605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2538" name="Picture 10" descr="Лист (поперечный срез)"/>
          <p:cNvPicPr>
            <a:picLocks noChangeAspect="1" noChangeArrowheads="1"/>
          </p:cNvPicPr>
          <p:nvPr/>
        </p:nvPicPr>
        <p:blipFill>
          <a:blip r:embed="rId8" cstate="print"/>
          <a:srcRect/>
          <a:stretch>
            <a:fillRect/>
          </a:stretch>
        </p:blipFill>
        <p:spPr bwMode="auto">
          <a:xfrm>
            <a:off x="5343525" y="3968750"/>
            <a:ext cx="2649538" cy="2160588"/>
          </a:xfrm>
          <a:prstGeom prst="rect">
            <a:avLst/>
          </a:prstGeom>
          <a:noFill/>
          <a:ln w="9525">
            <a:noFill/>
            <a:miter lim="800000"/>
            <a:headEnd/>
            <a:tailEnd/>
          </a:ln>
        </p:spPr>
      </p:pic>
      <p:pic>
        <p:nvPicPr>
          <p:cNvPr id="22539" name="Picture 11" descr="Движение"/>
          <p:cNvPicPr>
            <a:picLocks noChangeAspect="1" noChangeArrowheads="1"/>
          </p:cNvPicPr>
          <p:nvPr/>
        </p:nvPicPr>
        <p:blipFill>
          <a:blip r:embed="rId9" cstate="print"/>
          <a:srcRect/>
          <a:stretch>
            <a:fillRect/>
          </a:stretch>
        </p:blipFill>
        <p:spPr bwMode="auto">
          <a:xfrm>
            <a:off x="971550" y="3970338"/>
            <a:ext cx="2811463" cy="216058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graphicEl>
                                              <a:dgm id="{AB9D47FD-2091-4113-859D-E766EF792B42}"/>
                                            </p:graphicEl>
                                          </p:spTgt>
                                        </p:tgtEl>
                                        <p:attrNameLst>
                                          <p:attrName>style.visibility</p:attrName>
                                        </p:attrNameLst>
                                      </p:cBhvr>
                                      <p:to>
                                        <p:strVal val="visible"/>
                                      </p:to>
                                    </p:set>
                                    <p:animEffect transition="in" filter="wipe(up)">
                                      <p:cBhvr>
                                        <p:cTn id="7" dur="500"/>
                                        <p:tgtEl>
                                          <p:spTgt spid="2">
                                            <p:graphicEl>
                                              <a:dgm id="{AB9D47FD-2091-4113-859D-E766EF792B4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graphicEl>
                                              <a:dgm id="{4C57523E-3A5A-4F1D-AB7F-98E6C011F32D}"/>
                                            </p:graphicEl>
                                          </p:spTgt>
                                        </p:tgtEl>
                                        <p:attrNameLst>
                                          <p:attrName>style.visibility</p:attrName>
                                        </p:attrNameLst>
                                      </p:cBhvr>
                                      <p:to>
                                        <p:strVal val="visible"/>
                                      </p:to>
                                    </p:set>
                                    <p:animEffect transition="in" filter="wipe(up)">
                                      <p:cBhvr>
                                        <p:cTn id="12" dur="500"/>
                                        <p:tgtEl>
                                          <p:spTgt spid="2">
                                            <p:graphicEl>
                                              <a:dgm id="{4C57523E-3A5A-4F1D-AB7F-98E6C011F32D}"/>
                                            </p:graphic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2">
                                            <p:graphicEl>
                                              <a:dgm id="{2B0B71C0-3CF5-46D8-AD31-66095B10A47B}"/>
                                            </p:graphicEl>
                                          </p:spTgt>
                                        </p:tgtEl>
                                        <p:attrNameLst>
                                          <p:attrName>style.visibility</p:attrName>
                                        </p:attrNameLst>
                                      </p:cBhvr>
                                      <p:to>
                                        <p:strVal val="visible"/>
                                      </p:to>
                                    </p:set>
                                    <p:animEffect transition="in" filter="wipe(up)">
                                      <p:cBhvr>
                                        <p:cTn id="15" dur="500"/>
                                        <p:tgtEl>
                                          <p:spTgt spid="2">
                                            <p:graphicEl>
                                              <a:dgm id="{2B0B71C0-3CF5-46D8-AD31-66095B10A47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2">
                                            <p:graphicEl>
                                              <a:dgm id="{C0ED80BE-058D-4442-9ED8-63621010ED92}"/>
                                            </p:graphicEl>
                                          </p:spTgt>
                                        </p:tgtEl>
                                        <p:attrNameLst>
                                          <p:attrName>style.visibility</p:attrName>
                                        </p:attrNameLst>
                                      </p:cBhvr>
                                      <p:to>
                                        <p:strVal val="visible"/>
                                      </p:to>
                                    </p:set>
                                    <p:animEffect transition="in" filter="wipe(up)">
                                      <p:cBhvr>
                                        <p:cTn id="20" dur="500"/>
                                        <p:tgtEl>
                                          <p:spTgt spid="2">
                                            <p:graphicEl>
                                              <a:dgm id="{C0ED80BE-058D-4442-9ED8-63621010ED92}"/>
                                            </p:graphic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2">
                                            <p:graphicEl>
                                              <a:dgm id="{D68A0B61-495F-43EE-A7AE-B49D5B9F09BB}"/>
                                            </p:graphicEl>
                                          </p:spTgt>
                                        </p:tgtEl>
                                        <p:attrNameLst>
                                          <p:attrName>style.visibility</p:attrName>
                                        </p:attrNameLst>
                                      </p:cBhvr>
                                      <p:to>
                                        <p:strVal val="visible"/>
                                      </p:to>
                                    </p:set>
                                    <p:animEffect transition="in" filter="wipe(up)">
                                      <p:cBhvr>
                                        <p:cTn id="23" dur="500"/>
                                        <p:tgtEl>
                                          <p:spTgt spid="2">
                                            <p:graphicEl>
                                              <a:dgm id="{D68A0B61-495F-43EE-A7AE-B49D5B9F09BB}"/>
                                            </p:graphic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22539"/>
                                        </p:tgtEl>
                                        <p:attrNameLst>
                                          <p:attrName>style.visibility</p:attrName>
                                        </p:attrNameLst>
                                      </p:cBhvr>
                                      <p:to>
                                        <p:strVal val="visible"/>
                                      </p:to>
                                    </p:set>
                                    <p:animEffect transition="in" filter="fade">
                                      <p:cBhvr>
                                        <p:cTn id="26" dur="1000"/>
                                        <p:tgtEl>
                                          <p:spTgt spid="22539"/>
                                        </p:tgtEl>
                                      </p:cBhvr>
                                    </p:animEffect>
                                  </p:childTnLst>
                                </p:cTn>
                              </p:par>
                              <p:par>
                                <p:cTn id="27" presetID="10" presetClass="entr" presetSubtype="0" fill="hold" nodeType="withEffect">
                                  <p:stCondLst>
                                    <p:cond delay="0"/>
                                  </p:stCondLst>
                                  <p:childTnLst>
                                    <p:set>
                                      <p:cBhvr>
                                        <p:cTn id="28" dur="1" fill="hold">
                                          <p:stCondLst>
                                            <p:cond delay="0"/>
                                          </p:stCondLst>
                                        </p:cTn>
                                        <p:tgtEl>
                                          <p:spTgt spid="22538"/>
                                        </p:tgtEl>
                                        <p:attrNameLst>
                                          <p:attrName>style.visibility</p:attrName>
                                        </p:attrNameLst>
                                      </p:cBhvr>
                                      <p:to>
                                        <p:strVal val="visible"/>
                                      </p:to>
                                    </p:set>
                                    <p:animEffect transition="in" filter="fade">
                                      <p:cBhvr>
                                        <p:cTn id="29" dur="1000"/>
                                        <p:tgtEl>
                                          <p:spTgt spid="22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ru-RU" smtClean="0"/>
              <a:t>Лист (поперечный срез)</a:t>
            </a:r>
          </a:p>
        </p:txBody>
      </p:sp>
      <p:pic>
        <p:nvPicPr>
          <p:cNvPr id="20483" name="Picture 3" descr="Лист (поперечный срез)"/>
          <p:cNvPicPr>
            <a:picLocks noChangeAspect="1" noChangeArrowheads="1"/>
          </p:cNvPicPr>
          <p:nvPr/>
        </p:nvPicPr>
        <p:blipFill>
          <a:blip r:embed="rId3" cstate="print"/>
          <a:srcRect r="21909"/>
          <a:stretch>
            <a:fillRect/>
          </a:stretch>
        </p:blipFill>
        <p:spPr bwMode="auto">
          <a:xfrm>
            <a:off x="296863" y="1584325"/>
            <a:ext cx="3870325" cy="4040188"/>
          </a:xfrm>
          <a:prstGeom prst="rect">
            <a:avLst/>
          </a:prstGeom>
          <a:noFill/>
          <a:ln w="9525">
            <a:noFill/>
            <a:miter lim="800000"/>
            <a:headEnd/>
            <a:tailEnd/>
          </a:ln>
        </p:spPr>
      </p:pic>
      <p:grpSp>
        <p:nvGrpSpPr>
          <p:cNvPr id="2" name="Group 4"/>
          <p:cNvGrpSpPr>
            <a:grpSpLocks/>
          </p:cNvGrpSpPr>
          <p:nvPr/>
        </p:nvGrpSpPr>
        <p:grpSpPr bwMode="auto">
          <a:xfrm>
            <a:off x="2455863" y="4914900"/>
            <a:ext cx="6688137" cy="809625"/>
            <a:chOff x="1547" y="3096"/>
            <a:chExt cx="4213" cy="510"/>
          </a:xfrm>
        </p:grpSpPr>
        <p:sp>
          <p:nvSpPr>
            <p:cNvPr id="5134" name="Text Box 5"/>
            <p:cNvSpPr txBox="1">
              <a:spLocks noChangeArrowheads="1"/>
            </p:cNvSpPr>
            <p:nvPr/>
          </p:nvSpPr>
          <p:spPr bwMode="auto">
            <a:xfrm>
              <a:off x="3266" y="3279"/>
              <a:ext cx="2494" cy="327"/>
            </a:xfrm>
            <a:prstGeom prst="rect">
              <a:avLst/>
            </a:prstGeom>
            <a:noFill/>
            <a:ln w="9525">
              <a:noFill/>
              <a:miter lim="800000"/>
              <a:headEnd/>
              <a:tailEnd/>
            </a:ln>
          </p:spPr>
          <p:txBody>
            <a:bodyPr/>
            <a:lstStyle/>
            <a:p>
              <a:pPr>
                <a:spcBef>
                  <a:spcPct val="50000"/>
                </a:spcBef>
              </a:pPr>
              <a:r>
                <a:rPr lang="ru-RU" sz="2800">
                  <a:latin typeface="Calibri" pitchFamily="34" charset="0"/>
                  <a:hlinkClick r:id="" action="ppaction://noaction"/>
                </a:rPr>
                <a:t>луб</a:t>
              </a:r>
              <a:endParaRPr lang="ru-RU" sz="2800">
                <a:latin typeface="Calibri" pitchFamily="34" charset="0"/>
              </a:endParaRPr>
            </a:p>
          </p:txBody>
        </p:sp>
        <p:sp>
          <p:nvSpPr>
            <p:cNvPr id="5135" name="Line 6"/>
            <p:cNvSpPr>
              <a:spLocks noChangeShapeType="1"/>
            </p:cNvSpPr>
            <p:nvPr/>
          </p:nvSpPr>
          <p:spPr bwMode="auto">
            <a:xfrm flipH="1" flipV="1">
              <a:off x="1547" y="3096"/>
              <a:ext cx="1730" cy="347"/>
            </a:xfrm>
            <a:prstGeom prst="line">
              <a:avLst/>
            </a:prstGeom>
            <a:noFill/>
            <a:ln w="38100">
              <a:solidFill>
                <a:srgbClr val="3399FF"/>
              </a:solidFill>
              <a:round/>
              <a:headEnd/>
              <a:tailEnd/>
            </a:ln>
          </p:spPr>
          <p:txBody>
            <a:bodyPr/>
            <a:lstStyle/>
            <a:p>
              <a:endParaRPr lang="ru-RU"/>
            </a:p>
          </p:txBody>
        </p:sp>
      </p:grpSp>
      <p:grpSp>
        <p:nvGrpSpPr>
          <p:cNvPr id="3" name="Group 7"/>
          <p:cNvGrpSpPr>
            <a:grpSpLocks/>
          </p:cNvGrpSpPr>
          <p:nvPr/>
        </p:nvGrpSpPr>
        <p:grpSpPr bwMode="auto">
          <a:xfrm>
            <a:off x="2455863" y="2819400"/>
            <a:ext cx="6688137" cy="609600"/>
            <a:chOff x="1547" y="1776"/>
            <a:chExt cx="4213" cy="384"/>
          </a:xfrm>
        </p:grpSpPr>
        <p:sp>
          <p:nvSpPr>
            <p:cNvPr id="5132" name="Text Box 8"/>
            <p:cNvSpPr txBox="1">
              <a:spLocks noChangeArrowheads="1"/>
            </p:cNvSpPr>
            <p:nvPr/>
          </p:nvSpPr>
          <p:spPr bwMode="auto">
            <a:xfrm>
              <a:off x="3266" y="1776"/>
              <a:ext cx="2494" cy="327"/>
            </a:xfrm>
            <a:prstGeom prst="rect">
              <a:avLst/>
            </a:prstGeom>
            <a:noFill/>
            <a:ln w="9525">
              <a:noFill/>
              <a:miter lim="800000"/>
              <a:headEnd/>
              <a:tailEnd/>
            </a:ln>
          </p:spPr>
          <p:txBody>
            <a:bodyPr/>
            <a:lstStyle/>
            <a:p>
              <a:pPr>
                <a:spcBef>
                  <a:spcPct val="50000"/>
                </a:spcBef>
              </a:pPr>
              <a:r>
                <a:rPr lang="ru-RU" sz="2800">
                  <a:latin typeface="Calibri" pitchFamily="34" charset="0"/>
                </a:rPr>
                <a:t>сосуды</a:t>
              </a:r>
            </a:p>
          </p:txBody>
        </p:sp>
        <p:sp>
          <p:nvSpPr>
            <p:cNvPr id="5133" name="Line 9"/>
            <p:cNvSpPr>
              <a:spLocks noChangeShapeType="1"/>
            </p:cNvSpPr>
            <p:nvPr/>
          </p:nvSpPr>
          <p:spPr bwMode="auto">
            <a:xfrm flipH="1">
              <a:off x="1547" y="1940"/>
              <a:ext cx="1730" cy="220"/>
            </a:xfrm>
            <a:prstGeom prst="line">
              <a:avLst/>
            </a:prstGeom>
            <a:noFill/>
            <a:ln w="38100">
              <a:solidFill>
                <a:srgbClr val="3399FF"/>
              </a:solidFill>
              <a:round/>
              <a:headEnd/>
              <a:tailEnd/>
            </a:ln>
          </p:spPr>
          <p:txBody>
            <a:bodyPr/>
            <a:lstStyle/>
            <a:p>
              <a:endParaRPr lang="ru-RU"/>
            </a:p>
          </p:txBody>
        </p:sp>
      </p:grpSp>
      <p:grpSp>
        <p:nvGrpSpPr>
          <p:cNvPr id="4" name="Group 10"/>
          <p:cNvGrpSpPr>
            <a:grpSpLocks/>
          </p:cNvGrpSpPr>
          <p:nvPr/>
        </p:nvGrpSpPr>
        <p:grpSpPr bwMode="auto">
          <a:xfrm>
            <a:off x="2455863" y="3614738"/>
            <a:ext cx="6688137" cy="519112"/>
            <a:chOff x="1547" y="2277"/>
            <a:chExt cx="4213" cy="327"/>
          </a:xfrm>
        </p:grpSpPr>
        <p:sp>
          <p:nvSpPr>
            <p:cNvPr id="5130" name="Text Box 11"/>
            <p:cNvSpPr txBox="1">
              <a:spLocks noChangeArrowheads="1"/>
            </p:cNvSpPr>
            <p:nvPr/>
          </p:nvSpPr>
          <p:spPr bwMode="auto">
            <a:xfrm>
              <a:off x="3266" y="2277"/>
              <a:ext cx="2494" cy="327"/>
            </a:xfrm>
            <a:prstGeom prst="rect">
              <a:avLst/>
            </a:prstGeom>
            <a:noFill/>
            <a:ln w="9525">
              <a:noFill/>
              <a:miter lim="800000"/>
              <a:headEnd/>
              <a:tailEnd/>
            </a:ln>
          </p:spPr>
          <p:txBody>
            <a:bodyPr/>
            <a:lstStyle/>
            <a:p>
              <a:pPr>
                <a:spcBef>
                  <a:spcPct val="50000"/>
                </a:spcBef>
              </a:pPr>
              <a:r>
                <a:rPr lang="ru-RU" sz="2800">
                  <a:latin typeface="Calibri" pitchFamily="34" charset="0"/>
                </a:rPr>
                <a:t>древесина</a:t>
              </a:r>
            </a:p>
          </p:txBody>
        </p:sp>
        <p:sp>
          <p:nvSpPr>
            <p:cNvPr id="5131" name="Line 12"/>
            <p:cNvSpPr>
              <a:spLocks noChangeShapeType="1"/>
            </p:cNvSpPr>
            <p:nvPr/>
          </p:nvSpPr>
          <p:spPr bwMode="auto">
            <a:xfrm flipH="1" flipV="1">
              <a:off x="1547" y="2415"/>
              <a:ext cx="1730" cy="26"/>
            </a:xfrm>
            <a:prstGeom prst="line">
              <a:avLst/>
            </a:prstGeom>
            <a:noFill/>
            <a:ln w="38100">
              <a:solidFill>
                <a:srgbClr val="3399FF"/>
              </a:solidFill>
              <a:round/>
              <a:headEnd/>
              <a:tailEnd/>
            </a:ln>
          </p:spPr>
          <p:txBody>
            <a:bodyPr/>
            <a:lstStyle/>
            <a:p>
              <a:endParaRPr lang="ru-RU"/>
            </a:p>
          </p:txBody>
        </p:sp>
      </p:grpSp>
      <p:grpSp>
        <p:nvGrpSpPr>
          <p:cNvPr id="5" name="Group 13"/>
          <p:cNvGrpSpPr>
            <a:grpSpLocks/>
          </p:cNvGrpSpPr>
          <p:nvPr/>
        </p:nvGrpSpPr>
        <p:grpSpPr bwMode="auto">
          <a:xfrm>
            <a:off x="2455863" y="4284663"/>
            <a:ext cx="6688137" cy="644525"/>
            <a:chOff x="1547" y="2699"/>
            <a:chExt cx="4213" cy="406"/>
          </a:xfrm>
        </p:grpSpPr>
        <p:sp>
          <p:nvSpPr>
            <p:cNvPr id="5128" name="Text Box 14"/>
            <p:cNvSpPr txBox="1">
              <a:spLocks noChangeArrowheads="1"/>
            </p:cNvSpPr>
            <p:nvPr/>
          </p:nvSpPr>
          <p:spPr bwMode="auto">
            <a:xfrm>
              <a:off x="3266" y="2778"/>
              <a:ext cx="2494" cy="327"/>
            </a:xfrm>
            <a:prstGeom prst="rect">
              <a:avLst/>
            </a:prstGeom>
            <a:noFill/>
            <a:ln w="9525">
              <a:noFill/>
              <a:miter lim="800000"/>
              <a:headEnd/>
              <a:tailEnd/>
            </a:ln>
          </p:spPr>
          <p:txBody>
            <a:bodyPr/>
            <a:lstStyle/>
            <a:p>
              <a:pPr>
                <a:spcBef>
                  <a:spcPct val="50000"/>
                </a:spcBef>
              </a:pPr>
              <a:r>
                <a:rPr lang="ru-RU" sz="2800">
                  <a:latin typeface="Calibri" pitchFamily="34" charset="0"/>
                </a:rPr>
                <a:t>механические волокна</a:t>
              </a:r>
            </a:p>
          </p:txBody>
        </p:sp>
        <p:sp>
          <p:nvSpPr>
            <p:cNvPr id="5129" name="Line 15"/>
            <p:cNvSpPr>
              <a:spLocks noChangeShapeType="1"/>
            </p:cNvSpPr>
            <p:nvPr/>
          </p:nvSpPr>
          <p:spPr bwMode="auto">
            <a:xfrm flipH="1" flipV="1">
              <a:off x="1547" y="2699"/>
              <a:ext cx="1730" cy="243"/>
            </a:xfrm>
            <a:prstGeom prst="line">
              <a:avLst/>
            </a:prstGeom>
            <a:noFill/>
            <a:ln w="38100">
              <a:solidFill>
                <a:srgbClr val="3399FF"/>
              </a:solidFill>
              <a:round/>
              <a:headEnd/>
              <a:tailEnd/>
            </a:ln>
          </p:spPr>
          <p:txBody>
            <a:bodyPr/>
            <a:lstStyle/>
            <a:p>
              <a:endParaRPr lang="ru-RU"/>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fade">
                                      <p:cBhvr>
                                        <p:cTn id="7" dur="1000"/>
                                        <p:tgtEl>
                                          <p:spTgt spid="2048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8"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2" name="Picture 12" descr="Кожица (электронный микроскоп)"/>
          <p:cNvPicPr>
            <a:picLocks noChangeArrowheads="1"/>
          </p:cNvPicPr>
          <p:nvPr/>
        </p:nvPicPr>
        <p:blipFill>
          <a:blip r:embed="rId3" cstate="print"/>
          <a:srcRect/>
          <a:stretch>
            <a:fillRect/>
          </a:stretch>
        </p:blipFill>
        <p:spPr bwMode="auto">
          <a:xfrm>
            <a:off x="395288" y="1379538"/>
            <a:ext cx="4498975" cy="5218112"/>
          </a:xfrm>
          <a:prstGeom prst="rect">
            <a:avLst/>
          </a:prstGeom>
          <a:noFill/>
          <a:ln w="9525">
            <a:noFill/>
            <a:miter lim="800000"/>
            <a:headEnd/>
            <a:tailEnd/>
          </a:ln>
        </p:spPr>
      </p:pic>
      <p:sp>
        <p:nvSpPr>
          <p:cNvPr id="7171" name="Rectangle 2"/>
          <p:cNvSpPr>
            <a:spLocks noGrp="1" noChangeArrowheads="1"/>
          </p:cNvSpPr>
          <p:nvPr>
            <p:ph type="title"/>
          </p:nvPr>
        </p:nvSpPr>
        <p:spPr/>
        <p:txBody>
          <a:bodyPr/>
          <a:lstStyle/>
          <a:p>
            <a:r>
              <a:rPr lang="ru-RU" smtClean="0"/>
              <a:t>Устьице</a:t>
            </a:r>
          </a:p>
        </p:txBody>
      </p:sp>
      <p:pic>
        <p:nvPicPr>
          <p:cNvPr id="10243" name="Picture 3" descr="Устьице открыто"/>
          <p:cNvPicPr>
            <a:picLocks noChangeArrowheads="1"/>
          </p:cNvPicPr>
          <p:nvPr/>
        </p:nvPicPr>
        <p:blipFill>
          <a:blip r:embed="rId4" cstate="print"/>
          <a:srcRect l="16774" r="9343"/>
          <a:stretch>
            <a:fillRect/>
          </a:stretch>
        </p:blipFill>
        <p:spPr bwMode="auto">
          <a:xfrm>
            <a:off x="604838" y="1779588"/>
            <a:ext cx="4038600" cy="4529137"/>
          </a:xfrm>
          <a:prstGeom prst="rect">
            <a:avLst/>
          </a:prstGeom>
          <a:noFill/>
          <a:ln w="9525">
            <a:noFill/>
            <a:miter lim="800000"/>
            <a:headEnd/>
            <a:tailEnd/>
          </a:ln>
        </p:spPr>
      </p:pic>
      <p:pic>
        <p:nvPicPr>
          <p:cNvPr id="10254" name="Picture 14" descr="Устьице-закрыто"/>
          <p:cNvPicPr>
            <a:picLocks noChangeArrowheads="1"/>
          </p:cNvPicPr>
          <p:nvPr/>
        </p:nvPicPr>
        <p:blipFill>
          <a:blip r:embed="rId5" cstate="print"/>
          <a:srcRect/>
          <a:stretch>
            <a:fillRect/>
          </a:stretch>
        </p:blipFill>
        <p:spPr bwMode="auto">
          <a:xfrm>
            <a:off x="1692275" y="2708275"/>
            <a:ext cx="1366838" cy="2016125"/>
          </a:xfrm>
          <a:prstGeom prst="rect">
            <a:avLst/>
          </a:prstGeom>
          <a:noFill/>
          <a:ln w="9525">
            <a:noFill/>
            <a:miter lim="800000"/>
            <a:headEnd/>
            <a:tailEnd/>
          </a:ln>
        </p:spPr>
      </p:pic>
      <p:grpSp>
        <p:nvGrpSpPr>
          <p:cNvPr id="2" name="Group 4"/>
          <p:cNvGrpSpPr>
            <a:grpSpLocks/>
          </p:cNvGrpSpPr>
          <p:nvPr/>
        </p:nvGrpSpPr>
        <p:grpSpPr bwMode="auto">
          <a:xfrm>
            <a:off x="2770188" y="2274888"/>
            <a:ext cx="5473700" cy="946150"/>
            <a:chOff x="1927" y="1207"/>
            <a:chExt cx="3448" cy="596"/>
          </a:xfrm>
        </p:grpSpPr>
        <p:sp>
          <p:nvSpPr>
            <p:cNvPr id="7178" name="Text Box 5"/>
            <p:cNvSpPr txBox="1">
              <a:spLocks noChangeArrowheads="1"/>
            </p:cNvSpPr>
            <p:nvPr/>
          </p:nvSpPr>
          <p:spPr bwMode="auto">
            <a:xfrm>
              <a:off x="3787" y="1207"/>
              <a:ext cx="1588" cy="596"/>
            </a:xfrm>
            <a:prstGeom prst="rect">
              <a:avLst/>
            </a:prstGeom>
            <a:noFill/>
            <a:ln w="9525">
              <a:noFill/>
              <a:miter lim="800000"/>
              <a:headEnd/>
              <a:tailEnd/>
            </a:ln>
          </p:spPr>
          <p:txBody>
            <a:bodyPr>
              <a:spAutoFit/>
            </a:bodyPr>
            <a:lstStyle/>
            <a:p>
              <a:pPr>
                <a:spcBef>
                  <a:spcPct val="50000"/>
                </a:spcBef>
              </a:pPr>
              <a:r>
                <a:rPr lang="ru-RU" sz="2800">
                  <a:latin typeface="Calibri" pitchFamily="34" charset="0"/>
                </a:rPr>
                <a:t>Замыкающие клетки</a:t>
              </a:r>
            </a:p>
          </p:txBody>
        </p:sp>
        <p:sp>
          <p:nvSpPr>
            <p:cNvPr id="7179" name="Line 6"/>
            <p:cNvSpPr>
              <a:spLocks noChangeShapeType="1"/>
            </p:cNvSpPr>
            <p:nvPr/>
          </p:nvSpPr>
          <p:spPr bwMode="auto">
            <a:xfrm flipH="1">
              <a:off x="1927" y="1505"/>
              <a:ext cx="1861" cy="292"/>
            </a:xfrm>
            <a:prstGeom prst="line">
              <a:avLst/>
            </a:prstGeom>
            <a:noFill/>
            <a:ln w="38100">
              <a:solidFill>
                <a:srgbClr val="3399FF"/>
              </a:solidFill>
              <a:round/>
              <a:headEnd/>
              <a:tailEnd/>
            </a:ln>
          </p:spPr>
          <p:txBody>
            <a:bodyPr/>
            <a:lstStyle/>
            <a:p>
              <a:endParaRPr lang="ru-RU"/>
            </a:p>
          </p:txBody>
        </p:sp>
      </p:grpSp>
      <p:grpSp>
        <p:nvGrpSpPr>
          <p:cNvPr id="3" name="Group 7"/>
          <p:cNvGrpSpPr>
            <a:grpSpLocks/>
          </p:cNvGrpSpPr>
          <p:nvPr/>
        </p:nvGrpSpPr>
        <p:grpSpPr bwMode="auto">
          <a:xfrm>
            <a:off x="2411413" y="3716338"/>
            <a:ext cx="5832475" cy="1233487"/>
            <a:chOff x="1701" y="2115"/>
            <a:chExt cx="3674" cy="777"/>
          </a:xfrm>
        </p:grpSpPr>
        <p:sp>
          <p:nvSpPr>
            <p:cNvPr id="7176" name="Text Box 8"/>
            <p:cNvSpPr txBox="1">
              <a:spLocks noChangeArrowheads="1"/>
            </p:cNvSpPr>
            <p:nvPr/>
          </p:nvSpPr>
          <p:spPr bwMode="auto">
            <a:xfrm>
              <a:off x="3787" y="2296"/>
              <a:ext cx="1588" cy="596"/>
            </a:xfrm>
            <a:prstGeom prst="rect">
              <a:avLst/>
            </a:prstGeom>
            <a:noFill/>
            <a:ln w="9525">
              <a:noFill/>
              <a:miter lim="800000"/>
              <a:headEnd/>
              <a:tailEnd/>
            </a:ln>
          </p:spPr>
          <p:txBody>
            <a:bodyPr>
              <a:spAutoFit/>
            </a:bodyPr>
            <a:lstStyle/>
            <a:p>
              <a:pPr>
                <a:spcBef>
                  <a:spcPct val="50000"/>
                </a:spcBef>
              </a:pPr>
              <a:r>
                <a:rPr lang="ru-RU" sz="2800">
                  <a:latin typeface="Calibri" pitchFamily="34" charset="0"/>
                </a:rPr>
                <a:t>Устьичная щель</a:t>
              </a:r>
            </a:p>
          </p:txBody>
        </p:sp>
        <p:sp>
          <p:nvSpPr>
            <p:cNvPr id="7177" name="Line 9"/>
            <p:cNvSpPr>
              <a:spLocks noChangeShapeType="1"/>
            </p:cNvSpPr>
            <p:nvPr/>
          </p:nvSpPr>
          <p:spPr bwMode="auto">
            <a:xfrm flipH="1" flipV="1">
              <a:off x="1701" y="2115"/>
              <a:ext cx="2087" cy="479"/>
            </a:xfrm>
            <a:prstGeom prst="line">
              <a:avLst/>
            </a:prstGeom>
            <a:noFill/>
            <a:ln w="38100">
              <a:solidFill>
                <a:srgbClr val="3399FF"/>
              </a:solidFill>
              <a:round/>
              <a:headEnd/>
              <a:tailEnd/>
            </a:ln>
          </p:spPr>
          <p:txBody>
            <a:bodyPr/>
            <a:lstStyle/>
            <a:p>
              <a:endParaRPr lang="ru-RU"/>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0243"/>
                                        </p:tgtEl>
                                        <p:attrNameLst>
                                          <p:attrName>style.visibility</p:attrName>
                                        </p:attrNameLst>
                                      </p:cBhvr>
                                      <p:to>
                                        <p:strVal val="visible"/>
                                      </p:to>
                                    </p:set>
                                    <p:anim calcmode="lin" valueType="num">
                                      <p:cBhvr>
                                        <p:cTn id="7" dur="1000" fill="hold"/>
                                        <p:tgtEl>
                                          <p:spTgt spid="10243"/>
                                        </p:tgtEl>
                                        <p:attrNameLst>
                                          <p:attrName>ppt_w</p:attrName>
                                        </p:attrNameLst>
                                      </p:cBhvr>
                                      <p:tavLst>
                                        <p:tav tm="0">
                                          <p:val>
                                            <p:fltVal val="0"/>
                                          </p:val>
                                        </p:tav>
                                        <p:tav tm="100000">
                                          <p:val>
                                            <p:strVal val="#ppt_w"/>
                                          </p:val>
                                        </p:tav>
                                      </p:tavLst>
                                    </p:anim>
                                    <p:anim calcmode="lin" valueType="num">
                                      <p:cBhvr>
                                        <p:cTn id="8" dur="1000" fill="hold"/>
                                        <p:tgtEl>
                                          <p:spTgt spid="10243"/>
                                        </p:tgtEl>
                                        <p:attrNameLst>
                                          <p:attrName>ppt_h</p:attrName>
                                        </p:attrNameLst>
                                      </p:cBhvr>
                                      <p:tavLst>
                                        <p:tav tm="0">
                                          <p:val>
                                            <p:fltVal val="0"/>
                                          </p:val>
                                        </p:tav>
                                        <p:tav tm="100000">
                                          <p:val>
                                            <p:strVal val="#ppt_h"/>
                                          </p:val>
                                        </p:tav>
                                      </p:tavLst>
                                    </p:anim>
                                    <p:animEffect transition="in" filter="fade">
                                      <p:cBhvr>
                                        <p:cTn id="9" dur="1000"/>
                                        <p:tgtEl>
                                          <p:spTgt spid="10243"/>
                                        </p:tgtEl>
                                      </p:cBhvr>
                                    </p:animEffect>
                                  </p:childTnLst>
                                </p:cTn>
                              </p:par>
                            </p:childTnLst>
                          </p:cTn>
                        </p:par>
                        <p:par>
                          <p:cTn id="10" fill="hold">
                            <p:stCondLst>
                              <p:cond delay="1000"/>
                            </p:stCondLst>
                            <p:childTnLst>
                              <p:par>
                                <p:cTn id="11" presetID="10" presetClass="exit" presetSubtype="0" fill="hold" nodeType="afterEffect">
                                  <p:stCondLst>
                                    <p:cond delay="0"/>
                                  </p:stCondLst>
                                  <p:childTnLst>
                                    <p:animEffect transition="out" filter="fade">
                                      <p:cBhvr>
                                        <p:cTn id="12" dur="2000"/>
                                        <p:tgtEl>
                                          <p:spTgt spid="10252"/>
                                        </p:tgtEl>
                                      </p:cBhvr>
                                    </p:animEffect>
                                    <p:set>
                                      <p:cBhvr>
                                        <p:cTn id="13" dur="1" fill="hold">
                                          <p:stCondLst>
                                            <p:cond delay="1999"/>
                                          </p:stCondLst>
                                        </p:cTn>
                                        <p:tgtEl>
                                          <p:spTgt spid="10252"/>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left)">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0254"/>
                                        </p:tgtEl>
                                        <p:attrNameLst>
                                          <p:attrName>style.visibility</p:attrName>
                                        </p:attrNameLst>
                                      </p:cBhvr>
                                      <p:to>
                                        <p:strVal val="visible"/>
                                      </p:to>
                                    </p:set>
                                    <p:animEffect transition="in" filter="fade">
                                      <p:cBhvr>
                                        <p:cTn id="28" dur="1000"/>
                                        <p:tgtEl>
                                          <p:spTgt spid="10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Картинка 3 из 8562"/>
          <p:cNvPicPr>
            <a:picLocks noChangeAspect="1" noChangeArrowheads="1"/>
          </p:cNvPicPr>
          <p:nvPr/>
        </p:nvPicPr>
        <p:blipFill>
          <a:blip r:embed="rId2" cstate="print"/>
          <a:srcRect/>
          <a:stretch>
            <a:fillRect/>
          </a:stretch>
        </p:blipFill>
        <p:spPr bwMode="auto">
          <a:xfrm>
            <a:off x="2286000" y="304800"/>
            <a:ext cx="4398963" cy="6400800"/>
          </a:xfrm>
          <a:prstGeom prst="rect">
            <a:avLst/>
          </a:prstGeom>
          <a:noFill/>
          <a:ln w="9525">
            <a:noFill/>
            <a:miter lim="800000"/>
            <a:headEnd/>
            <a:tailEnd/>
          </a:ln>
        </p:spPr>
      </p:pic>
      <p:sp>
        <p:nvSpPr>
          <p:cNvPr id="9224" name="Rectangle 8"/>
          <p:cNvSpPr>
            <a:spLocks noGrp="1" noChangeArrowheads="1"/>
          </p:cNvSpPr>
          <p:nvPr>
            <p:ph type="body" sz="half" idx="1"/>
          </p:nvPr>
        </p:nvSpPr>
        <p:spPr>
          <a:xfrm>
            <a:off x="0" y="1066800"/>
            <a:ext cx="2209800" cy="990600"/>
          </a:xfrm>
        </p:spPr>
        <p:txBody>
          <a:bodyPr/>
          <a:lstStyle/>
          <a:p>
            <a:pPr eaLnBrk="1" hangingPunct="1">
              <a:defRPr/>
            </a:pPr>
            <a:r>
              <a:rPr lang="ru-RU" smtClean="0"/>
              <a:t>Закрытое устьице</a:t>
            </a:r>
          </a:p>
        </p:txBody>
      </p:sp>
      <p:sp>
        <p:nvSpPr>
          <p:cNvPr id="9225" name="Rectangle 9"/>
          <p:cNvSpPr>
            <a:spLocks noGrp="1" noChangeArrowheads="1"/>
          </p:cNvSpPr>
          <p:nvPr>
            <p:ph type="body" sz="half" idx="2"/>
          </p:nvPr>
        </p:nvSpPr>
        <p:spPr>
          <a:xfrm>
            <a:off x="6629400" y="4572000"/>
            <a:ext cx="2895600" cy="1143000"/>
          </a:xfrm>
        </p:spPr>
        <p:txBody>
          <a:bodyPr/>
          <a:lstStyle/>
          <a:p>
            <a:pPr eaLnBrk="1" hangingPunct="1">
              <a:defRPr/>
            </a:pPr>
            <a:r>
              <a:rPr lang="ru-RU" smtClean="0"/>
              <a:t>Открытое устьице</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dmin\Рабочий стол\DSC00394.JPG"/>
          <p:cNvPicPr>
            <a:picLocks noChangeAspect="1" noChangeArrowheads="1"/>
          </p:cNvPicPr>
          <p:nvPr/>
        </p:nvPicPr>
        <p:blipFill>
          <a:blip r:embed="rId2" cstate="print"/>
          <a:srcRect/>
          <a:stretch>
            <a:fillRect/>
          </a:stretch>
        </p:blipFill>
        <p:spPr bwMode="auto">
          <a:xfrm>
            <a:off x="-914400" y="342900"/>
            <a:ext cx="10972800" cy="6172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571472" y="714356"/>
          <a:ext cx="8001055" cy="5120640"/>
        </p:xfrm>
        <a:graphic>
          <a:graphicData uri="http://schemas.openxmlformats.org/drawingml/2006/table">
            <a:tbl>
              <a:tblPr firstRow="1" bandRow="1">
                <a:tableStyleId>{5C22544A-7EE6-4342-B048-85BDC9FD1C3A}</a:tableStyleId>
              </a:tblPr>
              <a:tblGrid>
                <a:gridCol w="1214446"/>
                <a:gridCol w="1928826"/>
                <a:gridCol w="1571636"/>
                <a:gridCol w="1643074"/>
                <a:gridCol w="1643073"/>
              </a:tblGrid>
              <a:tr h="370840">
                <a:tc>
                  <a:txBody>
                    <a:bodyPr/>
                    <a:lstStyle/>
                    <a:p>
                      <a:r>
                        <a:rPr lang="ru-RU" dirty="0" smtClean="0">
                          <a:latin typeface="Times New Roman" pitchFamily="18" charset="0"/>
                          <a:cs typeface="Times New Roman" pitchFamily="18" charset="0"/>
                        </a:rPr>
                        <a:t>Орган растения </a:t>
                      </a:r>
                      <a:endParaRPr lang="ru-RU" dirty="0">
                        <a:latin typeface="Times New Roman" pitchFamily="18" charset="0"/>
                        <a:cs typeface="Times New Roman" pitchFamily="18" charset="0"/>
                      </a:endParaRPr>
                    </a:p>
                  </a:txBody>
                  <a:tcPr/>
                </a:tc>
                <a:tc>
                  <a:txBody>
                    <a:bodyPr/>
                    <a:lstStyle/>
                    <a:p>
                      <a:r>
                        <a:rPr lang="ru-RU" sz="1800" b="1" kern="1200" dirty="0" smtClean="0">
                          <a:solidFill>
                            <a:schemeClr val="lt1"/>
                          </a:solidFill>
                          <a:latin typeface="Times New Roman" pitchFamily="18" charset="0"/>
                          <a:ea typeface="+mn-ea"/>
                          <a:cs typeface="Times New Roman" pitchFamily="18" charset="0"/>
                        </a:rPr>
                        <a:t>Название внутреннего слоя органа, по которому передвигается вода и минеральные вещества</a:t>
                      </a:r>
                      <a:endParaRPr lang="ru-RU" dirty="0">
                        <a:latin typeface="Times New Roman" pitchFamily="18" charset="0"/>
                        <a:cs typeface="Times New Roman" pitchFamily="18" charset="0"/>
                      </a:endParaRPr>
                    </a:p>
                  </a:txBody>
                  <a:tcPr/>
                </a:tc>
                <a:tc>
                  <a:txBody>
                    <a:bodyPr/>
                    <a:lstStyle/>
                    <a:p>
                      <a:r>
                        <a:rPr lang="ru-RU" sz="1800" b="1" kern="1200" dirty="0" smtClean="0">
                          <a:solidFill>
                            <a:schemeClr val="lt1"/>
                          </a:solidFill>
                          <a:latin typeface="Times New Roman" pitchFamily="18" charset="0"/>
                          <a:ea typeface="+mn-ea"/>
                          <a:cs typeface="Times New Roman" pitchFamily="18" charset="0"/>
                        </a:rPr>
                        <a:t>Название ткани по которой передвигаются вода и минеральные вещества</a:t>
                      </a:r>
                      <a:endParaRPr lang="ru-RU" dirty="0">
                        <a:latin typeface="Times New Roman" pitchFamily="18" charset="0"/>
                        <a:cs typeface="Times New Roman" pitchFamily="18" charset="0"/>
                      </a:endParaRPr>
                    </a:p>
                  </a:txBody>
                  <a:tcPr/>
                </a:tc>
                <a:tc>
                  <a:txBody>
                    <a:bodyPr/>
                    <a:lstStyle/>
                    <a:p>
                      <a:r>
                        <a:rPr lang="ru-RU" dirty="0" smtClean="0">
                          <a:latin typeface="Times New Roman" pitchFamily="18" charset="0"/>
                          <a:cs typeface="Times New Roman" pitchFamily="18" charset="0"/>
                        </a:rPr>
                        <a:t>Особенности строения </a:t>
                      </a:r>
                      <a:endParaRPr lang="ru-RU" dirty="0">
                        <a:latin typeface="Times New Roman" pitchFamily="18" charset="0"/>
                        <a:cs typeface="Times New Roman" pitchFamily="18" charset="0"/>
                      </a:endParaRPr>
                    </a:p>
                  </a:txBody>
                  <a:tcPr/>
                </a:tc>
                <a:tc>
                  <a:txBody>
                    <a:bodyPr/>
                    <a:lstStyle/>
                    <a:p>
                      <a:r>
                        <a:rPr lang="ru-RU" dirty="0" smtClean="0">
                          <a:latin typeface="Times New Roman" pitchFamily="18" charset="0"/>
                          <a:cs typeface="Times New Roman" pitchFamily="18" charset="0"/>
                        </a:rPr>
                        <a:t>Направление движения</a:t>
                      </a:r>
                      <a:endParaRPr lang="ru-RU" dirty="0">
                        <a:latin typeface="Times New Roman" pitchFamily="18" charset="0"/>
                        <a:cs typeface="Times New Roman" pitchFamily="18" charset="0"/>
                      </a:endParaRPr>
                    </a:p>
                  </a:txBody>
                  <a:tcPr/>
                </a:tc>
              </a:tr>
              <a:tr h="370840">
                <a:tc>
                  <a:txBody>
                    <a:bodyPr/>
                    <a:lstStyle/>
                    <a:p>
                      <a:r>
                        <a:rPr lang="ru-RU" dirty="0" smtClean="0">
                          <a:latin typeface="Times New Roman" pitchFamily="18" charset="0"/>
                          <a:cs typeface="Times New Roman" pitchFamily="18" charset="0"/>
                        </a:rPr>
                        <a:t>Лист</a:t>
                      </a:r>
                      <a:endParaRPr lang="ru-RU" dirty="0">
                        <a:latin typeface="Times New Roman" pitchFamily="18" charset="0"/>
                        <a:cs typeface="Times New Roman" pitchFamily="18" charset="0"/>
                      </a:endParaRPr>
                    </a:p>
                  </a:txBody>
                  <a:tcPr/>
                </a:tc>
                <a:tc>
                  <a:txBody>
                    <a:bodyPr/>
                    <a:lstStyle/>
                    <a:p>
                      <a:r>
                        <a:rPr lang="ru-RU" dirty="0" smtClean="0">
                          <a:latin typeface="Times New Roman" pitchFamily="18" charset="0"/>
                          <a:cs typeface="Times New Roman" pitchFamily="18" charset="0"/>
                        </a:rPr>
                        <a:t>Древесина</a:t>
                      </a:r>
                      <a:endParaRPr lang="ru-RU" dirty="0">
                        <a:latin typeface="Times New Roman" pitchFamily="18" charset="0"/>
                        <a:cs typeface="Times New Roman" pitchFamily="18" charset="0"/>
                      </a:endParaRPr>
                    </a:p>
                  </a:txBody>
                  <a:tcPr/>
                </a:tc>
                <a:tc>
                  <a:txBody>
                    <a:bodyPr/>
                    <a:lstStyle/>
                    <a:p>
                      <a:r>
                        <a:rPr lang="ru-RU" dirty="0" smtClean="0">
                          <a:latin typeface="Times New Roman" pitchFamily="18" charset="0"/>
                          <a:cs typeface="Times New Roman" pitchFamily="18" charset="0"/>
                        </a:rPr>
                        <a:t>Проводящая</a:t>
                      </a:r>
                      <a:endParaRPr lang="ru-RU" dirty="0">
                        <a:latin typeface="Times New Roman" pitchFamily="18" charset="0"/>
                        <a:cs typeface="Times New Roman" pitchFamily="18" charset="0"/>
                      </a:endParaRPr>
                    </a:p>
                  </a:txBody>
                  <a:tcPr/>
                </a:tc>
                <a:tc>
                  <a:txBody>
                    <a:bodyPr/>
                    <a:lstStyle/>
                    <a:p>
                      <a:r>
                        <a:rPr lang="ru-RU" sz="1800" kern="1200" dirty="0" smtClean="0">
                          <a:solidFill>
                            <a:schemeClr val="dk1"/>
                          </a:solidFill>
                          <a:latin typeface="Times New Roman" pitchFamily="18" charset="0"/>
                          <a:ea typeface="+mn-ea"/>
                          <a:cs typeface="Times New Roman" pitchFamily="18" charset="0"/>
                        </a:rPr>
                        <a:t>Сосудисто-волокнистые пучки, состоящие из омертвевших вытянутых клеток, лишенных живого содержимого</a:t>
                      </a:r>
                      <a:endParaRPr lang="ru-RU" dirty="0">
                        <a:latin typeface="Times New Roman" pitchFamily="18" charset="0"/>
                        <a:cs typeface="Times New Roman" pitchFamily="18" charset="0"/>
                      </a:endParaRPr>
                    </a:p>
                  </a:txBody>
                  <a:tcPr/>
                </a:tc>
                <a:tc>
                  <a:txBody>
                    <a:bodyPr/>
                    <a:lstStyle/>
                    <a:p>
                      <a:r>
                        <a:rPr lang="ru-RU" sz="1800" kern="1200" dirty="0" smtClean="0">
                          <a:solidFill>
                            <a:schemeClr val="dk1"/>
                          </a:solidFill>
                          <a:latin typeface="Times New Roman" pitchFamily="18" charset="0"/>
                          <a:ea typeface="+mn-ea"/>
                          <a:cs typeface="Times New Roman" pitchFamily="18" charset="0"/>
                        </a:rPr>
                        <a:t>В</a:t>
                      </a:r>
                      <a:r>
                        <a:rPr lang="ru-RU" sz="1800" kern="1200" baseline="0" dirty="0" smtClean="0">
                          <a:solidFill>
                            <a:schemeClr val="dk1"/>
                          </a:solidFill>
                          <a:latin typeface="Times New Roman" pitchFamily="18" charset="0"/>
                          <a:ea typeface="+mn-ea"/>
                          <a:cs typeface="Times New Roman" pitchFamily="18" charset="0"/>
                        </a:rPr>
                        <a:t> окружающую среду</a:t>
                      </a:r>
                      <a:endParaRPr lang="ru-RU" sz="1800" kern="1200" dirty="0" smtClean="0">
                        <a:solidFill>
                          <a:schemeClr val="dk1"/>
                        </a:solidFill>
                        <a:latin typeface="Times New Roman" pitchFamily="18" charset="0"/>
                        <a:ea typeface="+mn-ea"/>
                        <a:cs typeface="Times New Roman" pitchFamily="18" charset="0"/>
                      </a:endParaRPr>
                    </a:p>
                    <a:p>
                      <a:r>
                        <a:rPr lang="ru-RU" sz="1800" kern="1200" dirty="0" smtClean="0">
                          <a:solidFill>
                            <a:schemeClr val="dk1"/>
                          </a:solidFill>
                          <a:latin typeface="Times New Roman" pitchFamily="18" charset="0"/>
                          <a:ea typeface="+mn-ea"/>
                          <a:cs typeface="Times New Roman" pitchFamily="18" charset="0"/>
                        </a:rPr>
                        <a:t>(восходящий ток движения)</a:t>
                      </a:r>
                      <a:endParaRPr lang="ru-RU"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357158" y="714356"/>
          <a:ext cx="8358214" cy="5516458"/>
        </p:xfrm>
        <a:graphic>
          <a:graphicData uri="http://schemas.openxmlformats.org/drawingml/2006/table">
            <a:tbl>
              <a:tblPr firstRow="1" bandRow="1">
                <a:tableStyleId>{5C22544A-7EE6-4342-B048-85BDC9FD1C3A}</a:tableStyleId>
              </a:tblPr>
              <a:tblGrid>
                <a:gridCol w="928694"/>
                <a:gridCol w="1743203"/>
                <a:gridCol w="1438714"/>
                <a:gridCol w="2808919"/>
                <a:gridCol w="1438684"/>
              </a:tblGrid>
              <a:tr h="870625">
                <a:tc>
                  <a:txBody>
                    <a:bodyPr/>
                    <a:lstStyle/>
                    <a:p>
                      <a:r>
                        <a:rPr lang="ru-RU" sz="1400" dirty="0" smtClean="0">
                          <a:latin typeface="Times New Roman" pitchFamily="18" charset="0"/>
                          <a:cs typeface="Times New Roman" pitchFamily="18" charset="0"/>
                        </a:rPr>
                        <a:t>Орган растения </a:t>
                      </a:r>
                      <a:endParaRPr lang="ru-RU" sz="1400" dirty="0">
                        <a:latin typeface="Times New Roman" pitchFamily="18" charset="0"/>
                        <a:cs typeface="Times New Roman" pitchFamily="18" charset="0"/>
                      </a:endParaRPr>
                    </a:p>
                  </a:txBody>
                  <a:tcPr/>
                </a:tc>
                <a:tc>
                  <a:txBody>
                    <a:bodyPr/>
                    <a:lstStyle/>
                    <a:p>
                      <a:r>
                        <a:rPr lang="ru-RU" sz="1400" b="1" kern="1200" dirty="0" smtClean="0">
                          <a:solidFill>
                            <a:schemeClr val="lt1"/>
                          </a:solidFill>
                          <a:latin typeface="Times New Roman" pitchFamily="18" charset="0"/>
                          <a:ea typeface="+mn-ea"/>
                          <a:cs typeface="Times New Roman" pitchFamily="18" charset="0"/>
                        </a:rPr>
                        <a:t>Название внутреннего слоя органа, по которому передвигается вода и минеральные вещества</a:t>
                      </a:r>
                      <a:endParaRPr lang="ru-RU" sz="1400" dirty="0">
                        <a:latin typeface="Times New Roman" pitchFamily="18" charset="0"/>
                        <a:cs typeface="Times New Roman" pitchFamily="18" charset="0"/>
                      </a:endParaRPr>
                    </a:p>
                  </a:txBody>
                  <a:tcPr/>
                </a:tc>
                <a:tc>
                  <a:txBody>
                    <a:bodyPr/>
                    <a:lstStyle/>
                    <a:p>
                      <a:r>
                        <a:rPr lang="ru-RU" sz="1400" b="1" kern="1200" dirty="0" smtClean="0">
                          <a:solidFill>
                            <a:schemeClr val="lt1"/>
                          </a:solidFill>
                          <a:latin typeface="Times New Roman" pitchFamily="18" charset="0"/>
                          <a:ea typeface="+mn-ea"/>
                          <a:cs typeface="Times New Roman" pitchFamily="18" charset="0"/>
                        </a:rPr>
                        <a:t>Название ткани по которой передвигаются вода и минеральные вещества</a:t>
                      </a:r>
                      <a:endParaRPr lang="ru-RU" sz="1400" dirty="0">
                        <a:latin typeface="Times New Roman" pitchFamily="18" charset="0"/>
                        <a:cs typeface="Times New Roman" pitchFamily="18" charset="0"/>
                      </a:endParaRPr>
                    </a:p>
                  </a:txBody>
                  <a:tcPr/>
                </a:tc>
                <a:tc>
                  <a:txBody>
                    <a:bodyPr/>
                    <a:lstStyle/>
                    <a:p>
                      <a:r>
                        <a:rPr lang="ru-RU" sz="1400" dirty="0" smtClean="0">
                          <a:latin typeface="Times New Roman" pitchFamily="18" charset="0"/>
                          <a:cs typeface="Times New Roman" pitchFamily="18" charset="0"/>
                        </a:rPr>
                        <a:t>Особенности строения </a:t>
                      </a:r>
                      <a:endParaRPr lang="ru-RU" sz="1400" dirty="0">
                        <a:latin typeface="Times New Roman" pitchFamily="18" charset="0"/>
                        <a:cs typeface="Times New Roman" pitchFamily="18" charset="0"/>
                      </a:endParaRPr>
                    </a:p>
                  </a:txBody>
                  <a:tcPr/>
                </a:tc>
                <a:tc>
                  <a:txBody>
                    <a:bodyPr/>
                    <a:lstStyle/>
                    <a:p>
                      <a:r>
                        <a:rPr lang="ru-RU" sz="1400" dirty="0" smtClean="0">
                          <a:latin typeface="Times New Roman" pitchFamily="18" charset="0"/>
                          <a:cs typeface="Times New Roman" pitchFamily="18" charset="0"/>
                        </a:rPr>
                        <a:t>Направление движения</a:t>
                      </a:r>
                      <a:endParaRPr lang="ru-RU" sz="1400" dirty="0">
                        <a:latin typeface="Times New Roman" pitchFamily="18" charset="0"/>
                        <a:cs typeface="Times New Roman" pitchFamily="18" charset="0"/>
                      </a:endParaRPr>
                    </a:p>
                  </a:txBody>
                  <a:tcPr/>
                </a:tc>
              </a:tr>
              <a:tr h="483690">
                <a:tc>
                  <a:txBody>
                    <a:bodyPr/>
                    <a:lstStyle/>
                    <a:p>
                      <a:r>
                        <a:rPr lang="ru-RU" sz="1400" dirty="0" smtClean="0">
                          <a:latin typeface="Times New Roman" pitchFamily="18" charset="0"/>
                          <a:cs typeface="Times New Roman" pitchFamily="18" charset="0"/>
                        </a:rPr>
                        <a:t>Корень </a:t>
                      </a:r>
                      <a:endParaRPr lang="ru-RU" sz="1400" dirty="0">
                        <a:latin typeface="Times New Roman" pitchFamily="18" charset="0"/>
                        <a:cs typeface="Times New Roman" pitchFamily="18" charset="0"/>
                      </a:endParaRPr>
                    </a:p>
                  </a:txBody>
                  <a:tcPr/>
                </a:tc>
                <a:tc>
                  <a:txBody>
                    <a:bodyPr/>
                    <a:lstStyle/>
                    <a:p>
                      <a:r>
                        <a:rPr lang="ru-RU" sz="1400" dirty="0" smtClean="0">
                          <a:latin typeface="Times New Roman" pitchFamily="18" charset="0"/>
                          <a:cs typeface="Times New Roman" pitchFamily="18" charset="0"/>
                        </a:rPr>
                        <a:t>Древесина</a:t>
                      </a:r>
                      <a:endParaRPr lang="ru-RU" sz="1400" dirty="0">
                        <a:latin typeface="Times New Roman" pitchFamily="18" charset="0"/>
                        <a:cs typeface="Times New Roman" pitchFamily="18" charset="0"/>
                      </a:endParaRPr>
                    </a:p>
                  </a:txBody>
                  <a:tcPr/>
                </a:tc>
                <a:tc>
                  <a:txBody>
                    <a:bodyPr/>
                    <a:lstStyle/>
                    <a:p>
                      <a:r>
                        <a:rPr lang="ru-RU" sz="1400" dirty="0" smtClean="0">
                          <a:latin typeface="Times New Roman" pitchFamily="18" charset="0"/>
                          <a:cs typeface="Times New Roman" pitchFamily="18" charset="0"/>
                        </a:rPr>
                        <a:t>Проводящая</a:t>
                      </a:r>
                      <a:endParaRPr lang="ru-RU" sz="1400" dirty="0">
                        <a:latin typeface="Times New Roman" pitchFamily="18" charset="0"/>
                        <a:cs typeface="Times New Roman" pitchFamily="18" charset="0"/>
                      </a:endParaRPr>
                    </a:p>
                  </a:txBody>
                  <a:tcPr/>
                </a:tc>
                <a:tc>
                  <a:txBody>
                    <a:bodyPr/>
                    <a:lstStyle/>
                    <a:p>
                      <a:r>
                        <a:rPr lang="ru-RU" sz="1400" kern="1200" dirty="0" smtClean="0">
                          <a:solidFill>
                            <a:schemeClr val="dk1"/>
                          </a:solidFill>
                          <a:latin typeface="Times New Roman" pitchFamily="18" charset="0"/>
                          <a:ea typeface="+mn-ea"/>
                          <a:cs typeface="Times New Roman" pitchFamily="18" charset="0"/>
                        </a:rPr>
                        <a:t>Сосудисто-волокнистые пучки, состоящие из омертвевших вытянутых клеток, лишенных живого содержимого</a:t>
                      </a:r>
                      <a:endParaRPr lang="ru-RU" sz="1400" dirty="0">
                        <a:latin typeface="Times New Roman" pitchFamily="18" charset="0"/>
                        <a:cs typeface="Times New Roman" pitchFamily="18" charset="0"/>
                      </a:endParaRPr>
                    </a:p>
                  </a:txBody>
                  <a:tcPr/>
                </a:tc>
                <a:tc>
                  <a:txBody>
                    <a:bodyPr/>
                    <a:lstStyle/>
                    <a:p>
                      <a:r>
                        <a:rPr lang="ru-RU" sz="1400" kern="1200" dirty="0" smtClean="0">
                          <a:solidFill>
                            <a:schemeClr val="dk1"/>
                          </a:solidFill>
                          <a:latin typeface="Times New Roman" pitchFamily="18" charset="0"/>
                          <a:ea typeface="+mn-ea"/>
                          <a:cs typeface="Times New Roman" pitchFamily="18" charset="0"/>
                        </a:rPr>
                        <a:t>В стебель </a:t>
                      </a:r>
                    </a:p>
                    <a:p>
                      <a:r>
                        <a:rPr lang="ru-RU" sz="1400" kern="1200" dirty="0" smtClean="0">
                          <a:solidFill>
                            <a:schemeClr val="dk1"/>
                          </a:solidFill>
                          <a:latin typeface="Times New Roman" pitchFamily="18" charset="0"/>
                          <a:ea typeface="+mn-ea"/>
                          <a:cs typeface="Times New Roman" pitchFamily="18" charset="0"/>
                        </a:rPr>
                        <a:t>(восходящий ток движения)</a:t>
                      </a:r>
                      <a:endParaRPr lang="ru-RU" sz="1400" dirty="0">
                        <a:latin typeface="Times New Roman" pitchFamily="18" charset="0"/>
                        <a:cs typeface="Times New Roman" pitchFamily="18" charset="0"/>
                      </a:endParaRPr>
                    </a:p>
                  </a:txBody>
                  <a:tcPr/>
                </a:tc>
              </a:tr>
              <a:tr h="532059">
                <a:tc>
                  <a:txBody>
                    <a:bodyPr/>
                    <a:lstStyle/>
                    <a:p>
                      <a:r>
                        <a:rPr lang="ru-RU" sz="1400" dirty="0" smtClean="0">
                          <a:latin typeface="Times New Roman" pitchFamily="18" charset="0"/>
                          <a:cs typeface="Times New Roman" pitchFamily="18" charset="0"/>
                        </a:rPr>
                        <a:t>стебель </a:t>
                      </a:r>
                      <a:endParaRPr lang="ru-RU" sz="1400" dirty="0">
                        <a:latin typeface="Times New Roman" pitchFamily="18" charset="0"/>
                        <a:cs typeface="Times New Roman" pitchFamily="18" charset="0"/>
                      </a:endParaRPr>
                    </a:p>
                  </a:txBody>
                  <a:tcPr/>
                </a:tc>
                <a:tc>
                  <a:txBody>
                    <a:bodyPr/>
                    <a:lstStyle/>
                    <a:p>
                      <a:r>
                        <a:rPr lang="ru-RU" sz="1400" dirty="0" smtClean="0">
                          <a:latin typeface="Times New Roman" pitchFamily="18" charset="0"/>
                          <a:cs typeface="Times New Roman" pitchFamily="18" charset="0"/>
                        </a:rPr>
                        <a:t>Древесина</a:t>
                      </a:r>
                      <a:endParaRPr lang="ru-RU" sz="1400" dirty="0">
                        <a:latin typeface="Times New Roman" pitchFamily="18" charset="0"/>
                        <a:cs typeface="Times New Roman" pitchFamily="18" charset="0"/>
                      </a:endParaRPr>
                    </a:p>
                  </a:txBody>
                  <a:tcPr/>
                </a:tc>
                <a:tc>
                  <a:txBody>
                    <a:bodyPr/>
                    <a:lstStyle/>
                    <a:p>
                      <a:r>
                        <a:rPr lang="ru-RU" sz="1400" dirty="0" smtClean="0">
                          <a:latin typeface="Times New Roman" pitchFamily="18" charset="0"/>
                          <a:cs typeface="Times New Roman" pitchFamily="18" charset="0"/>
                        </a:rPr>
                        <a:t>Проводящая</a:t>
                      </a:r>
                      <a:endParaRPr lang="ru-RU" sz="1400" dirty="0">
                        <a:latin typeface="Times New Roman" pitchFamily="18" charset="0"/>
                        <a:cs typeface="Times New Roman" pitchFamily="18" charset="0"/>
                      </a:endParaRPr>
                    </a:p>
                  </a:txBody>
                  <a:tcPr/>
                </a:tc>
                <a:tc>
                  <a:txBody>
                    <a:bodyPr/>
                    <a:lstStyle/>
                    <a:p>
                      <a:r>
                        <a:rPr lang="ru-RU" sz="1400" kern="1200" dirty="0" smtClean="0">
                          <a:solidFill>
                            <a:schemeClr val="dk1"/>
                          </a:solidFill>
                          <a:latin typeface="Times New Roman" pitchFamily="18" charset="0"/>
                          <a:ea typeface="+mn-ea"/>
                          <a:cs typeface="Times New Roman" pitchFamily="18" charset="0"/>
                        </a:rPr>
                        <a:t>Сосудисто-волокнистые пучки, состоящие из омертвевших вытянутых клеток, лишенных живого содержимого</a:t>
                      </a:r>
                      <a:endParaRPr lang="ru-RU" sz="1400" dirty="0">
                        <a:latin typeface="Times New Roman" pitchFamily="18" charset="0"/>
                        <a:cs typeface="Times New Roman" pitchFamily="18" charset="0"/>
                      </a:endParaRPr>
                    </a:p>
                  </a:txBody>
                  <a:tcPr/>
                </a:tc>
                <a:tc>
                  <a:txBody>
                    <a:bodyPr/>
                    <a:lstStyle/>
                    <a:p>
                      <a:r>
                        <a:rPr lang="ru-RU" sz="1400" kern="1200" dirty="0" smtClean="0">
                          <a:solidFill>
                            <a:schemeClr val="dk1"/>
                          </a:solidFill>
                          <a:latin typeface="Times New Roman" pitchFamily="18" charset="0"/>
                          <a:ea typeface="+mn-ea"/>
                          <a:cs typeface="Times New Roman" pitchFamily="18" charset="0"/>
                        </a:rPr>
                        <a:t>В листья</a:t>
                      </a:r>
                    </a:p>
                    <a:p>
                      <a:r>
                        <a:rPr lang="ru-RU" sz="1400" kern="1200" dirty="0" smtClean="0">
                          <a:solidFill>
                            <a:schemeClr val="dk1"/>
                          </a:solidFill>
                          <a:latin typeface="Times New Roman" pitchFamily="18" charset="0"/>
                          <a:ea typeface="+mn-ea"/>
                          <a:cs typeface="Times New Roman" pitchFamily="18" charset="0"/>
                        </a:rPr>
                        <a:t>(восходящий ток движения)</a:t>
                      </a:r>
                      <a:endParaRPr lang="ru-RU" sz="1400" dirty="0">
                        <a:latin typeface="Times New Roman" pitchFamily="18" charset="0"/>
                        <a:cs typeface="Times New Roman" pitchFamily="18" charset="0"/>
                      </a:endParaRPr>
                    </a:p>
                  </a:txBody>
                  <a:tcPr/>
                </a:tc>
              </a:tr>
              <a:tr h="1828378">
                <a:tc>
                  <a:txBody>
                    <a:bodyPr/>
                    <a:lstStyle/>
                    <a:p>
                      <a:r>
                        <a:rPr lang="ru-RU" sz="1400" dirty="0" smtClean="0">
                          <a:latin typeface="Times New Roman" pitchFamily="18" charset="0"/>
                          <a:cs typeface="Times New Roman" pitchFamily="18" charset="0"/>
                        </a:rPr>
                        <a:t>Лист</a:t>
                      </a:r>
                      <a:endParaRPr lang="ru-RU" sz="1400" dirty="0">
                        <a:latin typeface="Times New Roman" pitchFamily="18" charset="0"/>
                        <a:cs typeface="Times New Roman" pitchFamily="18" charset="0"/>
                      </a:endParaRPr>
                    </a:p>
                  </a:txBody>
                  <a:tcPr/>
                </a:tc>
                <a:tc>
                  <a:txBody>
                    <a:bodyPr/>
                    <a:lstStyle/>
                    <a:p>
                      <a:r>
                        <a:rPr lang="ru-RU" sz="1400" dirty="0" smtClean="0">
                          <a:latin typeface="Times New Roman" pitchFamily="18" charset="0"/>
                          <a:cs typeface="Times New Roman" pitchFamily="18" charset="0"/>
                        </a:rPr>
                        <a:t>Древесина</a:t>
                      </a:r>
                      <a:endParaRPr lang="ru-RU" sz="1400" dirty="0">
                        <a:latin typeface="Times New Roman" pitchFamily="18" charset="0"/>
                        <a:cs typeface="Times New Roman" pitchFamily="18" charset="0"/>
                      </a:endParaRPr>
                    </a:p>
                  </a:txBody>
                  <a:tcPr/>
                </a:tc>
                <a:tc>
                  <a:txBody>
                    <a:bodyPr/>
                    <a:lstStyle/>
                    <a:p>
                      <a:r>
                        <a:rPr lang="ru-RU" sz="1400" dirty="0" smtClean="0">
                          <a:latin typeface="Times New Roman" pitchFamily="18" charset="0"/>
                          <a:cs typeface="Times New Roman" pitchFamily="18" charset="0"/>
                        </a:rPr>
                        <a:t>Проводящая</a:t>
                      </a:r>
                      <a:endParaRPr lang="ru-RU" sz="1400" dirty="0">
                        <a:latin typeface="Times New Roman" pitchFamily="18" charset="0"/>
                        <a:cs typeface="Times New Roman" pitchFamily="18" charset="0"/>
                      </a:endParaRPr>
                    </a:p>
                  </a:txBody>
                  <a:tcPr/>
                </a:tc>
                <a:tc>
                  <a:txBody>
                    <a:bodyPr/>
                    <a:lstStyle/>
                    <a:p>
                      <a:r>
                        <a:rPr lang="ru-RU" sz="1400" kern="1200" dirty="0" smtClean="0">
                          <a:solidFill>
                            <a:schemeClr val="dk1"/>
                          </a:solidFill>
                          <a:latin typeface="Times New Roman" pitchFamily="18" charset="0"/>
                          <a:ea typeface="+mn-ea"/>
                          <a:cs typeface="Times New Roman" pitchFamily="18" charset="0"/>
                        </a:rPr>
                        <a:t>Сосудисто-волокнистые пучки, состоящие из омертвевших вытянутых клеток, лишенных живого содержимого</a:t>
                      </a:r>
                      <a:endParaRPr lang="ru-RU" sz="1400" dirty="0">
                        <a:latin typeface="Times New Roman" pitchFamily="18" charset="0"/>
                        <a:cs typeface="Times New Roman" pitchFamily="18" charset="0"/>
                      </a:endParaRPr>
                    </a:p>
                  </a:txBody>
                  <a:tcPr/>
                </a:tc>
                <a:tc>
                  <a:txBody>
                    <a:bodyPr/>
                    <a:lstStyle/>
                    <a:p>
                      <a:r>
                        <a:rPr lang="ru-RU" sz="1400" kern="1200" dirty="0" smtClean="0">
                          <a:solidFill>
                            <a:schemeClr val="dk1"/>
                          </a:solidFill>
                          <a:latin typeface="Times New Roman" pitchFamily="18" charset="0"/>
                          <a:ea typeface="+mn-ea"/>
                          <a:cs typeface="Times New Roman" pitchFamily="18" charset="0"/>
                        </a:rPr>
                        <a:t>В</a:t>
                      </a:r>
                      <a:r>
                        <a:rPr lang="ru-RU" sz="1400" kern="1200" baseline="0" dirty="0" smtClean="0">
                          <a:solidFill>
                            <a:schemeClr val="dk1"/>
                          </a:solidFill>
                          <a:latin typeface="Times New Roman" pitchFamily="18" charset="0"/>
                          <a:ea typeface="+mn-ea"/>
                          <a:cs typeface="Times New Roman" pitchFamily="18" charset="0"/>
                        </a:rPr>
                        <a:t> окружающую среду</a:t>
                      </a:r>
                      <a:endParaRPr lang="ru-RU" sz="1400" kern="1200" dirty="0" smtClean="0">
                        <a:solidFill>
                          <a:schemeClr val="dk1"/>
                        </a:solidFill>
                        <a:latin typeface="Times New Roman" pitchFamily="18" charset="0"/>
                        <a:ea typeface="+mn-ea"/>
                        <a:cs typeface="Times New Roman" pitchFamily="18" charset="0"/>
                      </a:endParaRPr>
                    </a:p>
                    <a:p>
                      <a:r>
                        <a:rPr lang="ru-RU" sz="1400" kern="1200" dirty="0" smtClean="0">
                          <a:solidFill>
                            <a:schemeClr val="dk1"/>
                          </a:solidFill>
                          <a:latin typeface="Times New Roman" pitchFamily="18" charset="0"/>
                          <a:ea typeface="+mn-ea"/>
                          <a:cs typeface="Times New Roman" pitchFamily="18" charset="0"/>
                        </a:rPr>
                        <a:t>(восходящий ток движения)</a:t>
                      </a:r>
                      <a:endParaRPr lang="ru-RU" sz="1400"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857232"/>
            <a:ext cx="10023878" cy="4524315"/>
          </a:xfrm>
          <a:prstGeom prst="rect">
            <a:avLst/>
          </a:prstGeom>
          <a:noFill/>
        </p:spPr>
        <p:txBody>
          <a:bodyPr wrap="square" rtlCol="0">
            <a:spAutoFit/>
          </a:bodyPr>
          <a:lstStyle/>
          <a:p>
            <a:r>
              <a:rPr lang="ru-RU" sz="2800" dirty="0" smtClean="0">
                <a:latin typeface="Times New Roman" pitchFamily="18" charset="0"/>
                <a:cs typeface="Times New Roman" pitchFamily="18" charset="0"/>
              </a:rPr>
              <a:t>Ответьте на вопросы: </a:t>
            </a:r>
          </a:p>
          <a:p>
            <a:pPr marL="342900" indent="-342900">
              <a:buAutoNum type="arabicPeriod"/>
            </a:pPr>
            <a:r>
              <a:rPr lang="ru-RU" sz="2800" dirty="0" smtClean="0">
                <a:latin typeface="Times New Roman" pitchFamily="18" charset="0"/>
                <a:cs typeface="Times New Roman" pitchFamily="18" charset="0"/>
              </a:rPr>
              <a:t>Какую роль играет корень в процессе</a:t>
            </a:r>
          </a:p>
          <a:p>
            <a:pPr marL="342900" indent="-342900"/>
            <a:r>
              <a:rPr lang="ru-RU" sz="2800" dirty="0" smtClean="0">
                <a:latin typeface="Times New Roman" pitchFamily="18" charset="0"/>
                <a:cs typeface="Times New Roman" pitchFamily="18" charset="0"/>
              </a:rPr>
              <a:t> передвижения воды и минеральных солей?</a:t>
            </a:r>
          </a:p>
          <a:p>
            <a:pPr marL="342900" indent="-342900"/>
            <a:r>
              <a:rPr lang="ru-RU" sz="2800" dirty="0" smtClean="0">
                <a:latin typeface="Times New Roman" pitchFamily="18" charset="0"/>
                <a:cs typeface="Times New Roman" pitchFamily="18" charset="0"/>
              </a:rPr>
              <a:t>2.Какую роль играет стебель в процессе передвижения</a:t>
            </a:r>
          </a:p>
          <a:p>
            <a:pPr marL="342900" indent="-342900"/>
            <a:r>
              <a:rPr lang="ru-RU" sz="2800" dirty="0" smtClean="0">
                <a:latin typeface="Times New Roman" pitchFamily="18" charset="0"/>
                <a:cs typeface="Times New Roman" pitchFamily="18" charset="0"/>
              </a:rPr>
              <a:t> воды и минеральных солей?</a:t>
            </a:r>
          </a:p>
          <a:p>
            <a:pPr marL="342900" indent="-342900"/>
            <a:r>
              <a:rPr lang="ru-RU" sz="2800" dirty="0" smtClean="0">
                <a:latin typeface="Times New Roman" pitchFamily="18" charset="0"/>
                <a:cs typeface="Times New Roman" pitchFamily="18" charset="0"/>
              </a:rPr>
              <a:t>3.Какую роль играет лист в процессе передвижения </a:t>
            </a:r>
          </a:p>
          <a:p>
            <a:pPr marL="342900" indent="-342900"/>
            <a:r>
              <a:rPr lang="ru-RU" sz="2800" dirty="0" smtClean="0">
                <a:latin typeface="Times New Roman" pitchFamily="18" charset="0"/>
                <a:cs typeface="Times New Roman" pitchFamily="18" charset="0"/>
              </a:rPr>
              <a:t> воды и минеральных солей?</a:t>
            </a:r>
          </a:p>
          <a:p>
            <a:pPr marL="342900" indent="-342900"/>
            <a:r>
              <a:rPr lang="ru-RU" sz="2800" dirty="0" smtClean="0">
                <a:latin typeface="Times New Roman" pitchFamily="18" charset="0"/>
                <a:cs typeface="Times New Roman" pitchFamily="18" charset="0"/>
              </a:rPr>
              <a:t>4 Какое биологическое значение имеет </a:t>
            </a:r>
            <a:r>
              <a:rPr lang="ru-RU" sz="2800" smtClean="0">
                <a:latin typeface="Times New Roman" pitchFamily="18" charset="0"/>
                <a:cs typeface="Times New Roman" pitchFamily="18" charset="0"/>
              </a:rPr>
              <a:t>транспорт </a:t>
            </a:r>
          </a:p>
          <a:p>
            <a:pPr marL="342900" indent="-342900"/>
            <a:r>
              <a:rPr lang="ru-RU" sz="2800" smtClean="0">
                <a:latin typeface="Times New Roman" pitchFamily="18" charset="0"/>
                <a:cs typeface="Times New Roman" pitchFamily="18" charset="0"/>
              </a:rPr>
              <a:t>веществ </a:t>
            </a:r>
            <a:r>
              <a:rPr lang="ru-RU" sz="2800" dirty="0" smtClean="0">
                <a:latin typeface="Times New Roman" pitchFamily="18" charset="0"/>
                <a:cs typeface="Times New Roman" pitchFamily="18" charset="0"/>
              </a:rPr>
              <a:t>в растении?</a:t>
            </a:r>
          </a:p>
          <a:p>
            <a:pPr marL="342900" indent="-342900"/>
            <a:endParaRPr lang="ru-RU" dirty="0" smtClean="0"/>
          </a:p>
          <a:p>
            <a:pPr marL="342900" indent="-342900"/>
            <a:endParaRPr lang="ru-RU"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Admin\Рабочий стол\Новая папка (2)\b8169598ffa6.gif"/>
          <p:cNvPicPr>
            <a:picLocks noChangeAspect="1" noChangeArrowheads="1"/>
          </p:cNvPicPr>
          <p:nvPr/>
        </p:nvPicPr>
        <p:blipFill>
          <a:blip r:embed="rId2" cstate="print"/>
          <a:srcRect/>
          <a:stretch>
            <a:fillRect/>
          </a:stretch>
        </p:blipFill>
        <p:spPr bwMode="auto">
          <a:xfrm>
            <a:off x="571441" y="428580"/>
            <a:ext cx="8572559" cy="6429420"/>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57158" y="0"/>
            <a:ext cx="7429552" cy="7160159"/>
          </a:xfrm>
          <a:prstGeom prst="rect">
            <a:avLst/>
          </a:prstGeom>
        </p:spPr>
        <p:txBody>
          <a:bodyPr wrap="square">
            <a:spAutoFit/>
          </a:bodyPr>
          <a:lstStyle/>
          <a:p>
            <a:r>
              <a:rPr lang="ru-RU" dirty="0" smtClean="0">
                <a:latin typeface="Times New Roman" pitchFamily="18" charset="0"/>
                <a:cs typeface="Times New Roman" pitchFamily="18" charset="0"/>
              </a:rPr>
              <a:t>ПАСТУХ КОРУ НАДРЕЗАЛ У БЕРЕЗЫ» Н. Брауна.</a:t>
            </a:r>
          </a:p>
          <a:p>
            <a:r>
              <a:rPr lang="ru-RU" dirty="0" smtClean="0">
                <a:latin typeface="Times New Roman" pitchFamily="18" charset="0"/>
                <a:cs typeface="Times New Roman" pitchFamily="18" charset="0"/>
              </a:rPr>
              <a:t>Пастух кору надрезал у березы.</a:t>
            </a:r>
          </a:p>
          <a:p>
            <a:r>
              <a:rPr lang="ru-RU" sz="1600" dirty="0" smtClean="0">
                <a:latin typeface="Times New Roman" pitchFamily="18" charset="0"/>
                <a:cs typeface="Times New Roman" pitchFamily="18" charset="0"/>
              </a:rPr>
              <a:t>Склоняясь</a:t>
            </a:r>
            <a:r>
              <a:rPr lang="ru-RU" dirty="0" smtClean="0">
                <a:latin typeface="Times New Roman" pitchFamily="18" charset="0"/>
                <a:cs typeface="Times New Roman" pitchFamily="18" charset="0"/>
              </a:rPr>
              <a:t>, тянет сладкий сок,</a:t>
            </a:r>
          </a:p>
          <a:p>
            <a:r>
              <a:rPr lang="ru-RU" dirty="0" smtClean="0">
                <a:latin typeface="Times New Roman" pitchFamily="18" charset="0"/>
                <a:cs typeface="Times New Roman" pitchFamily="18" charset="0"/>
              </a:rPr>
              <a:t>За каплей, капля падает в песок,</a:t>
            </a:r>
          </a:p>
          <a:p>
            <a:r>
              <a:rPr lang="ru-RU" dirty="0" smtClean="0">
                <a:latin typeface="Times New Roman" pitchFamily="18" charset="0"/>
                <a:cs typeface="Times New Roman" pitchFamily="18" charset="0"/>
              </a:rPr>
              <a:t>Березы кровь, прозрачная, как слезы.</a:t>
            </a:r>
          </a:p>
          <a:p>
            <a:r>
              <a:rPr lang="ru-RU" dirty="0" smtClean="0">
                <a:latin typeface="Times New Roman" pitchFamily="18" charset="0"/>
                <a:cs typeface="Times New Roman" pitchFamily="18" charset="0"/>
              </a:rPr>
              <a:t>А над землей дыхание весны,</a:t>
            </a:r>
          </a:p>
          <a:p>
            <a:r>
              <a:rPr lang="ru-RU" dirty="0" smtClean="0">
                <a:latin typeface="Times New Roman" pitchFamily="18" charset="0"/>
                <a:cs typeface="Times New Roman" pitchFamily="18" charset="0"/>
              </a:rPr>
              <a:t>И все деревья с корня до листочков,</a:t>
            </a:r>
          </a:p>
          <a:p>
            <a:r>
              <a:rPr lang="ru-RU" dirty="0" smtClean="0">
                <a:latin typeface="Times New Roman" pitchFamily="18" charset="0"/>
                <a:cs typeface="Times New Roman" pitchFamily="18" charset="0"/>
              </a:rPr>
              <a:t>Едва раскрывшихся, напоены</a:t>
            </a:r>
          </a:p>
          <a:p>
            <a:r>
              <a:rPr lang="ru-RU" dirty="0" smtClean="0">
                <a:latin typeface="Times New Roman" pitchFamily="18" charset="0"/>
                <a:cs typeface="Times New Roman" pitchFamily="18" charset="0"/>
              </a:rPr>
              <a:t>Железной силой, рвущей силы почек.</a:t>
            </a:r>
          </a:p>
          <a:p>
            <a:r>
              <a:rPr lang="ru-RU" dirty="0" smtClean="0">
                <a:latin typeface="Times New Roman" pitchFamily="18" charset="0"/>
                <a:cs typeface="Times New Roman" pitchFamily="18" charset="0"/>
              </a:rPr>
              <a:t>Так ясен день! Так небосвод глубок!</a:t>
            </a:r>
          </a:p>
          <a:p>
            <a:r>
              <a:rPr lang="ru-RU" dirty="0" smtClean="0">
                <a:latin typeface="Times New Roman" pitchFamily="18" charset="0"/>
                <a:cs typeface="Times New Roman" pitchFamily="18" charset="0"/>
              </a:rPr>
              <a:t>Там журавли курлыча, пролетают!</a:t>
            </a:r>
          </a:p>
          <a:p>
            <a:r>
              <a:rPr lang="ru-RU" dirty="0" smtClean="0">
                <a:latin typeface="Times New Roman" pitchFamily="18" charset="0"/>
                <a:cs typeface="Times New Roman" pitchFamily="18" charset="0"/>
              </a:rPr>
              <a:t>И в этот миг, березке невдомек</a:t>
            </a:r>
          </a:p>
          <a:p>
            <a:r>
              <a:rPr lang="ru-RU" dirty="0" smtClean="0">
                <a:latin typeface="Times New Roman" pitchFamily="18" charset="0"/>
                <a:cs typeface="Times New Roman" pitchFamily="18" charset="0"/>
              </a:rPr>
              <a:t>Что может быть, смертельна рана злая.</a:t>
            </a:r>
          </a:p>
          <a:p>
            <a:r>
              <a:rPr lang="ru-RU" dirty="0" smtClean="0">
                <a:latin typeface="Times New Roman" pitchFamily="18" charset="0"/>
                <a:cs typeface="Times New Roman" pitchFamily="18" charset="0"/>
              </a:rPr>
              <a:t>Что может быть от муки холодея,</a:t>
            </a:r>
          </a:p>
          <a:p>
            <a:r>
              <a:rPr lang="ru-RU" dirty="0" smtClean="0">
                <a:latin typeface="Times New Roman" pitchFamily="18" charset="0"/>
                <a:cs typeface="Times New Roman" pitchFamily="18" charset="0"/>
              </a:rPr>
              <a:t>Она увянет к будущей весне:</a:t>
            </a:r>
          </a:p>
          <a:p>
            <a:r>
              <a:rPr lang="ru-RU" dirty="0" smtClean="0">
                <a:latin typeface="Times New Roman" pitchFamily="18" charset="0"/>
                <a:cs typeface="Times New Roman" pitchFamily="18" charset="0"/>
              </a:rPr>
              <a:t>Иссохнет ствол, и ветви онемеют</a:t>
            </a:r>
          </a:p>
          <a:p>
            <a:r>
              <a:rPr lang="ru-RU" dirty="0" smtClean="0">
                <a:latin typeface="Times New Roman" pitchFamily="18" charset="0"/>
                <a:cs typeface="Times New Roman" pitchFamily="18" charset="0"/>
              </a:rPr>
              <a:t>И помертвеют корни в глубине. </a:t>
            </a:r>
          </a:p>
          <a:p>
            <a:r>
              <a:rPr lang="ru-RU" dirty="0" smtClean="0">
                <a:latin typeface="Times New Roman" pitchFamily="18" charset="0"/>
                <a:cs typeface="Times New Roman" pitchFamily="18" charset="0"/>
              </a:rPr>
              <a:t>Но этот черный день еще далек.</a:t>
            </a:r>
          </a:p>
          <a:p>
            <a:r>
              <a:rPr lang="ru-RU" dirty="0" smtClean="0">
                <a:latin typeface="Times New Roman" pitchFamily="18" charset="0"/>
                <a:cs typeface="Times New Roman" pitchFamily="18" charset="0"/>
              </a:rPr>
              <a:t>И долго будет кровь ее струиться.</a:t>
            </a:r>
          </a:p>
          <a:p>
            <a:r>
              <a:rPr lang="ru-RU" dirty="0" smtClean="0">
                <a:latin typeface="Times New Roman" pitchFamily="18" charset="0"/>
                <a:cs typeface="Times New Roman" pitchFamily="18" charset="0"/>
              </a:rPr>
              <a:t>И пчелы пить густой пахучий сок.</a:t>
            </a:r>
          </a:p>
          <a:p>
            <a:r>
              <a:rPr lang="ru-RU" dirty="0" smtClean="0">
                <a:latin typeface="Times New Roman" pitchFamily="18" charset="0"/>
                <a:cs typeface="Times New Roman" pitchFamily="18" charset="0"/>
              </a:rPr>
              <a:t>Покуда ж все как прежде зеленеет,</a:t>
            </a:r>
          </a:p>
          <a:p>
            <a:r>
              <a:rPr lang="ru-RU" dirty="0" smtClean="0">
                <a:latin typeface="Times New Roman" pitchFamily="18" charset="0"/>
                <a:cs typeface="Times New Roman" pitchFamily="18" charset="0"/>
              </a:rPr>
              <a:t>Наряд ветвей, и зелень так свежа!</a:t>
            </a:r>
          </a:p>
          <a:p>
            <a:r>
              <a:rPr lang="ru-RU" dirty="0" smtClean="0">
                <a:latin typeface="Times New Roman" pitchFamily="18" charset="0"/>
                <a:cs typeface="Times New Roman" pitchFamily="18" charset="0"/>
              </a:rPr>
              <a:t>И пьет пастух.</a:t>
            </a:r>
          </a:p>
          <a:p>
            <a:r>
              <a:rPr lang="ru-RU" dirty="0" smtClean="0">
                <a:latin typeface="Times New Roman" pitchFamily="18" charset="0"/>
                <a:cs typeface="Times New Roman" pitchFamily="18" charset="0"/>
              </a:rPr>
              <a:t>И на коре желтеет</a:t>
            </a:r>
          </a:p>
          <a:p>
            <a:r>
              <a:rPr lang="ru-RU" dirty="0" smtClean="0">
                <a:latin typeface="Times New Roman" pitchFamily="18" charset="0"/>
                <a:cs typeface="Times New Roman" pitchFamily="18" charset="0"/>
              </a:rPr>
              <a:t>Глубокий след пастушьего ножа!</a:t>
            </a:r>
            <a:r>
              <a:rPr lang="ru-RU" dirty="0" smtClean="0"/>
              <a:t>	</a:t>
            </a:r>
            <a:endParaRPr lang="ru-RU"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Другая 1">
      <a:dk1>
        <a:sysClr val="windowText" lastClr="000000"/>
      </a:dk1>
      <a:lt1>
        <a:sysClr val="window" lastClr="FFFFFF"/>
      </a:lt1>
      <a:dk2>
        <a:srgbClr val="575F6D"/>
      </a:dk2>
      <a:lt2>
        <a:srgbClr val="FFE635"/>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251</TotalTime>
  <Words>1763</Words>
  <Application>Microsoft Office PowerPoint</Application>
  <PresentationFormat>Экран (4:3)</PresentationFormat>
  <Paragraphs>226</Paragraphs>
  <Slides>34</Slides>
  <Notes>12</Notes>
  <HiddenSlides>0</HiddenSlides>
  <MMClips>3</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34</vt:i4>
      </vt:variant>
    </vt:vector>
  </HeadingPairs>
  <TitlesOfParts>
    <vt:vector size="36" baseType="lpstr">
      <vt:lpstr>Тема Office</vt:lpstr>
      <vt:lpstr>Пакет</vt:lpstr>
      <vt:lpstr>Презентация PowerPoint</vt:lpstr>
      <vt:lpstr>Тема урока:</vt:lpstr>
      <vt:lpstr>Передвижение воды и минеральных веществ в растениях</vt:lpstr>
      <vt:lpstr>Цель урока:</vt:lpstr>
      <vt:lpstr>Презентация PowerPoint</vt:lpstr>
      <vt:lpstr>Презентация PowerPoint</vt:lpstr>
      <vt:lpstr>Зоны корня</vt:lpstr>
      <vt:lpstr>Зоны корня</vt:lpstr>
      <vt:lpstr>Поперечный разрез корня</vt:lpstr>
      <vt:lpstr>Зона всасывания</vt:lpstr>
      <vt:lpstr>Зона проведения</vt:lpstr>
      <vt:lpstr>Презентация PowerPoint</vt:lpstr>
      <vt:lpstr>Корневое давление</vt:lpstr>
      <vt:lpstr>Презентация PowerPoint</vt:lpstr>
      <vt:lpstr>Презентация PowerPoint</vt:lpstr>
      <vt:lpstr>Презентация PowerPoint</vt:lpstr>
      <vt:lpstr>Строение стебля</vt:lpstr>
      <vt:lpstr>Древесина</vt:lpstr>
      <vt:lpstr>Презентация PowerPoint</vt:lpstr>
      <vt:lpstr>Презентация PowerPoint</vt:lpstr>
      <vt:lpstr>Презентация PowerPoint</vt:lpstr>
      <vt:lpstr>Презентация PowerPoint</vt:lpstr>
      <vt:lpstr>Презентация PowerPoint</vt:lpstr>
      <vt:lpstr>Покровная ткань</vt:lpstr>
      <vt:lpstr>Функции жилок</vt:lpstr>
      <vt:lpstr>Лист (поперечный срез)</vt:lpstr>
      <vt:lpstr>Устьице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Тема урока:</dc:title>
  <dc:creator>Admin</dc:creator>
  <cp:lastModifiedBy>Admin</cp:lastModifiedBy>
  <cp:revision>37</cp:revision>
  <dcterms:created xsi:type="dcterms:W3CDTF">2001-03-24T19:15:31Z</dcterms:created>
  <dcterms:modified xsi:type="dcterms:W3CDTF">2015-03-16T09:18:31Z</dcterms:modified>
</cp:coreProperties>
</file>