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59" r:id="rId6"/>
    <p:sldId id="261" r:id="rId7"/>
    <p:sldId id="264" r:id="rId8"/>
    <p:sldId id="263" r:id="rId9"/>
    <p:sldId id="265" r:id="rId10"/>
    <p:sldId id="266" r:id="rId11"/>
    <p:sldId id="267" r:id="rId12"/>
    <p:sldId id="270" r:id="rId13"/>
    <p:sldId id="271" r:id="rId14"/>
    <p:sldId id="269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FDE38-EE44-43FD-8608-36385AB8032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E60F0-D11E-4D4B-82D1-D2CA4AEFE8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E60F0-D11E-4D4B-82D1-D2CA4AEFE81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E60F0-D11E-4D4B-82D1-D2CA4AEFE81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 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72;&#1089;&#1089;&#1080;&#1088;&#1080;&#1081;&#1089;&#1082;&#1072;&#1103;%20&#1076;&#1077;&#1088;&#1078;&#1072;&#1074;&#1072;%20&#1090;&#1077;&#1082;&#1089;&#1090;" TargetMode="External"/><Relationship Id="rId2" Type="http://schemas.openxmlformats.org/officeDocument/2006/relationships/hyperlink" Target="https://intolimp.org/publication/assiriiskaia-dierzhava.htm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Ассирийская держава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Семенова Арина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глиняных книг</a:t>
            </a:r>
            <a:endParaRPr lang="ru-RU" dirty="0"/>
          </a:p>
        </p:txBody>
      </p:sp>
      <p:pic>
        <p:nvPicPr>
          <p:cNvPr id="4" name="Содержимое 3" descr="finik_alfav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572428" cy="5361279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глиняных книг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Один из последних ассирийских царей </a:t>
            </a:r>
            <a:r>
              <a:rPr lang="ru-RU" i="1" dirty="0" err="1" smtClean="0"/>
              <a:t>Ашшурбанапал</a:t>
            </a:r>
            <a:r>
              <a:rPr lang="ru-RU" dirty="0" smtClean="0"/>
              <a:t> был человеком образованным.</a:t>
            </a:r>
          </a:p>
          <a:p>
            <a:r>
              <a:rPr lang="ru-RU" dirty="0" smtClean="0"/>
              <a:t>Он приказывал привозить в свой дворец не только драгоценности, но и книги.</a:t>
            </a:r>
          </a:p>
          <a:p>
            <a:r>
              <a:rPr lang="ru-RU" dirty="0" smtClean="0"/>
              <a:t>Так была собрана большая библиотека.</a:t>
            </a:r>
          </a:p>
          <a:p>
            <a:r>
              <a:rPr lang="ru-RU" dirty="0" smtClean="0"/>
              <a:t>В ней хранились ассирийские и вавилонские мифы, восхваления богов, молитвы и заклинания.</a:t>
            </a:r>
          </a:p>
          <a:p>
            <a:r>
              <a:rPr lang="ru-RU" dirty="0" smtClean="0"/>
              <a:t>Были и сочинения мудрецов о движении небесных светил.</a:t>
            </a:r>
          </a:p>
          <a:p>
            <a:r>
              <a:rPr lang="ru-RU" dirty="0" smtClean="0"/>
              <a:t>Ассирийцы верили в то, что по расположению планет можно угадать судьбу.</a:t>
            </a:r>
          </a:p>
          <a:p>
            <a:r>
              <a:rPr lang="ru-RU" dirty="0" smtClean="0"/>
              <a:t>Их воображение поражали падающие </a:t>
            </a:r>
            <a:r>
              <a:rPr lang="ru-RU" dirty="0" smtClean="0"/>
              <a:t>звезды </a:t>
            </a:r>
            <a:r>
              <a:rPr lang="ru-RU" dirty="0" smtClean="0"/>
              <a:t>и хвостатые кометы.</a:t>
            </a:r>
          </a:p>
          <a:p>
            <a:r>
              <a:rPr lang="ru-RU" dirty="0" smtClean="0"/>
              <a:t>Ассирийские звездочеты записывали время их появления и все, что затем произошло в государстве.</a:t>
            </a:r>
          </a:p>
          <a:p>
            <a:r>
              <a:rPr lang="ru-RU" dirty="0" smtClean="0"/>
              <a:t>Они отмечали случаи землетрясений или ураганы, чтобы по этим необычным событиям, как по таинственным знакам, определить волю всемогущих богов.</a:t>
            </a:r>
          </a:p>
          <a:p>
            <a:r>
              <a:rPr lang="ru-RU" dirty="0" smtClean="0"/>
              <a:t>На небосводе древние ученые искали все то, что было им известно на земле: созвездия напоминали земные города — например Вавилон, а где-то между звездами текли могучие реки Тигр и Евфрат.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глиняных книг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Выглядела ниневийская библиотека совсем не так, как наша.</a:t>
            </a:r>
          </a:p>
          <a:p>
            <a:r>
              <a:rPr lang="ru-RU" dirty="0" smtClean="0"/>
              <a:t>Ведь в Двуречье писали на глиняных табличках, которые хранили в сосудах.</a:t>
            </a:r>
          </a:p>
          <a:p>
            <a:r>
              <a:rPr lang="ru-RU" dirty="0" smtClean="0"/>
              <a:t>После смерти </a:t>
            </a:r>
            <a:r>
              <a:rPr lang="ru-RU" dirty="0" err="1" smtClean="0"/>
              <a:t>Ашшурбанапала</a:t>
            </a:r>
            <a:r>
              <a:rPr lang="ru-RU" dirty="0" smtClean="0"/>
              <a:t> против ассирийского владычества восстали вавилоняне.</a:t>
            </a:r>
          </a:p>
          <a:p>
            <a:r>
              <a:rPr lang="ru-RU" dirty="0" smtClean="0"/>
              <a:t>С ними заключили военный союз </a:t>
            </a:r>
            <a:r>
              <a:rPr lang="ru-RU" i="1" dirty="0" smtClean="0"/>
              <a:t>ливийцы,</a:t>
            </a:r>
            <a:r>
              <a:rPr lang="ru-RU" dirty="0" smtClean="0"/>
              <a:t> жившие к северо-вос­току от </a:t>
            </a:r>
            <a:r>
              <a:rPr lang="ru-RU" dirty="0" err="1" smtClean="0"/>
              <a:t>Двуречья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612 году до н. э. Ниневия была осаждена союзниками и захвачена.</a:t>
            </a:r>
          </a:p>
          <a:p>
            <a:r>
              <a:rPr lang="ru-RU" dirty="0" smtClean="0"/>
              <a:t>Дворец сгорел.</a:t>
            </a:r>
          </a:p>
          <a:p>
            <a:r>
              <a:rPr lang="ru-RU" dirty="0" smtClean="0"/>
              <a:t>Согласно преданию, последний ассирийский царь, чтобы не попасть в плен, сам бросился в огонь пожара.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286256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Великая ассирийская держава погибла.</a:t>
            </a:r>
          </a:p>
          <a:p>
            <a:r>
              <a:rPr lang="ru-RU" dirty="0" smtClean="0"/>
              <a:t>А библиотека уцелела — глиняные книги не горят, они становятся прочнее после обжига.</a:t>
            </a:r>
          </a:p>
          <a:p>
            <a:r>
              <a:rPr lang="ru-RU" dirty="0" smtClean="0"/>
              <a:t>Археологам приходится только собирать осколки табличек и соединять их вместе.</a:t>
            </a:r>
          </a:p>
          <a:p>
            <a:r>
              <a:rPr lang="ru-RU" dirty="0" smtClean="0"/>
              <a:t>Так из многих кусочков, найденных в развалинах дворца </a:t>
            </a:r>
            <a:r>
              <a:rPr lang="ru-RU" dirty="0" err="1" smtClean="0"/>
              <a:t>Ашшурбанапала</a:t>
            </a:r>
            <a:r>
              <a:rPr lang="ru-RU" dirty="0" smtClean="0"/>
              <a:t>, ученые и восстановили миф о потопе, сказание о Гильгамеше и множество других клинописных книг.</a:t>
            </a:r>
            <a:endParaRPr lang="ru-RU" dirty="0"/>
          </a:p>
        </p:txBody>
      </p:sp>
      <p:pic>
        <p:nvPicPr>
          <p:cNvPr id="6" name="Рисунок 5" descr="Assurbanipal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5214974" cy="43576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9001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каком веке стали широко использовать железо?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57224" y="2714620"/>
            <a:ext cx="3143272" cy="1857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Около 10-го века до н. э.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571612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каком веке ассирийская армия стала самой сильной в мире</a:t>
            </a:r>
            <a:r>
              <a:rPr lang="ru-RU" sz="2000" dirty="0" smtClean="0"/>
              <a:t>?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714620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В 6-ом веке до н. э.</a:t>
            </a:r>
            <a:endParaRPr lang="ru-RU" sz="2000" dirty="0" smtClean="0"/>
          </a:p>
        </p:txBody>
      </p:sp>
      <p:pic>
        <p:nvPicPr>
          <p:cNvPr id="7170" name="Picture 2" descr="http://bestsmiles.net.ru/big/fun/b020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857628"/>
            <a:ext cx="928694" cy="928698"/>
          </a:xfrm>
          <a:prstGeom prst="rect">
            <a:avLst/>
          </a:prstGeom>
          <a:noFill/>
        </p:spPr>
      </p:pic>
      <p:pic>
        <p:nvPicPr>
          <p:cNvPr id="7172" name="Picture 4" descr="http://kartinki-vernisazh.ru/_ph/116/1/6541092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00438"/>
            <a:ext cx="2214578" cy="12957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28675" y="1571613"/>
            <a:ext cx="7458101" cy="278608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intolimp.org/publication/assiriiskaia-dierzhava.html</a:t>
            </a:r>
            <a:r>
              <a:rPr lang="ru-RU" dirty="0" smtClean="0">
                <a:hlinkClick r:id="rId2"/>
              </a:rPr>
              <a:t>\</a:t>
            </a:r>
            <a:endParaRPr lang="ru-RU" dirty="0" smtClean="0"/>
          </a:p>
          <a:p>
            <a:r>
              <a:rPr lang="ru-RU" dirty="0" smtClean="0"/>
              <a:t>История древнего мира 5 класс </a:t>
            </a:r>
            <a:r>
              <a:rPr lang="ru-RU" dirty="0" err="1" smtClean="0"/>
              <a:t>Вигасин,Годер,Свенцицкая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https://yandex.ru/images/search?text=</a:t>
            </a:r>
            <a:r>
              <a:rPr lang="ru-RU" dirty="0" smtClean="0">
                <a:hlinkClick r:id="rId3"/>
              </a:rPr>
              <a:t>ассирийская%20держава%20текст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80967476_knigi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928794" y="3429000"/>
            <a:ext cx="5286412" cy="278608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" name="Содержимое 7" descr="203563093_8db3ffb5278e11988e73ccb65a75bd5e_80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649" y="1600200"/>
            <a:ext cx="6532702" cy="4572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ссирия древност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Освоение железа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Освоение железа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675" y="1428736"/>
            <a:ext cx="7486650" cy="50720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времена строительства пирамиды Хеопса люди пользовались медными орудиями труда.</a:t>
            </a:r>
          </a:p>
          <a:p>
            <a:r>
              <a:rPr lang="ru-RU" dirty="0" smtClean="0"/>
              <a:t>В эпоху вавилонского царя Хаммурапи уже была распространена бронза.</a:t>
            </a:r>
          </a:p>
          <a:p>
            <a:r>
              <a:rPr lang="ru-RU" dirty="0" smtClean="0"/>
              <a:t>Медь и бронза легко поддаются обработке.</a:t>
            </a:r>
          </a:p>
          <a:p>
            <a:r>
              <a:rPr lang="ru-RU" dirty="0" smtClean="0"/>
              <a:t>Но медная руда встречается в природе редко и стоила довольно дорого.</a:t>
            </a:r>
          </a:p>
          <a:p>
            <a:r>
              <a:rPr lang="ru-RU" dirty="0" smtClean="0"/>
              <a:t>К тому же металлы эти мягкие.</a:t>
            </a:r>
          </a:p>
          <a:p>
            <a:r>
              <a:rPr lang="ru-RU" dirty="0" smtClean="0"/>
              <a:t>Иногда оказывалось сподручнее работать острым каменным ножом, чем медным.</a:t>
            </a:r>
          </a:p>
          <a:p>
            <a:r>
              <a:rPr lang="ru-RU" i="1" dirty="0" smtClean="0"/>
              <a:t>Все стало меняться, когда ремесленники стали широко использовать железо.</a:t>
            </a:r>
            <a:endParaRPr lang="ru-RU" dirty="0" smtClean="0"/>
          </a:p>
          <a:p>
            <a:r>
              <a:rPr lang="ru-RU" b="1" i="1" dirty="0" smtClean="0"/>
              <a:t>Произошло это около 10-го века до н. э.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Ассирийское войско </a:t>
            </a:r>
            <a:endParaRPr lang="ru-RU" dirty="0"/>
          </a:p>
        </p:txBody>
      </p:sp>
      <p:pic>
        <p:nvPicPr>
          <p:cNvPr id="4" name="Содержимое 3" descr="аснепр с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92" r="11392"/>
          <a:stretch>
            <a:fillRect/>
          </a:stretch>
        </p:blipFill>
        <p:spPr>
          <a:xfrm>
            <a:off x="1000100" y="1428736"/>
            <a:ext cx="7215238" cy="542926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500042"/>
            <a:ext cx="7485512" cy="673120"/>
          </a:xfrm>
        </p:spPr>
        <p:txBody>
          <a:bodyPr/>
          <a:lstStyle/>
          <a:p>
            <a:r>
              <a:rPr lang="ru-RU" dirty="0" smtClean="0"/>
              <a:t>Ассирийское войско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001055" cy="53578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Значительную часть Ассирии составляли предгорья и горы, богатые залежами железной руды.</a:t>
            </a:r>
          </a:p>
          <a:p>
            <a:r>
              <a:rPr lang="ru-RU" i="1" dirty="0" smtClean="0"/>
              <a:t>Ассирийцы</a:t>
            </a:r>
            <a:r>
              <a:rPr lang="ru-RU" dirty="0" smtClean="0"/>
              <a:t> издавна занимались охотой и скотоводством.</a:t>
            </a:r>
          </a:p>
          <a:p>
            <a:r>
              <a:rPr lang="ru-RU" dirty="0" smtClean="0"/>
              <a:t>Они привыкли к суровому образу жизни.</a:t>
            </a:r>
          </a:p>
          <a:p>
            <a:r>
              <a:rPr lang="ru-RU" dirty="0" smtClean="0"/>
              <a:t>В 8-м веке до н. э. их армия стала самой сильной в мире.</a:t>
            </a:r>
          </a:p>
          <a:p>
            <a:r>
              <a:rPr lang="ru-RU" dirty="0" smtClean="0"/>
              <a:t>Воины были вооружены железными мечами, боевыми топориками.</a:t>
            </a:r>
          </a:p>
          <a:p>
            <a:r>
              <a:rPr lang="ru-RU" dirty="0" smtClean="0"/>
              <a:t>Они имели круглые щиты, обитые металлическими бляхами, остроконечные шлемы, панцири и тугие </a:t>
            </a:r>
            <a:r>
              <a:rPr lang="ru-RU" dirty="0" smtClean="0"/>
              <a:t>луки</a:t>
            </a:r>
          </a:p>
          <a:p>
            <a:r>
              <a:rPr lang="ru-RU" i="1" dirty="0" smtClean="0"/>
              <a:t>Ассирийцы впервые широко стали использовать конницу.</a:t>
            </a:r>
            <a:endParaRPr lang="ru-RU" dirty="0" smtClean="0"/>
          </a:p>
          <a:p>
            <a:r>
              <a:rPr lang="ru-RU" dirty="0" smtClean="0"/>
              <a:t>Всадники вооружены были длинными копьями и луками.</a:t>
            </a:r>
          </a:p>
          <a:p>
            <a:r>
              <a:rPr lang="ru-RU" dirty="0" smtClean="0"/>
              <a:t>Ничто не могло остановить ассирийскую армию.</a:t>
            </a:r>
          </a:p>
          <a:p>
            <a:r>
              <a:rPr lang="ru-RU" dirty="0" smtClean="0"/>
              <a:t>Если путь ей преграждала река, воины надували кожаные мешки и на них переправлялись вплавь.</a:t>
            </a:r>
          </a:p>
          <a:p>
            <a:r>
              <a:rPr lang="ru-RU" dirty="0" smtClean="0"/>
              <a:t>Если город имел мощные крепостные сооружения, ассирийцы использовали </a:t>
            </a:r>
            <a:r>
              <a:rPr lang="ru-RU" i="1" dirty="0" smtClean="0"/>
              <a:t>таран.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Завоевания ассирийских царей</a:t>
            </a:r>
            <a:endParaRPr lang="ru-RU" dirty="0"/>
          </a:p>
        </p:txBody>
      </p:sp>
      <p:pic>
        <p:nvPicPr>
          <p:cNvPr id="4" name="Содержимое 3" descr="ассирия.png"/>
          <p:cNvPicPr>
            <a:picLocks noGrp="1" noChangeAspect="1"/>
          </p:cNvPicPr>
          <p:nvPr>
            <p:ph idx="1"/>
          </p:nvPr>
        </p:nvPicPr>
        <p:blipFill>
          <a:blip r:embed="rId2"/>
          <a:srcRect l="18433" r="18433"/>
          <a:stretch>
            <a:fillRect/>
          </a:stretch>
        </p:blipFill>
        <p:spPr>
          <a:xfrm>
            <a:off x="1428728" y="1600200"/>
            <a:ext cx="6072231" cy="482919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Завоевания ассирийских царей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07249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8-7-м </a:t>
            </a:r>
            <a:r>
              <a:rPr lang="ru-RU" dirty="0" smtClean="0"/>
              <a:t>веках до н. э. ассирийские цари завоевали Вавилон, Библ, Тир, Сидон, часть Палестины.</a:t>
            </a:r>
          </a:p>
          <a:p>
            <a:r>
              <a:rPr lang="ru-RU" dirty="0" smtClean="0"/>
              <a:t>Совершали победонос­ные походы на юг — в Египет и на север — в горное царство </a:t>
            </a:r>
            <a:r>
              <a:rPr lang="ru-RU" i="1" dirty="0" smtClean="0"/>
              <a:t>Урарту.</a:t>
            </a:r>
            <a:endParaRPr lang="ru-RU" dirty="0" smtClean="0"/>
          </a:p>
          <a:p>
            <a:r>
              <a:rPr lang="ru-RU" i="1" dirty="0" smtClean="0"/>
              <a:t>Ассирийская военная держава охватывала огромную территорию </a:t>
            </a:r>
            <a:r>
              <a:rPr lang="ru-RU" i="1" dirty="0" smtClean="0"/>
              <a:t>- </a:t>
            </a:r>
            <a:r>
              <a:rPr lang="ru-RU" i="1" dirty="0" smtClean="0"/>
              <a:t>больше, чем любое государство прежних времен.</a:t>
            </a:r>
            <a:endParaRPr lang="ru-RU" dirty="0" smtClean="0"/>
          </a:p>
          <a:p>
            <a:r>
              <a:rPr lang="ru-RU" dirty="0" smtClean="0"/>
              <a:t>В завоеванных странах ассирийцы прибегали к страшным жестокостям, чтобы никто не осмелился восстать против них.</a:t>
            </a:r>
          </a:p>
          <a:p>
            <a:r>
              <a:rPr lang="ru-RU" dirty="0" smtClean="0"/>
              <a:t>Они устраивали массовые казни, сажали пленников на кол, ослепляли, сдирали с них кожу.</a:t>
            </a:r>
          </a:p>
          <a:p>
            <a:r>
              <a:rPr lang="ru-RU" dirty="0" smtClean="0"/>
              <a:t>Побежденных царей других стран впрягали вместо животных в колесницу ассирийского владыки.</a:t>
            </a:r>
          </a:p>
          <a:p>
            <a:r>
              <a:rPr lang="ru-RU" dirty="0" smtClean="0"/>
              <a:t>В губы и ноздри им вставляли кольца и водили на веревке, полуголых и грязных держали в клетке у городских ворот.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Царский дворец</a:t>
            </a:r>
            <a:endParaRPr lang="ru-RU" dirty="0"/>
          </a:p>
        </p:txBody>
      </p:sp>
      <p:pic>
        <p:nvPicPr>
          <p:cNvPr id="4" name="Содержимое 3" descr="ассирия строй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429552" cy="523040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Царский дворец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Дворец ассирийских царей был построен на искусственном холме и походил на крепость.</a:t>
            </a:r>
          </a:p>
          <a:p>
            <a:r>
              <a:rPr lang="ru-RU" dirty="0" smtClean="0"/>
              <a:t>Его окружала белая стена с зубчатыми башнями.</a:t>
            </a:r>
          </a:p>
          <a:p>
            <a:r>
              <a:rPr lang="ru-RU" dirty="0" smtClean="0"/>
              <a:t>С двух сторон у ворот стояли огромные изваяния добрых духов — крылатых быков с человеческим лицом.</a:t>
            </a:r>
          </a:p>
          <a:p>
            <a:r>
              <a:rPr lang="ru-RU" dirty="0" smtClean="0"/>
              <a:t>У них пять ног — спереди казалось, что они стоят, а сбоку, что идут.</a:t>
            </a:r>
          </a:p>
          <a:p>
            <a:r>
              <a:rPr lang="ru-RU" dirty="0" smtClean="0"/>
              <a:t>Стены комнат были покрыты росписями и рельефами, вырезанными на каменных плитах и раскрашенными.</a:t>
            </a:r>
          </a:p>
          <a:p>
            <a:r>
              <a:rPr lang="ru-RU" dirty="0" smtClean="0"/>
              <a:t>Чаще всего это сцены из жизни самого царя.</a:t>
            </a:r>
          </a:p>
          <a:p>
            <a:r>
              <a:rPr lang="ru-RU" dirty="0" smtClean="0"/>
              <a:t>Вот он мчится на колеснице, вот охотится на </a:t>
            </a:r>
            <a:r>
              <a:rPr lang="ru-RU" dirty="0" smtClean="0"/>
              <a:t>львов , вот </a:t>
            </a:r>
            <a:r>
              <a:rPr lang="ru-RU" dirty="0" smtClean="0"/>
              <a:t>принимает послов, которые распростерлись перед троном и целуют пол у его ног.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84</TotalTime>
  <Words>427</Words>
  <PresentationFormat>Экран (4:3)</PresentationFormat>
  <Paragraphs>79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Научная литература 16 х 9</vt:lpstr>
      <vt:lpstr>Ассирийская держава</vt:lpstr>
      <vt:lpstr>Слайд 2</vt:lpstr>
      <vt:lpstr>Освоение железа</vt:lpstr>
      <vt:lpstr>Ассирийское войско </vt:lpstr>
      <vt:lpstr>Ассирийское войско </vt:lpstr>
      <vt:lpstr>Завоевания ассирийских царей</vt:lpstr>
      <vt:lpstr>Завоевания ассирийских царей</vt:lpstr>
      <vt:lpstr>Царский дворец</vt:lpstr>
      <vt:lpstr>Царский дворец</vt:lpstr>
      <vt:lpstr>Библиотека глиняных книг</vt:lpstr>
      <vt:lpstr>Библиотека глиняных книг</vt:lpstr>
      <vt:lpstr>Библиотека глиняных книг</vt:lpstr>
      <vt:lpstr>Слайд 13</vt:lpstr>
      <vt:lpstr>Подумай 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Ассирийская держава</dc:title>
  <cp:lastModifiedBy>User</cp:lastModifiedBy>
  <cp:revision>10</cp:revision>
  <dcterms:modified xsi:type="dcterms:W3CDTF">2017-11-22T17:36:34Z</dcterms:modified>
</cp:coreProperties>
</file>