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6" r:id="rId2"/>
    <p:sldId id="256" r:id="rId3"/>
    <p:sldId id="257" r:id="rId4"/>
    <p:sldId id="258" r:id="rId5"/>
    <p:sldId id="259" r:id="rId6"/>
    <p:sldId id="260" r:id="rId7"/>
    <p:sldId id="261" r:id="rId8"/>
    <p:sldId id="277" r:id="rId9"/>
    <p:sldId id="263" r:id="rId10"/>
    <p:sldId id="264" r:id="rId11"/>
    <p:sldId id="265" r:id="rId12"/>
    <p:sldId id="267" r:id="rId13"/>
    <p:sldId id="272" r:id="rId14"/>
    <p:sldId id="273" r:id="rId15"/>
    <p:sldId id="274" r:id="rId16"/>
    <p:sldId id="278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138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9EB63-17A9-49C1-B4D8-4302D15E2BDC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B709A-222D-4E27-A3BA-0AC9339B9D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21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B709A-222D-4E27-A3BA-0AC9339B9DA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425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A0E3-7BFD-4863-A6C9-8B50D19310C7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660E1-A869-4415-ACB8-2BA13177E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284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A0E3-7BFD-4863-A6C9-8B50D19310C7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660E1-A869-4415-ACB8-2BA13177E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606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A0E3-7BFD-4863-A6C9-8B50D19310C7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660E1-A869-4415-ACB8-2BA13177E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027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A0E3-7BFD-4863-A6C9-8B50D19310C7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660E1-A869-4415-ACB8-2BA13177E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55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A0E3-7BFD-4863-A6C9-8B50D19310C7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660E1-A869-4415-ACB8-2BA13177E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979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A0E3-7BFD-4863-A6C9-8B50D19310C7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660E1-A869-4415-ACB8-2BA13177E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13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A0E3-7BFD-4863-A6C9-8B50D19310C7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660E1-A869-4415-ACB8-2BA13177E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06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A0E3-7BFD-4863-A6C9-8B50D19310C7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660E1-A869-4415-ACB8-2BA13177E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039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A0E3-7BFD-4863-A6C9-8B50D19310C7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660E1-A869-4415-ACB8-2BA13177E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927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A0E3-7BFD-4863-A6C9-8B50D19310C7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660E1-A869-4415-ACB8-2BA13177E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49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A0E3-7BFD-4863-A6C9-8B50D19310C7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660E1-A869-4415-ACB8-2BA13177E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300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3A0E3-7BFD-4863-A6C9-8B50D19310C7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660E1-A869-4415-ACB8-2BA13177E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71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2" b="4401"/>
          <a:stretch>
            <a:fillRect/>
          </a:stretch>
        </p:blipFill>
        <p:spPr bwMode="auto">
          <a:xfrm>
            <a:off x="323528" y="188640"/>
            <a:ext cx="8640960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s://ds02.infourok.ru/uploads/ex/0d08/00087177-436d360c/img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76872"/>
            <a:ext cx="6840760" cy="426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7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8780" y="260648"/>
            <a:ext cx="7772400" cy="838109"/>
          </a:xfrm>
        </p:spPr>
        <p:txBody>
          <a:bodyPr>
            <a:normAutofit fontScale="90000"/>
          </a:bodyPr>
          <a:lstStyle/>
          <a:p>
            <a:b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ru-RU" sz="53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Вычислить устно:</a:t>
            </a:r>
            <a:br>
              <a:rPr lang="ru-RU" sz="53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endParaRPr lang="ru-RU" sz="53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268760"/>
            <a:ext cx="312777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/>
              <a:t>А</a:t>
            </a:r>
            <a:r>
              <a:rPr lang="ru-RU" sz="4000" dirty="0"/>
              <a:t>) 15∙3= </a:t>
            </a:r>
          </a:p>
          <a:p>
            <a:r>
              <a:rPr lang="ru-RU" sz="4000" b="1" dirty="0"/>
              <a:t>Б</a:t>
            </a:r>
            <a:r>
              <a:rPr lang="ru-RU" sz="4000" dirty="0"/>
              <a:t>) 12∙6=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b="1" dirty="0"/>
              <a:t>В</a:t>
            </a:r>
            <a:r>
              <a:rPr lang="ru-RU" sz="4000" dirty="0"/>
              <a:t>) 22∙3=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b="1" dirty="0"/>
              <a:t>Г</a:t>
            </a:r>
            <a:r>
              <a:rPr lang="ru-RU" sz="4000" dirty="0"/>
              <a:t>) 27∙2=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b="1" dirty="0"/>
              <a:t>Д</a:t>
            </a:r>
            <a:r>
              <a:rPr lang="ru-RU" sz="4000" dirty="0"/>
              <a:t>) 56∙10=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b="1" dirty="0"/>
              <a:t>Е</a:t>
            </a:r>
            <a:r>
              <a:rPr lang="ru-RU" sz="4000" dirty="0"/>
              <a:t>) 14∙5=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b="1" dirty="0"/>
              <a:t>Ж</a:t>
            </a:r>
            <a:r>
              <a:rPr lang="ru-RU" sz="4000" dirty="0"/>
              <a:t>) 11∙9=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2040" y="1268760"/>
            <a:ext cx="39604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/>
              <a:t>З</a:t>
            </a:r>
            <a:r>
              <a:rPr lang="ru-RU" sz="4000" dirty="0"/>
              <a:t>)  36:12=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b="1" dirty="0"/>
              <a:t>И</a:t>
            </a:r>
            <a:r>
              <a:rPr lang="ru-RU" sz="4000" dirty="0"/>
              <a:t>) 32:16=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b="1" dirty="0"/>
              <a:t>К</a:t>
            </a:r>
            <a:r>
              <a:rPr lang="ru-RU" sz="4000" dirty="0"/>
              <a:t>) 120:10=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b="1" dirty="0"/>
              <a:t>Л</a:t>
            </a:r>
            <a:r>
              <a:rPr lang="ru-RU" sz="4000" dirty="0"/>
              <a:t>) 55:5=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b="1" dirty="0"/>
              <a:t>М</a:t>
            </a:r>
            <a:r>
              <a:rPr lang="ru-RU" sz="4000" dirty="0"/>
              <a:t>) 28:2=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b="1" dirty="0"/>
              <a:t>Н</a:t>
            </a:r>
            <a:r>
              <a:rPr lang="ru-RU" sz="4000" dirty="0"/>
              <a:t>)  33:3=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4000" b="1" dirty="0"/>
              <a:t>О</a:t>
            </a:r>
            <a:r>
              <a:rPr lang="ru-RU" sz="4000" dirty="0"/>
              <a:t>) 54:9=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51699" y="1242772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45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1463" y="1895240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72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81463" y="2492896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66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09849" y="3075577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54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71800" y="3638968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560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47455" y="4293096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70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05886" y="4962079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99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08304" y="1242772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64288" y="1895240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52320" y="2492896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12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16520" y="3075577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3683" y="3638968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14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88388" y="4293096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46965" y="4968719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8293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Признак делимости на 2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Если число оканчивается одной из цифр        </a:t>
            </a:r>
            <a:r>
              <a:rPr lang="ru-RU" sz="4000" b="1" dirty="0"/>
              <a:t>0, 2, 4, 6, 8</a:t>
            </a:r>
          </a:p>
          <a:p>
            <a:pPr marL="0" indent="0">
              <a:buNone/>
            </a:pPr>
            <a:r>
              <a:rPr lang="ru-RU" sz="4000" b="1" dirty="0"/>
              <a:t>            То оно делится на 2</a:t>
            </a:r>
          </a:p>
        </p:txBody>
      </p:sp>
      <p:pic>
        <p:nvPicPr>
          <p:cNvPr id="10242" name="Picture 2" descr="http://gnomgrad.ru/images/com_adsmanager/ads/skazochnyj-mir_21_1_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247467"/>
            <a:ext cx="2486196" cy="31338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39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Выбрать из чисел те , которые делятся на  2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456</a:t>
            </a:r>
          </a:p>
          <a:p>
            <a:r>
              <a:rPr lang="ru-RU" b="1" dirty="0"/>
              <a:t>78</a:t>
            </a:r>
          </a:p>
          <a:p>
            <a:r>
              <a:rPr lang="ru-RU" b="1" dirty="0"/>
              <a:t>621</a:t>
            </a:r>
          </a:p>
          <a:p>
            <a:r>
              <a:rPr lang="ru-RU" b="1" dirty="0"/>
              <a:t>200</a:t>
            </a:r>
          </a:p>
          <a:p>
            <a:r>
              <a:rPr lang="ru-RU" b="1" dirty="0"/>
              <a:t>635</a:t>
            </a:r>
          </a:p>
          <a:p>
            <a:r>
              <a:rPr lang="ru-RU" b="1" dirty="0"/>
              <a:t>9888</a:t>
            </a:r>
          </a:p>
          <a:p>
            <a:r>
              <a:rPr lang="ru-RU" b="1" dirty="0"/>
              <a:t>1203654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72816"/>
            <a:ext cx="2232248" cy="39647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40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Признак делимости на 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Если число оканчивается одной из цифр </a:t>
            </a:r>
            <a:r>
              <a:rPr lang="ru-RU" sz="4000" b="1" dirty="0"/>
              <a:t>0 </a:t>
            </a:r>
            <a:r>
              <a:rPr lang="ru-RU" sz="4000" dirty="0"/>
              <a:t>или </a:t>
            </a:r>
            <a:r>
              <a:rPr lang="ru-RU" sz="4000" b="1" dirty="0"/>
              <a:t>5</a:t>
            </a:r>
          </a:p>
          <a:p>
            <a:pPr marL="0" indent="0">
              <a:buNone/>
            </a:pPr>
            <a:r>
              <a:rPr lang="ru-RU" sz="4000" b="1" dirty="0"/>
              <a:t>           То оно делится на 5</a:t>
            </a:r>
          </a:p>
          <a:p>
            <a:pPr marL="0" indent="0">
              <a:buNone/>
            </a:pPr>
            <a:endParaRPr lang="ru-RU" sz="40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329" y="2885262"/>
            <a:ext cx="2422167" cy="37239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116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Из чисел выбрать те , которые делятся на </a:t>
            </a:r>
            <a:r>
              <a:rPr lang="ru-RU" b="1" dirty="0"/>
              <a:t>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155</a:t>
            </a:r>
          </a:p>
          <a:p>
            <a:r>
              <a:rPr lang="ru-RU" b="1" dirty="0"/>
              <a:t>4036</a:t>
            </a:r>
          </a:p>
          <a:p>
            <a:r>
              <a:rPr lang="ru-RU" b="1" dirty="0"/>
              <a:t>1000</a:t>
            </a:r>
          </a:p>
          <a:p>
            <a:r>
              <a:rPr lang="ru-RU" b="1" dirty="0"/>
              <a:t>458</a:t>
            </a:r>
          </a:p>
          <a:p>
            <a:r>
              <a:rPr lang="ru-RU" b="1" dirty="0"/>
              <a:t>30105</a:t>
            </a:r>
          </a:p>
          <a:p>
            <a:r>
              <a:rPr lang="ru-RU" b="1" dirty="0"/>
              <a:t>1200</a:t>
            </a:r>
          </a:p>
          <a:p>
            <a:r>
              <a:rPr lang="ru-RU" b="1" dirty="0"/>
              <a:t>4587</a:t>
            </a:r>
          </a:p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684" y="1292928"/>
            <a:ext cx="4104973" cy="50163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48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Признак делимости на </a:t>
            </a:r>
            <a:r>
              <a:rPr lang="ru-RU" b="1" dirty="0"/>
              <a:t>10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0199" y="980728"/>
            <a:ext cx="8229600" cy="1656184"/>
          </a:xfrm>
        </p:spPr>
        <p:txBody>
          <a:bodyPr>
            <a:normAutofit/>
          </a:bodyPr>
          <a:lstStyle/>
          <a:p>
            <a:r>
              <a:rPr lang="ru-RU" sz="4000" dirty="0"/>
              <a:t>Если число оканчивается цифрой  </a:t>
            </a:r>
            <a:r>
              <a:rPr lang="ru-RU" sz="4000" b="1" dirty="0"/>
              <a:t>0</a:t>
            </a:r>
          </a:p>
          <a:p>
            <a:pPr marL="0" indent="0">
              <a:buNone/>
            </a:pPr>
            <a:r>
              <a:rPr lang="ru-RU" sz="4000" b="1" dirty="0"/>
              <a:t> То оно делится на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2636912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869" y="3789040"/>
            <a:ext cx="3072342" cy="23042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318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Выберите из чисел те, которые делятся на </a:t>
            </a:r>
            <a:r>
              <a:rPr lang="ru-RU" b="1" dirty="0"/>
              <a:t>10: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/>
          </a:p>
          <a:p>
            <a:r>
              <a:rPr lang="ru-RU" b="1" dirty="0"/>
              <a:t>100</a:t>
            </a:r>
          </a:p>
          <a:p>
            <a:r>
              <a:rPr lang="ru-RU" b="1" dirty="0"/>
              <a:t> 1000</a:t>
            </a:r>
          </a:p>
          <a:p>
            <a:r>
              <a:rPr lang="ru-RU" b="1" dirty="0"/>
              <a:t> </a:t>
            </a:r>
          </a:p>
          <a:p>
            <a:r>
              <a:rPr lang="ru-RU" b="1" dirty="0"/>
              <a:t> </a:t>
            </a:r>
          </a:p>
          <a:p>
            <a:r>
              <a:rPr lang="ru-RU" b="1" dirty="0"/>
              <a:t>350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77072"/>
            <a:ext cx="30734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3375319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</a:t>
            </a:r>
            <a:r>
              <a:rPr lang="ru-RU" sz="3200" b="1" dirty="0"/>
              <a:t>4506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7060" y="3960094"/>
            <a:ext cx="2145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100005</a:t>
            </a:r>
          </a:p>
        </p:txBody>
      </p:sp>
    </p:spTree>
    <p:extLst>
      <p:ext uri="{BB962C8B-B14F-4D97-AF65-F5344CB8AC3E}">
        <p14:creationId xmlns:p14="http://schemas.microsoft.com/office/powerpoint/2010/main" val="329532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b="1" dirty="0">
                <a:solidFill>
                  <a:srgbClr val="0000FF"/>
                </a:solidFill>
              </a:rPr>
              <a:t>Делится ли данное число на 3?</a:t>
            </a:r>
            <a:br>
              <a:rPr lang="ru-RU" altLang="ru-RU" b="1" dirty="0">
                <a:solidFill>
                  <a:srgbClr val="0000FF"/>
                </a:solidFill>
              </a:rPr>
            </a:br>
            <a:r>
              <a:rPr lang="ru-RU" altLang="ru-RU" b="1" dirty="0">
                <a:solidFill>
                  <a:srgbClr val="0000FF"/>
                </a:solidFill>
              </a:rPr>
              <a:t> На 9?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428625" y="1714500"/>
            <a:ext cx="8229600" cy="43830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/>
              <a:t> </a:t>
            </a:r>
          </a:p>
          <a:p>
            <a:pPr eaLnBrk="1" hangingPunct="1">
              <a:buFontTx/>
              <a:buNone/>
            </a:pPr>
            <a:r>
              <a:rPr lang="ru-RU" altLang="ru-RU"/>
              <a:t> 11111111111…………1111111111111</a:t>
            </a:r>
          </a:p>
          <a:p>
            <a:pPr eaLnBrk="1" hangingPunct="1">
              <a:buFontTx/>
              <a:buNone/>
            </a:pPr>
            <a:endParaRPr lang="ru-RU" altLang="ru-RU"/>
          </a:p>
          <a:p>
            <a:pPr eaLnBrk="1" hangingPunct="1">
              <a:buFontTx/>
              <a:buNone/>
            </a:pPr>
            <a:endParaRPr lang="ru-RU" altLang="ru-RU"/>
          </a:p>
          <a:p>
            <a:pPr eaLnBrk="1" hangingPunct="1">
              <a:buFontTx/>
              <a:buNone/>
            </a:pPr>
            <a:r>
              <a:rPr lang="ru-RU" altLang="ru-RU"/>
              <a:t>                           2025 единиц</a:t>
            </a:r>
          </a:p>
        </p:txBody>
      </p:sp>
      <p:sp>
        <p:nvSpPr>
          <p:cNvPr id="4" name="Левая фигурная скобка 3"/>
          <p:cNvSpPr/>
          <p:nvPr/>
        </p:nvSpPr>
        <p:spPr>
          <a:xfrm rot="16200000">
            <a:off x="3750469" y="-107156"/>
            <a:ext cx="928688" cy="68580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587039"/>
      </p:ext>
    </p:extLst>
  </p:cSld>
  <p:clrMapOvr>
    <a:masterClrMapping/>
  </p:clrMapOvr>
  <p:transition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1547813" y="404813"/>
            <a:ext cx="5961062" cy="32369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CC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Признаки</a:t>
            </a:r>
          </a:p>
          <a:p>
            <a:r>
              <a:rPr lang="ru-RU" sz="3600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CC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делимости </a:t>
            </a:r>
          </a:p>
          <a:p>
            <a:r>
              <a:rPr lang="ru-RU" sz="3600" i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CC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на 3 и на 9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880" y="3753869"/>
            <a:ext cx="1862927" cy="28260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387343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7760" y="2938809"/>
            <a:ext cx="54363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/>
              <a:t>Например:</a:t>
            </a:r>
          </a:p>
          <a:p>
            <a:r>
              <a:rPr lang="ru-RU" sz="2400" dirty="0"/>
              <a:t>75 — делится на 3, так как 7+5=12, и число 12 делится на 3 (12:3=4);</a:t>
            </a:r>
          </a:p>
          <a:p>
            <a:endParaRPr lang="ru-RU" sz="2400" dirty="0"/>
          </a:p>
          <a:p>
            <a:r>
              <a:rPr lang="ru-RU" sz="2400" dirty="0"/>
              <a:t>471 — делится на 3, так как 4+7+1=12, и число 12 делится на 3 (12:3=4);</a:t>
            </a:r>
          </a:p>
          <a:p>
            <a:endParaRPr lang="ru-RU" sz="2400" dirty="0"/>
          </a:p>
          <a:p>
            <a:r>
              <a:rPr lang="ru-RU" sz="2400" dirty="0"/>
              <a:t>532 — не делится на 3, так как 5+3+2=10, а число 10 не делится на 3 (10:3=313).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7760" y="404664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Признак делимости на 3:</a:t>
            </a:r>
          </a:p>
          <a:p>
            <a:pPr algn="ctr"/>
            <a:endParaRPr lang="ru-RU" sz="32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3200" dirty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Число делится на 3 тогда и только тогда, когда сумма его цифр делится на 3.</a:t>
            </a:r>
          </a:p>
        </p:txBody>
      </p:sp>
      <p:pic>
        <p:nvPicPr>
          <p:cNvPr id="3074" name="Picture 2" descr="http://imc0mut.ucoz.ru/2017-2018/istorija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959209"/>
            <a:ext cx="3024336" cy="378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389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853754"/>
            <a:ext cx="85689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Например:</a:t>
            </a:r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dirty="0"/>
              <a:t>468, 4788, 69759 — делятся на 9, так как сумма их цифр делится на девять :</a:t>
            </a:r>
          </a:p>
          <a:p>
            <a:r>
              <a:rPr lang="ru-RU" sz="2400" dirty="0"/>
              <a:t>1) 4+6+8=18, </a:t>
            </a:r>
          </a:p>
          <a:p>
            <a:r>
              <a:rPr lang="ru-RU" sz="2400" dirty="0"/>
              <a:t>2) 4+7+8+8=27, </a:t>
            </a:r>
          </a:p>
          <a:p>
            <a:r>
              <a:rPr lang="ru-RU" sz="2400" dirty="0"/>
              <a:t>3) 6+9+7+5+9=36;</a:t>
            </a:r>
          </a:p>
          <a:p>
            <a:r>
              <a:rPr lang="ru-RU" sz="2400" dirty="0"/>
              <a:t>861, 3458, 34681 — не делятся на 9, так как сумма их цифр не делится на девять </a:t>
            </a:r>
          </a:p>
          <a:p>
            <a:pPr marL="457200" indent="-457200">
              <a:buAutoNum type="arabicParenR"/>
            </a:pPr>
            <a:r>
              <a:rPr lang="ru-RU" sz="2400" dirty="0"/>
              <a:t>8+6+1=15, </a:t>
            </a:r>
          </a:p>
          <a:p>
            <a:pPr marL="457200" indent="-457200">
              <a:buAutoNum type="arabicParenR"/>
            </a:pPr>
            <a:r>
              <a:rPr lang="ru-RU" sz="2400" dirty="0"/>
              <a:t>3+4+5+8=20, </a:t>
            </a:r>
          </a:p>
          <a:p>
            <a:pPr marL="457200" indent="-457200">
              <a:buAutoNum type="arabicParenR"/>
            </a:pPr>
            <a:r>
              <a:rPr lang="ru-RU" sz="2400" dirty="0"/>
              <a:t>3+4+6+8+1=22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60983"/>
            <a:ext cx="856895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Признак делимости на 9:</a:t>
            </a:r>
          </a:p>
          <a:p>
            <a:pPr algn="ctr"/>
            <a:endParaRPr lang="ru-RU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/>
            <a:r>
              <a:rPr lang="ru-RU" sz="2400" dirty="0">
                <a:latin typeface="Arial Black" pitchFamily="34" charset="0"/>
              </a:rPr>
              <a:t>Число делится на 9 тогда и только тогда, когда сумма его цифр делится на 9.</a:t>
            </a:r>
          </a:p>
        </p:txBody>
      </p:sp>
      <p:pic>
        <p:nvPicPr>
          <p:cNvPr id="4098" name="Picture 2" descr="https://ds04.infourok.ru/uploads/ex/0cc4/0009f7d3-352accab/img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7" b="9482"/>
          <a:stretch/>
        </p:blipFill>
        <p:spPr bwMode="auto">
          <a:xfrm>
            <a:off x="5508104" y="4509120"/>
            <a:ext cx="3312368" cy="1738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714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56895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№ 1 </a:t>
            </a:r>
          </a:p>
          <a:p>
            <a:r>
              <a:rPr lang="ru-RU" sz="2800" dirty="0"/>
              <a:t>Найти из предложенных чисел </a:t>
            </a:r>
            <a:r>
              <a:rPr lang="ru-RU" sz="2800" b="1" dirty="0"/>
              <a:t>111, 455, 539, 819, 8205, 13707, 612, 713, 2016 </a:t>
            </a:r>
            <a:r>
              <a:rPr lang="ru-RU" sz="2800" dirty="0"/>
              <a:t>те, которые:</a:t>
            </a:r>
          </a:p>
          <a:p>
            <a:r>
              <a:rPr lang="ru-RU" sz="2800" dirty="0"/>
              <a:t>А) делятся  без остатка на 3</a:t>
            </a:r>
          </a:p>
          <a:p>
            <a:r>
              <a:rPr lang="ru-RU" sz="2800" dirty="0"/>
              <a:t>Б) делятся без остатка на 9.</a:t>
            </a:r>
          </a:p>
          <a:p>
            <a:endParaRPr lang="ru-RU" sz="2800" dirty="0"/>
          </a:p>
          <a:p>
            <a:endParaRPr lang="ru-RU" sz="2800" u="sng" dirty="0"/>
          </a:p>
          <a:p>
            <a:r>
              <a:rPr lang="ru-RU" sz="2800" b="1" u="sng" dirty="0"/>
              <a:t>№ 2 </a:t>
            </a:r>
            <a:r>
              <a:rPr lang="ru-RU" sz="2800" b="1" dirty="0"/>
              <a:t> </a:t>
            </a:r>
          </a:p>
          <a:p>
            <a:pPr algn="ctr"/>
            <a:r>
              <a:rPr lang="ru-RU" sz="2800" dirty="0"/>
              <a:t>а) Какие цифры надо поставить вместо звездочки в запись числа, чтобы полученные числа делились на 3?            </a:t>
            </a:r>
            <a:r>
              <a:rPr lang="ru-RU" sz="2800" b="1" dirty="0"/>
              <a:t>*14 </a:t>
            </a:r>
          </a:p>
          <a:p>
            <a:pPr algn="ctr"/>
            <a:r>
              <a:rPr lang="ru-RU" sz="2800" dirty="0"/>
              <a:t>б) Какие цифры надо поставить вместо звездочки в запись числа, чтобы полученные числа делились на 9? </a:t>
            </a:r>
            <a:r>
              <a:rPr lang="ru-RU" sz="2800" b="1" dirty="0"/>
              <a:t>5*36</a:t>
            </a:r>
            <a:r>
              <a:rPr 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6833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56895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№ 3</a:t>
            </a:r>
            <a:r>
              <a:rPr lang="ru-RU" sz="2800" dirty="0"/>
              <a:t> </a:t>
            </a:r>
          </a:p>
          <a:p>
            <a:r>
              <a:rPr lang="ru-RU" sz="2800" dirty="0"/>
              <a:t>Написать два любых трехзначных чисел , делящихся на </a:t>
            </a:r>
          </a:p>
          <a:p>
            <a:r>
              <a:rPr lang="ru-RU" sz="2800" dirty="0"/>
              <a:t> а) 3 без остатка, б) на 9 без остатка</a:t>
            </a:r>
          </a:p>
          <a:p>
            <a:endParaRPr lang="ru-RU" sz="2800" dirty="0"/>
          </a:p>
          <a:p>
            <a:r>
              <a:rPr lang="ru-RU" sz="2800" b="1" dirty="0"/>
              <a:t>№ 4</a:t>
            </a:r>
          </a:p>
          <a:p>
            <a:r>
              <a:rPr lang="ru-RU" sz="2800" dirty="0"/>
              <a:t>Приписать справа к числу 3568 цифру, чтобы полученное число делилось на 3, делилось на 9.</a:t>
            </a:r>
          </a:p>
          <a:p>
            <a:endParaRPr lang="ru-RU" sz="2800" dirty="0"/>
          </a:p>
          <a:p>
            <a:r>
              <a:rPr lang="ru-RU" sz="2800" b="1" dirty="0"/>
              <a:t>№ 5</a:t>
            </a:r>
          </a:p>
          <a:p>
            <a:r>
              <a:rPr lang="ru-RU" sz="2800" dirty="0"/>
              <a:t>Из цифр 0, 2, 3, 4. Составить числа, которые делились бы  без остатка одновременно на  3 и на 9.</a:t>
            </a:r>
          </a:p>
          <a:p>
            <a:endParaRPr lang="ru-RU" sz="2800" dirty="0"/>
          </a:p>
          <a:p>
            <a:endParaRPr lang="ru-RU" sz="2800" b="1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25625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77686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№ 6 устно</a:t>
            </a:r>
          </a:p>
          <a:p>
            <a:r>
              <a:rPr lang="ru-RU" sz="2800" b="1" dirty="0"/>
              <a:t>А) </a:t>
            </a:r>
            <a:r>
              <a:rPr lang="ru-RU" sz="2800" dirty="0"/>
              <a:t>Верно ли что число , которое делится на 9 будет обязательно делится на 3 ?</a:t>
            </a:r>
          </a:p>
          <a:p>
            <a:r>
              <a:rPr lang="ru-RU" sz="2800" dirty="0"/>
              <a:t>Б) Верно ли, что число , которое делится на 3 будет обязательно делится на 9</a:t>
            </a:r>
            <a:r>
              <a:rPr lang="ru-RU" sz="2800" b="1" dirty="0"/>
              <a:t>?</a:t>
            </a:r>
          </a:p>
          <a:p>
            <a:pPr lvl="0"/>
            <a:endParaRPr lang="ru-RU" sz="2800" b="1" dirty="0">
              <a:solidFill>
                <a:prstClr val="black"/>
              </a:solidFill>
            </a:endParaRPr>
          </a:p>
          <a:p>
            <a:pPr lvl="0"/>
            <a:r>
              <a:rPr lang="ru-RU" sz="2800" b="1" dirty="0">
                <a:solidFill>
                  <a:prstClr val="black"/>
                </a:solidFill>
              </a:rPr>
              <a:t>Дополнительно:</a:t>
            </a:r>
            <a:endParaRPr lang="en-US" sz="2800" b="1" dirty="0">
              <a:solidFill>
                <a:prstClr val="black"/>
              </a:solidFill>
            </a:endParaRPr>
          </a:p>
          <a:p>
            <a:r>
              <a:rPr lang="ru-RU" sz="2800" b="1" dirty="0"/>
              <a:t> № 7 </a:t>
            </a:r>
          </a:p>
          <a:p>
            <a:r>
              <a:rPr lang="ru-RU" sz="2800" dirty="0"/>
              <a:t> Не перемножая, узнать делится ли  на 3 без  остатка </a:t>
            </a:r>
            <a:r>
              <a:rPr lang="ru-RU" sz="2800" b="1" dirty="0"/>
              <a:t>148*45</a:t>
            </a:r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597423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fsd.multiurok.ru/html/2017/01/03/s_586bff36b0917/img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784976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874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5268" y="892781"/>
            <a:ext cx="55528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cs typeface="Arabic Typesetting" pitchFamily="66" charset="-78"/>
              </a:rPr>
              <a:t>Вывести признак делимости на 4.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cs typeface="Arabic Typesetting" pitchFamily="66" charset="-78"/>
              </a:rPr>
              <a:t>Выполнить  по учебнику….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268" y="241484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задание: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t="2932" r="467" b="2932"/>
          <a:stretch/>
        </p:blipFill>
        <p:spPr bwMode="auto">
          <a:xfrm flipH="1">
            <a:off x="5538231" y="188640"/>
            <a:ext cx="3573225" cy="34703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195736" y="3659026"/>
            <a:ext cx="47525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урок!</a:t>
            </a:r>
          </a:p>
        </p:txBody>
      </p:sp>
    </p:spTree>
    <p:extLst>
      <p:ext uri="{BB962C8B-B14F-4D97-AF65-F5344CB8AC3E}">
        <p14:creationId xmlns:p14="http://schemas.microsoft.com/office/powerpoint/2010/main" val="21479942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619</Words>
  <Application>Microsoft Office PowerPoint</Application>
  <PresentationFormat>Экран (4:3)</PresentationFormat>
  <Paragraphs>124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Batang</vt:lpstr>
      <vt:lpstr>Arial</vt:lpstr>
      <vt:lpstr>Arial Black</vt:lpstr>
      <vt:lpstr>Arial Narrow</vt:lpstr>
      <vt:lpstr>Arial Unicode MS</vt:lpstr>
      <vt:lpstr>Calibri</vt:lpstr>
      <vt:lpstr>Times New Roman</vt:lpstr>
      <vt:lpstr>Тема Office</vt:lpstr>
      <vt:lpstr>Презентация PowerPoint</vt:lpstr>
      <vt:lpstr> Вычислить устно: </vt:lpstr>
      <vt:lpstr>Признак делимости на 2</vt:lpstr>
      <vt:lpstr>Выбрать из чисел те , которые делятся на  2 </vt:lpstr>
      <vt:lpstr>Признак делимости на 5</vt:lpstr>
      <vt:lpstr>Из чисел выбрать те , которые делятся на 5</vt:lpstr>
      <vt:lpstr>Признак делимости на 10 </vt:lpstr>
      <vt:lpstr>Выберите из чисел те, которые делятся на 10:</vt:lpstr>
      <vt:lpstr>Делится ли данное число на 3?  На 9?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Вычислить устно</dc:title>
  <dc:creator>RePack by Diakov</dc:creator>
  <cp:lastModifiedBy>Школа-гимназия №17</cp:lastModifiedBy>
  <cp:revision>32</cp:revision>
  <dcterms:created xsi:type="dcterms:W3CDTF">2017-01-02T08:06:06Z</dcterms:created>
  <dcterms:modified xsi:type="dcterms:W3CDTF">2021-09-30T06:49:59Z</dcterms:modified>
</cp:coreProperties>
</file>