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08" y="-11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6CFCB9C-F2C6-4353-B272-2B671DBA1CC7}" type="datetimeFigureOut">
              <a:rPr lang="ru-RU" smtClean="0"/>
              <a:pPr/>
              <a:t>11.09.2018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32CB176-6D1A-41F8-9616-A00892868C9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CFCB9C-F2C6-4353-B272-2B671DBA1CC7}" type="datetimeFigureOut">
              <a:rPr lang="ru-RU" smtClean="0"/>
              <a:pPr/>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CB176-6D1A-41F8-9616-A00892868C9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CFCB9C-F2C6-4353-B272-2B671DBA1CC7}" type="datetimeFigureOut">
              <a:rPr lang="ru-RU" smtClean="0"/>
              <a:pPr/>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CB176-6D1A-41F8-9616-A00892868C9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CFCB9C-F2C6-4353-B272-2B671DBA1CC7}" type="datetimeFigureOut">
              <a:rPr lang="ru-RU" smtClean="0"/>
              <a:pPr/>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CB176-6D1A-41F8-9616-A00892868C9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6CFCB9C-F2C6-4353-B272-2B671DBA1CC7}" type="datetimeFigureOut">
              <a:rPr lang="ru-RU" smtClean="0"/>
              <a:pPr/>
              <a:t>11.09.2018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CB176-6D1A-41F8-9616-A00892868C9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6CFCB9C-F2C6-4353-B272-2B671DBA1CC7}" type="datetimeFigureOut">
              <a:rPr lang="ru-RU" smtClean="0"/>
              <a:pPr/>
              <a:t>11.09.2018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CB176-6D1A-41F8-9616-A00892868C9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6CFCB9C-F2C6-4353-B272-2B671DBA1CC7}" type="datetimeFigureOut">
              <a:rPr lang="ru-RU" smtClean="0"/>
              <a:pPr/>
              <a:t>11.09.2018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2CB176-6D1A-41F8-9616-A00892868C9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6CFCB9C-F2C6-4353-B272-2B671DBA1CC7}" type="datetimeFigureOut">
              <a:rPr lang="ru-RU" smtClean="0"/>
              <a:pPr/>
              <a:t>11.09.2018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2CB176-6D1A-41F8-9616-A00892868C9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CFCB9C-F2C6-4353-B272-2B671DBA1CC7}" type="datetimeFigureOut">
              <a:rPr lang="ru-RU" smtClean="0"/>
              <a:pPr/>
              <a:t>11.09.2018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2CB176-6D1A-41F8-9616-A00892868C9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6CFCB9C-F2C6-4353-B272-2B671DBA1CC7}" type="datetimeFigureOut">
              <a:rPr lang="ru-RU" smtClean="0"/>
              <a:pPr/>
              <a:t>11.09.2018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CB176-6D1A-41F8-9616-A00892868C9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6CFCB9C-F2C6-4353-B272-2B671DBA1CC7}" type="datetimeFigureOut">
              <a:rPr lang="ru-RU" smtClean="0"/>
              <a:pPr/>
              <a:t>11.09.2018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32CB176-6D1A-41F8-9616-A00892868C97}"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CFCB9C-F2C6-4353-B272-2B671DBA1CC7}" type="datetimeFigureOut">
              <a:rPr lang="ru-RU" smtClean="0"/>
              <a:pPr/>
              <a:t>11.09.2018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32CB176-6D1A-41F8-9616-A00892868C97}"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2724912"/>
          </a:xfrm>
        </p:spPr>
        <p:txBody>
          <a:bodyPr>
            <a:normAutofit/>
          </a:bodyPr>
          <a:lstStyle/>
          <a:p>
            <a:pPr algn="ctr"/>
            <a:r>
              <a:rPr lang="ru-RU" sz="6000" b="1" dirty="0" smtClean="0"/>
              <a:t>Колонизация</a:t>
            </a:r>
            <a:endParaRPr lang="ru-RU" sz="6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704088"/>
            <a:ext cx="3960440" cy="5245192"/>
          </a:xfrm>
        </p:spPr>
        <p:txBody>
          <a:bodyPr>
            <a:noAutofit/>
          </a:bodyPr>
          <a:lstStyle/>
          <a:p>
            <a:r>
              <a:rPr lang="ru-RU" sz="2800" b="1" dirty="0" smtClean="0"/>
              <a:t>Португальцы достигли даже берегов Японии и Китая, откуда стали вывозить в Европу шелк и фарфор, а с Индонезийских островов купцы везли лучшие в мире пряности, которые обманом выменивали у местных жителей на безделушки</a:t>
            </a:r>
            <a:endParaRPr lang="ru-RU" sz="2800" b="1" dirty="0"/>
          </a:p>
        </p:txBody>
      </p:sp>
      <p:pic>
        <p:nvPicPr>
          <p:cNvPr id="4" name="Содержимое 3" descr="early-merchants_3.jpg"/>
          <p:cNvPicPr>
            <a:picLocks noGrp="1" noChangeAspect="1"/>
          </p:cNvPicPr>
          <p:nvPr>
            <p:ph idx="1"/>
          </p:nvPr>
        </p:nvPicPr>
        <p:blipFill>
          <a:blip r:embed="rId2" cstate="print"/>
          <a:stretch>
            <a:fillRect/>
          </a:stretch>
        </p:blipFill>
        <p:spPr>
          <a:xfrm>
            <a:off x="0" y="404664"/>
            <a:ext cx="4797757" cy="438943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t>Таким образом, благодаря географическим открытиям стали создаваться первые колониальные </a:t>
            </a:r>
            <a:r>
              <a:rPr lang="ru-RU" sz="3200" b="1" u="sng" dirty="0" smtClean="0"/>
              <a:t>империи</a:t>
            </a:r>
            <a:endParaRPr lang="ru-RU" sz="3200" b="1" u="sng" dirty="0"/>
          </a:p>
        </p:txBody>
      </p:sp>
      <p:pic>
        <p:nvPicPr>
          <p:cNvPr id="4" name="Содержимое 3" descr="008.jpg"/>
          <p:cNvPicPr>
            <a:picLocks noGrp="1" noChangeAspect="1"/>
          </p:cNvPicPr>
          <p:nvPr>
            <p:ph idx="1"/>
          </p:nvPr>
        </p:nvPicPr>
        <p:blipFill>
          <a:blip r:embed="rId2" cstate="print"/>
          <a:stretch>
            <a:fillRect/>
          </a:stretch>
        </p:blipFill>
        <p:spPr>
          <a:xfrm>
            <a:off x="81983" y="2492896"/>
            <a:ext cx="9085352" cy="331236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704088"/>
            <a:ext cx="3888432" cy="5245192"/>
          </a:xfrm>
        </p:spPr>
        <p:txBody>
          <a:bodyPr>
            <a:noAutofit/>
          </a:bodyPr>
          <a:lstStyle/>
          <a:p>
            <a:r>
              <a:rPr lang="ru-RU" sz="2800" b="1" dirty="0" smtClean="0"/>
              <a:t>Из колоний в Европу хлынул поток драгоценных металлов, что, с одной стороны, привело к оживлению предпринимательской деятельности, а с другой стороны к падению цен на золото и подорожанию всех товаров</a:t>
            </a:r>
            <a:endParaRPr lang="ru-RU" sz="2800" b="1" dirty="0"/>
          </a:p>
        </p:txBody>
      </p:sp>
      <p:pic>
        <p:nvPicPr>
          <p:cNvPr id="4" name="Содержимое 3" descr="depositphotos_1602716-stock-photo-house-and-cashes-on-scales.jpg"/>
          <p:cNvPicPr>
            <a:picLocks noGrp="1" noChangeAspect="1"/>
          </p:cNvPicPr>
          <p:nvPr>
            <p:ph idx="1"/>
          </p:nvPr>
        </p:nvPicPr>
        <p:blipFill>
          <a:blip r:embed="rId2" cstate="print"/>
          <a:stretch>
            <a:fillRect/>
          </a:stretch>
        </p:blipFill>
        <p:spPr>
          <a:xfrm>
            <a:off x="467544" y="332656"/>
            <a:ext cx="4286250" cy="42862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260648"/>
            <a:ext cx="8496944" cy="1728192"/>
          </a:xfrm>
        </p:spPr>
        <p:txBody>
          <a:bodyPr>
            <a:noAutofit/>
          </a:bodyPr>
          <a:lstStyle/>
          <a:p>
            <a:r>
              <a:rPr lang="ru-RU" sz="2800" b="1" dirty="0" smtClean="0"/>
              <a:t>После открытия испанцами и португальцами новых земель началось их завоевание, получившее название </a:t>
            </a:r>
            <a:r>
              <a:rPr lang="ru-RU" sz="2800" b="1" u="sng" dirty="0" smtClean="0"/>
              <a:t>конкиста</a:t>
            </a:r>
            <a:r>
              <a:rPr lang="ru-RU" sz="2800" b="1" dirty="0" smtClean="0"/>
              <a:t> (в переводе с испанского – «завоевание»)</a:t>
            </a:r>
            <a:endParaRPr lang="ru-RU" sz="2800" b="1" dirty="0"/>
          </a:p>
        </p:txBody>
      </p:sp>
      <p:pic>
        <p:nvPicPr>
          <p:cNvPr id="5" name="Содержимое 4" descr="9131250.jpg"/>
          <p:cNvPicPr>
            <a:picLocks noGrp="1" noChangeAspect="1"/>
          </p:cNvPicPr>
          <p:nvPr>
            <p:ph idx="1"/>
          </p:nvPr>
        </p:nvPicPr>
        <p:blipFill>
          <a:blip r:embed="rId2" cstate="print"/>
          <a:stretch>
            <a:fillRect/>
          </a:stretch>
        </p:blipFill>
        <p:spPr>
          <a:xfrm>
            <a:off x="395536" y="3140968"/>
            <a:ext cx="8594777" cy="306348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Обедневшие испанские рыцари, наемники, оставшиеся без заработка полные решимости покорить края несметных богатств отправлялись в путешествие</a:t>
            </a:r>
            <a:endParaRPr lang="ru-RU" sz="2800" b="1" dirty="0"/>
          </a:p>
        </p:txBody>
      </p:sp>
      <p:pic>
        <p:nvPicPr>
          <p:cNvPr id="4" name="Содержимое 3" descr="9e45eb612d7af5af8126456e2bfadeed.jpg"/>
          <p:cNvPicPr>
            <a:picLocks noGrp="1" noChangeAspect="1"/>
          </p:cNvPicPr>
          <p:nvPr>
            <p:ph idx="1"/>
          </p:nvPr>
        </p:nvPicPr>
        <p:blipFill>
          <a:blip r:embed="rId2" cstate="print"/>
          <a:stretch>
            <a:fillRect/>
          </a:stretch>
        </p:blipFill>
        <p:spPr>
          <a:xfrm>
            <a:off x="1884291" y="1935163"/>
            <a:ext cx="5375417" cy="438943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Отправлялись в Новый Свет и монахи, считающие своим долгом распространять христианство язычникам</a:t>
            </a:r>
            <a:endParaRPr lang="ru-RU" sz="2800" b="1" dirty="0"/>
          </a:p>
        </p:txBody>
      </p:sp>
      <p:pic>
        <p:nvPicPr>
          <p:cNvPr id="4" name="Содержимое 3" descr="336.jpg"/>
          <p:cNvPicPr>
            <a:picLocks noGrp="1" noChangeAspect="1"/>
          </p:cNvPicPr>
          <p:nvPr>
            <p:ph idx="1"/>
          </p:nvPr>
        </p:nvPicPr>
        <p:blipFill>
          <a:blip r:embed="rId2" cstate="print"/>
          <a:stretch>
            <a:fillRect/>
          </a:stretch>
        </p:blipFill>
        <p:spPr>
          <a:xfrm>
            <a:off x="1115616" y="1962891"/>
            <a:ext cx="7277183" cy="456245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Были среди завоевателей и богатые люди из числа купцов и владельцев кораблей, обладавшие духом предпринимательства.</a:t>
            </a:r>
            <a:endParaRPr lang="ru-RU" sz="2800" b="1" dirty="0"/>
          </a:p>
        </p:txBody>
      </p:sp>
      <p:pic>
        <p:nvPicPr>
          <p:cNvPr id="4" name="Содержимое 3" descr="5b58c9fc370f2cb5328b4567.jpg"/>
          <p:cNvPicPr>
            <a:picLocks noGrp="1" noChangeAspect="1"/>
          </p:cNvPicPr>
          <p:nvPr>
            <p:ph idx="1"/>
          </p:nvPr>
        </p:nvPicPr>
        <p:blipFill>
          <a:blip r:embed="rId2" cstate="print"/>
          <a:stretch>
            <a:fillRect/>
          </a:stretch>
        </p:blipFill>
        <p:spPr>
          <a:xfrm>
            <a:off x="621506" y="1935163"/>
            <a:ext cx="7900987" cy="438943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Испанцы и португальцы превратили завоеванные территории в свои </a:t>
            </a:r>
            <a:r>
              <a:rPr lang="ru-RU" sz="2800" b="1" u="sng" dirty="0" smtClean="0"/>
              <a:t>колонии</a:t>
            </a:r>
            <a:r>
              <a:rPr lang="ru-RU" sz="2800" b="1" dirty="0" smtClean="0"/>
              <a:t> – территории, потерявшие независимость и попавшие под власть завоевателей</a:t>
            </a:r>
            <a:endParaRPr lang="ru-RU" sz="2800" b="1" dirty="0"/>
          </a:p>
        </p:txBody>
      </p:sp>
      <p:pic>
        <p:nvPicPr>
          <p:cNvPr id="4" name="Содержимое 3" descr="1452563554088.png"/>
          <p:cNvPicPr>
            <a:picLocks noGrp="1" noChangeAspect="1"/>
          </p:cNvPicPr>
          <p:nvPr>
            <p:ph idx="1"/>
          </p:nvPr>
        </p:nvPicPr>
        <p:blipFill>
          <a:blip r:embed="rId2" cstate="print"/>
          <a:stretch>
            <a:fillRect/>
          </a:stretch>
        </p:blipFill>
        <p:spPr>
          <a:xfrm>
            <a:off x="457200" y="2154777"/>
            <a:ext cx="8229600" cy="395020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18 апреля 1519 года флотилия из 11 судов с 508 солдатами на борту под руководством испанца </a:t>
            </a:r>
            <a:r>
              <a:rPr lang="ru-RU" sz="2800" b="1" dirty="0" err="1" smtClean="0"/>
              <a:t>Эрнандо</a:t>
            </a:r>
            <a:r>
              <a:rPr lang="ru-RU" sz="2800" b="1" dirty="0" smtClean="0"/>
              <a:t> Кортеса высадилась на мексиканском берегу</a:t>
            </a:r>
            <a:endParaRPr lang="ru-RU" sz="2800" b="1" dirty="0"/>
          </a:p>
        </p:txBody>
      </p:sp>
      <p:pic>
        <p:nvPicPr>
          <p:cNvPr id="4" name="Содержимое 3" descr="original (1).jpg"/>
          <p:cNvPicPr>
            <a:picLocks noGrp="1" noChangeAspect="1"/>
          </p:cNvPicPr>
          <p:nvPr>
            <p:ph idx="1"/>
          </p:nvPr>
        </p:nvPicPr>
        <p:blipFill>
          <a:blip r:embed="rId2" cstate="print"/>
          <a:stretch>
            <a:fillRect/>
          </a:stretch>
        </p:blipFill>
        <p:spPr>
          <a:xfrm>
            <a:off x="1115616" y="1988841"/>
            <a:ext cx="7005986" cy="4869160"/>
          </a:xfrm>
        </p:spPr>
      </p:pic>
      <p:pic>
        <p:nvPicPr>
          <p:cNvPr id="1027" name="Picture 3" descr="C:\Documents and Settings\Direktor\Рабочий стол\Черновики Золотаревой\8190E20B-C51C-42DE-80D9-DE2564E3C333.jpg"/>
          <p:cNvPicPr>
            <a:picLocks noChangeAspect="1" noChangeArrowheads="1"/>
          </p:cNvPicPr>
          <p:nvPr/>
        </p:nvPicPr>
        <p:blipFill>
          <a:blip r:embed="rId3" cstate="print"/>
          <a:srcRect/>
          <a:stretch>
            <a:fillRect/>
          </a:stretch>
        </p:blipFill>
        <p:spPr bwMode="auto">
          <a:xfrm>
            <a:off x="1115617" y="1916832"/>
            <a:ext cx="2016224" cy="15121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3898776" cy="4968552"/>
          </a:xfrm>
        </p:spPr>
        <p:txBody>
          <a:bodyPr>
            <a:noAutofit/>
          </a:bodyPr>
          <a:lstStyle/>
          <a:p>
            <a:r>
              <a:rPr lang="ru-RU" sz="2800" b="1" dirty="0" smtClean="0"/>
              <a:t>Среди индейцев, обитавших там существовала легенда о сказочной стране Эльдорадо, богатой золотом. На поиски этой земли и отправились завоеватели, захватывая всё новые и новые территории </a:t>
            </a:r>
            <a:endParaRPr lang="ru-RU" sz="2800" dirty="0"/>
          </a:p>
        </p:txBody>
      </p:sp>
      <p:pic>
        <p:nvPicPr>
          <p:cNvPr id="4" name="Содержимое 3" descr="0011-016-Ispanskie-konkistadory.jpg"/>
          <p:cNvPicPr>
            <a:picLocks noGrp="1" noChangeAspect="1"/>
          </p:cNvPicPr>
          <p:nvPr>
            <p:ph idx="1"/>
          </p:nvPr>
        </p:nvPicPr>
        <p:blipFill>
          <a:blip r:embed="rId2" cstate="print"/>
          <a:stretch>
            <a:fillRect/>
          </a:stretch>
        </p:blipFill>
        <p:spPr>
          <a:xfrm>
            <a:off x="4499992" y="404664"/>
            <a:ext cx="4339513" cy="547260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04088"/>
            <a:ext cx="8496944" cy="1860816"/>
          </a:xfrm>
        </p:spPr>
        <p:txBody>
          <a:bodyPr>
            <a:noAutofit/>
          </a:bodyPr>
          <a:lstStyle/>
          <a:p>
            <a:r>
              <a:rPr lang="ru-RU" sz="2800" b="1" dirty="0" smtClean="0"/>
              <a:t>В то время небольшая страна Португалия ещё не могла захватывать большие территории, поэтому под её колонизацию попали только важные опорные пункты по берегам Индийского океана, где завоеватели строили свои крепости, вытесняя оттуда арабских купцов</a:t>
            </a:r>
            <a:endParaRPr lang="ru-RU" sz="2800" b="1" dirty="0"/>
          </a:p>
        </p:txBody>
      </p:sp>
      <p:pic>
        <p:nvPicPr>
          <p:cNvPr id="4" name="Содержимое 3" descr="24523.jpg"/>
          <p:cNvPicPr>
            <a:picLocks noGrp="1" noChangeAspect="1"/>
          </p:cNvPicPr>
          <p:nvPr>
            <p:ph idx="1"/>
          </p:nvPr>
        </p:nvPicPr>
        <p:blipFill>
          <a:blip r:embed="rId2" cstate="print"/>
          <a:stretch>
            <a:fillRect/>
          </a:stretch>
        </p:blipFill>
        <p:spPr>
          <a:xfrm>
            <a:off x="323528" y="2672951"/>
            <a:ext cx="8229600" cy="4185049"/>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102</TotalTime>
  <Words>260</Words>
  <Application>Microsoft Office PowerPoint</Application>
  <PresentationFormat>Экран (4:3)</PresentationFormat>
  <Paragraphs>12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Поток</vt:lpstr>
      <vt:lpstr>Колонизация</vt:lpstr>
      <vt:lpstr>После открытия испанцами и португальцами новых земель началось их завоевание, получившее название конкиста (в переводе с испанского – «завоевание»)</vt:lpstr>
      <vt:lpstr>Обедневшие испанские рыцари, наемники, оставшиеся без заработка полные решимости покорить края несметных богатств отправлялись в путешествие</vt:lpstr>
      <vt:lpstr>Отправлялись в Новый Свет и монахи, считающие своим долгом распространять христианство язычникам</vt:lpstr>
      <vt:lpstr>Были среди завоевателей и богатые люди из числа купцов и владельцев кораблей, обладавшие духом предпринимательства.</vt:lpstr>
      <vt:lpstr>Испанцы и португальцы превратили завоеванные территории в свои колонии – территории, потерявшие независимость и попавшие под власть завоевателей</vt:lpstr>
      <vt:lpstr>18 апреля 1519 года флотилия из 11 судов с 508 солдатами на борту под руководством испанца Эрнандо Кортеса высадилась на мексиканском берегу</vt:lpstr>
      <vt:lpstr>Среди индейцев, обитавших там существовала легенда о сказочной стране Эльдорадо, богатой золотом. На поиски этой земли и отправились завоеватели, захватывая всё новые и новые территории </vt:lpstr>
      <vt:lpstr>В то время небольшая страна Португалия ещё не могла захватывать большие территории, поэтому под её колонизацию попали только важные опорные пункты по берегам Индийского океана, где завоеватели строили свои крепости, вытесняя оттуда арабских купцов</vt:lpstr>
      <vt:lpstr>Португальцы достигли даже берегов Японии и Китая, откуда стали вывозить в Европу шелк и фарфор, а с Индонезийских островов купцы везли лучшие в мире пряности, которые обманом выменивали у местных жителей на безделушки</vt:lpstr>
      <vt:lpstr>Таким образом, благодаря географическим открытиям стали создаваться первые колониальные империи</vt:lpstr>
      <vt:lpstr>Из колоний в Европу хлынул поток драгоценных металлов, что, с одной стороны, привело к оживлению предпринимательской деятельности, а с другой стороны к падению цен на золото и подорожанию всех товаров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Direktor</dc:creator>
  <cp:lastModifiedBy>Direktor</cp:lastModifiedBy>
  <cp:revision>29</cp:revision>
  <dcterms:created xsi:type="dcterms:W3CDTF">2018-09-11T09:43:24Z</dcterms:created>
  <dcterms:modified xsi:type="dcterms:W3CDTF">2018-09-11T11:50:24Z</dcterms:modified>
</cp:coreProperties>
</file>