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61" r:id="rId3"/>
    <p:sldId id="362" r:id="rId4"/>
    <p:sldId id="363" r:id="rId5"/>
    <p:sldId id="366" r:id="rId6"/>
    <p:sldId id="259" r:id="rId7"/>
    <p:sldId id="371" r:id="rId8"/>
    <p:sldId id="368" r:id="rId9"/>
    <p:sldId id="261" r:id="rId10"/>
    <p:sldId id="267" r:id="rId11"/>
    <p:sldId id="268" r:id="rId12"/>
    <p:sldId id="269" r:id="rId13"/>
    <p:sldId id="270" r:id="rId14"/>
    <p:sldId id="271" r:id="rId15"/>
    <p:sldId id="262" r:id="rId16"/>
    <p:sldId id="263" r:id="rId17"/>
    <p:sldId id="264" r:id="rId18"/>
    <p:sldId id="272" r:id="rId19"/>
    <p:sldId id="273" r:id="rId20"/>
    <p:sldId id="274" r:id="rId21"/>
    <p:sldId id="275" r:id="rId22"/>
    <p:sldId id="276" r:id="rId23"/>
    <p:sldId id="372" r:id="rId24"/>
    <p:sldId id="373" r:id="rId25"/>
    <p:sldId id="374" r:id="rId26"/>
    <p:sldId id="378" r:id="rId27"/>
    <p:sldId id="375" r:id="rId28"/>
    <p:sldId id="388" r:id="rId29"/>
    <p:sldId id="379" r:id="rId30"/>
    <p:sldId id="380" r:id="rId31"/>
    <p:sldId id="381" r:id="rId32"/>
    <p:sldId id="382" r:id="rId33"/>
    <p:sldId id="279" r:id="rId34"/>
    <p:sldId id="280" r:id="rId35"/>
    <p:sldId id="282" r:id="rId36"/>
    <p:sldId id="287" r:id="rId37"/>
    <p:sldId id="288" r:id="rId38"/>
    <p:sldId id="283" r:id="rId39"/>
    <p:sldId id="286" r:id="rId40"/>
    <p:sldId id="284" r:id="rId41"/>
    <p:sldId id="305" r:id="rId42"/>
    <p:sldId id="383" r:id="rId43"/>
    <p:sldId id="306" r:id="rId44"/>
    <p:sldId id="308" r:id="rId45"/>
    <p:sldId id="384" r:id="rId46"/>
    <p:sldId id="385" r:id="rId47"/>
    <p:sldId id="386" r:id="rId48"/>
    <p:sldId id="319" r:id="rId49"/>
    <p:sldId id="387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4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58BD7-E474-48E2-B4BB-BB8A34CEAB22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69DA4-C7C5-4952-8501-38ADA141DF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D28471-6E6E-4B8C-A4FC-8A21B8E39A9F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56441B-1C3B-4FEE-9E49-66DCBB3E4247}" type="slidenum">
              <a:rPr lang="ru-RU" sz="1200">
                <a:latin typeface="Calibri" pitchFamily="34" charset="0"/>
              </a:rPr>
              <a:pPr algn="r"/>
              <a:t>2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09550" indent="-209550" eaLnBrk="1" hangingPunct="1">
              <a:spcBef>
                <a:spcPct val="0"/>
              </a:spcBef>
            </a:pPr>
            <a:r>
              <a:rPr lang="ru-RU" smtClean="0"/>
              <a:t>Группа папоротникообразных растений включает в себя более 10 000 видов растений и подразделяется на три крупных отдела.</a:t>
            </a:r>
          </a:p>
          <a:p>
            <a:pPr marL="209550" indent="-209550" eaLnBrk="1" hangingPunct="1">
              <a:spcBef>
                <a:spcPct val="0"/>
              </a:spcBef>
              <a:buFontTx/>
              <a:buAutoNum type="arabicPeriod"/>
            </a:pPr>
            <a:r>
              <a:rPr lang="ru-RU" smtClean="0">
                <a:cs typeface="Arial" charset="0"/>
                <a:sym typeface="Wingdings 2" pitchFamily="18" charset="2"/>
              </a:rPr>
              <a:t> П</a:t>
            </a:r>
            <a:r>
              <a:rPr lang="ru-RU" smtClean="0"/>
              <a:t>апоротниковидные.</a:t>
            </a:r>
          </a:p>
          <a:p>
            <a:pPr marL="209550" indent="-209550" eaLnBrk="1" hangingPunct="1">
              <a:spcBef>
                <a:spcPct val="0"/>
              </a:spcBef>
              <a:buFontTx/>
              <a:buAutoNum type="arabicPeriod"/>
            </a:pPr>
            <a:r>
              <a:rPr lang="ru-RU" smtClean="0"/>
              <a:t> Хвощевидные. К папоротникообразным, кроме самих папоротников, относятся хвощи. Конечно, эти современные растения лишь отдаленно напоминают своих древних предков. Но все же их почтенное историческое прошлое требует к себе уважения.</a:t>
            </a:r>
          </a:p>
          <a:p>
            <a:pPr marL="209550" indent="-209550" eaLnBrk="1" hangingPunct="1">
              <a:spcBef>
                <a:spcPct val="0"/>
              </a:spcBef>
              <a:buFontTx/>
              <a:buAutoNum type="arabicPeriod"/>
            </a:pPr>
            <a:r>
              <a:rPr lang="ru-RU" smtClean="0"/>
              <a:t> Плауновидные. Всего в эту группу входит более 10 000 видов растений.</a:t>
            </a:r>
            <a:endParaRPr lang="en-US" smtClean="0">
              <a:cs typeface="Arial" charset="0"/>
              <a:sym typeface="Wingdings 2" pitchFamily="18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35C40-CADE-456C-AB26-3723764852D0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61AD410-482B-471F-AEF1-41AA15F88486}" type="slidenum">
              <a:rPr lang="ru-RU" sz="1200">
                <a:latin typeface="Calibri" pitchFamily="34" charset="0"/>
              </a:rPr>
              <a:pPr algn="r"/>
              <a:t>5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09550" indent="-209550" eaLnBrk="1" hangingPunct="1">
              <a:spcBef>
                <a:spcPct val="0"/>
              </a:spcBef>
            </a:pPr>
            <a:r>
              <a:rPr lang="ru-RU" smtClean="0"/>
              <a:t>Плаун – вымирающее растение, занесенное в Красную книгу редких и вымирающих видов.</a:t>
            </a:r>
          </a:p>
          <a:p>
            <a:pPr marL="209550" indent="-209550" eaLnBrk="1" hangingPunct="1">
              <a:spcBef>
                <a:spcPct val="0"/>
              </a:spcBef>
            </a:pPr>
            <a:r>
              <a:rPr lang="ru-RU" smtClean="0"/>
              <a:t>Древние предки плаунов были огромными деревьями высотой до 40 метров. Их стволы в диаметре достигали 1 метра. Ствол древнего растения был густо покрыт узкими листьями. А теперь стебель современного плауна покрыт крохотными листьями-чешуйками.</a:t>
            </a:r>
          </a:p>
          <a:p>
            <a:pPr marL="209550" indent="-209550" eaLnBrk="1" hangingPunct="1">
              <a:spcBef>
                <a:spcPct val="0"/>
              </a:spcBef>
              <a:buFontTx/>
              <a:buAutoNum type="arabicPeriod"/>
            </a:pPr>
            <a:r>
              <a:rPr lang="ru-RU" smtClean="0"/>
              <a:t> Сейчас сохранилось около тысячи видов плауновидных. Это многолетние травянистые растения. Плаун – скромное лесное растение, стелющееся зеленой змейкой под пологом леса. Над почвой поднимаются только его спороносные колоски.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188C66-860D-42E2-B101-7301A9EFC749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A1FBDA-124A-48D9-AEDB-3B3289A237A7}" type="slidenum">
              <a:rPr lang="ru-RU" sz="1200">
                <a:latin typeface="Calibri" pitchFamily="34" charset="0"/>
              </a:rPr>
              <a:pPr algn="r"/>
              <a:t>23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09550" indent="-209550" eaLnBrk="1" hangingPunct="1">
              <a:spcBef>
                <a:spcPct val="0"/>
              </a:spcBef>
            </a:pPr>
            <a:r>
              <a:rPr lang="ru-RU" smtClean="0"/>
              <a:t>1. Большинство видов папоротников, произрастающих в умеренном климате, – многолетние травянистые растения.</a:t>
            </a:r>
          </a:p>
          <a:p>
            <a:pPr marL="209550" indent="-209550" eaLnBrk="1" hangingPunct="1">
              <a:spcBef>
                <a:spcPct val="0"/>
              </a:spcBef>
            </a:pPr>
            <a:r>
              <a:rPr lang="ru-RU" smtClean="0"/>
              <a:t>2. Давай рассмотрим какой-нибудь обычный папоротник, часто встречающийся в наших лесах. Возьмем, к примеру, папоротник орляк. Посмотри, какие у него изящные резные листья. Эти удивительные листья папоротников получили особое название – вайи. Ученые считают, что вайи папоротника произошли от целых ветвей древних папоротников. Вайи обычно представляют собой перистосложный лист.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303366-5D24-48F0-A4C8-54E99365D9CB}" type="slidenum">
              <a:rPr lang="ru-RU" smtClean="0"/>
              <a:pPr/>
              <a:t>24</a:t>
            </a:fld>
            <a:endParaRPr lang="ru-RU" smtClean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FBE7E7D-5868-42AD-87CF-A952537CB93A}" type="slidenum">
              <a:rPr lang="ru-RU" sz="1200">
                <a:latin typeface="Calibri" pitchFamily="34" charset="0"/>
              </a:rPr>
              <a:pPr algn="r"/>
              <a:t>24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09550" indent="-209550" eaLnBrk="1" hangingPunct="1">
              <a:spcBef>
                <a:spcPct val="0"/>
              </a:spcBef>
              <a:buFontTx/>
              <a:buAutoNum type="arabicPeriod"/>
            </a:pPr>
            <a:r>
              <a:rPr lang="ru-RU" smtClean="0"/>
              <a:t> Посмотри, вот черешок листа.</a:t>
            </a:r>
          </a:p>
          <a:p>
            <a:pPr marL="209550" indent="-209550" eaLnBrk="1" hangingPunct="1">
              <a:spcBef>
                <a:spcPct val="0"/>
              </a:spcBef>
              <a:buFontTx/>
              <a:buAutoNum type="arabicPeriod"/>
            </a:pPr>
            <a:r>
              <a:rPr lang="ru-RU" smtClean="0"/>
              <a:t> А вот верхушечная листовая пластинка.</a:t>
            </a:r>
          </a:p>
          <a:p>
            <a:pPr marL="209550" indent="-209550" eaLnBrk="1" hangingPunct="1">
              <a:spcBef>
                <a:spcPct val="0"/>
              </a:spcBef>
              <a:buFontTx/>
              <a:buAutoNum type="arabicPeriod"/>
            </a:pPr>
            <a:r>
              <a:rPr lang="ru-RU" smtClean="0"/>
              <a:t> По бокам от центральной оси сложного листа супротивно расположены «перья».</a:t>
            </a:r>
            <a:br>
              <a:rPr lang="ru-RU" smtClean="0"/>
            </a:br>
            <a:r>
              <a:rPr lang="ru-RU" smtClean="0"/>
              <a:t>Вайи папоротников длительное время растут верхушкой.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008073-8128-4E9A-8333-A0E2DAC5AD17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5F7483-A13B-40F1-AD18-DC9A81667F58}" type="slidenum">
              <a:rPr lang="ru-RU" sz="1200">
                <a:latin typeface="Calibri" pitchFamily="34" charset="0"/>
              </a:rPr>
              <a:pPr algn="r"/>
              <a:t>25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09550" indent="-209550" eaLnBrk="1" hangingPunct="1">
              <a:spcBef>
                <a:spcPct val="0"/>
              </a:spcBef>
            </a:pPr>
            <a:r>
              <a:rPr lang="ru-RU" smtClean="0"/>
              <a:t>Если тебе когда-нибудь приходилось внимательно рассматривать в лесу или саду папоротник, то твой взгляд наверняка привлекла особая форма молодых листьев.</a:t>
            </a:r>
          </a:p>
          <a:p>
            <a:pPr marL="209550" indent="-209550" eaLnBrk="1" hangingPunct="1">
              <a:spcBef>
                <a:spcPct val="0"/>
              </a:spcBef>
              <a:buFontTx/>
              <a:buAutoNum type="arabicPeriod"/>
            </a:pPr>
            <a:r>
              <a:rPr lang="ru-RU" smtClean="0"/>
              <a:t> Молодой листик, появляющийся из почки, похож на мохнатую зеленую улитку, покрытую коричневыми чешуйками. Эта "улитка" постепенно раскручивается и растет. Так обычно растут ветки, а не листья, не правда ли?</a:t>
            </a:r>
          </a:p>
          <a:p>
            <a:pPr marL="209550" indent="-209550" eaLnBrk="1" hangingPunct="1">
              <a:spcBef>
                <a:spcPct val="0"/>
              </a:spcBef>
              <a:buFontTx/>
              <a:buAutoNum type="arabicPeriod"/>
            </a:pPr>
            <a:r>
              <a:rPr lang="ru-RU" smtClean="0"/>
              <a:t> Обычно у папоротников хорошо развит подземный побег – корневище. Такой мощный, ползущий под землей побег способствует быстрому вегетативному размножению папоротников.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ECDF54-3FB8-4981-9FBF-F29E0450F1BB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1DA3E1-8DE3-44EB-A157-4204BEB81CE4}" type="slidenum">
              <a:rPr lang="ru-RU" sz="1200">
                <a:latin typeface="Calibri" pitchFamily="34" charset="0"/>
              </a:rPr>
              <a:pPr algn="r"/>
              <a:t>27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09550" indent="-209550" eaLnBrk="1" hangingPunct="1">
              <a:spcBef>
                <a:spcPct val="0"/>
              </a:spcBef>
              <a:buFontTx/>
              <a:buAutoNum type="arabicPeriod"/>
            </a:pPr>
            <a:r>
              <a:rPr lang="ru-RU" smtClean="0"/>
              <a:t> На нижней стороне листе папоротника развиваются сорусы. Сорусы выглядят как небольшие пятнышки.</a:t>
            </a:r>
          </a:p>
          <a:p>
            <a:pPr marL="209550" indent="-209550" eaLnBrk="1" hangingPunct="1">
              <a:spcBef>
                <a:spcPct val="0"/>
              </a:spcBef>
              <a:buFontTx/>
              <a:buAutoNum type="arabicPeriod"/>
            </a:pPr>
            <a:r>
              <a:rPr lang="ru-RU" smtClean="0"/>
              <a:t> Внутри сорусов развиваются спорангии – вместилища спор. Сорус может быть прикрыт чешуйкой – покрывальцем.</a:t>
            </a:r>
          </a:p>
          <a:p>
            <a:pPr marL="209550" indent="-209550" eaLnBrk="1" hangingPunct="1">
              <a:spcBef>
                <a:spcPct val="0"/>
              </a:spcBef>
              <a:buFontTx/>
              <a:buAutoNum type="arabicPeriod"/>
            </a:pPr>
            <a:r>
              <a:rPr lang="ru-RU" smtClean="0">
                <a:sym typeface="Wingdings 2" pitchFamily="18" charset="2"/>
              </a:rPr>
              <a:t> Почти весь мешочек спорангия состоит из одного слоя клеток, и только по кольцу его опоясывает плотный ободок, с помощью которого он вскрывается когда созреют споры.</a:t>
            </a:r>
            <a:r>
              <a:rPr lang="ru-RU" smtClean="0"/>
              <a:t> Споры разносятся ветром.</a:t>
            </a:r>
            <a:endParaRPr lang="ru-RU" sz="9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59F10-6417-4CEB-A3C3-8B5EF464AFD8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91E61E-0D23-4F63-9CA3-DAC77223EDA3}" type="slidenum">
              <a:rPr lang="ru-RU" sz="1200">
                <a:latin typeface="Calibri" pitchFamily="34" charset="0"/>
              </a:rPr>
              <a:pPr algn="r"/>
              <a:t>28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09550" indent="-209550" eaLnBrk="1" hangingPunct="1">
              <a:spcBef>
                <a:spcPct val="0"/>
              </a:spcBef>
            </a:pPr>
            <a:r>
              <a:rPr lang="ru-RU" smtClean="0"/>
              <a:t>Так выглядел вымерший хвощ – каламит.</a:t>
            </a:r>
          </a:p>
          <a:p>
            <a:pPr marL="209550" indent="-209550" eaLnBrk="1" hangingPunct="1">
              <a:spcBef>
                <a:spcPct val="0"/>
              </a:spcBef>
              <a:buFontTx/>
              <a:buAutoNum type="arabicPeriod"/>
            </a:pPr>
            <a:r>
              <a:rPr lang="ru-RU" smtClean="0"/>
              <a:t> Это древний вымерший плаун – лепидодендрон.</a:t>
            </a:r>
          </a:p>
          <a:p>
            <a:pPr marL="209550" indent="-209550" eaLnBrk="1" hangingPunct="1">
              <a:spcBef>
                <a:spcPct val="0"/>
              </a:spcBef>
              <a:buFontTx/>
              <a:buAutoNum type="arabicPeriod"/>
            </a:pPr>
            <a:r>
              <a:rPr lang="ru-RU" smtClean="0"/>
              <a:t> А вот папоротник – археоптерис.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134FB5-94FC-4CB0-9D5B-956B779ED391}" type="slidenum">
              <a:rPr lang="ru-RU" smtClean="0"/>
              <a:pPr/>
              <a:t>41</a:t>
            </a:fld>
            <a:endParaRPr lang="ru-RU" smtClean="0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D6F0419-3249-47C1-AB5B-5D2DC3FE3FB7}" type="slidenum">
              <a:rPr lang="ru-RU" sz="1200">
                <a:latin typeface="Calibri" pitchFamily="34" charset="0"/>
              </a:rPr>
              <a:pPr algn="r"/>
              <a:t>41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09550" indent="-209550" eaLnBrk="1" hangingPunct="1">
              <a:spcBef>
                <a:spcPct val="0"/>
              </a:spcBef>
            </a:pPr>
            <a:r>
              <a:rPr lang="ru-RU" smtClean="0"/>
              <a:t>Отмершие древние папоротникообразные падали в воду, где их заносило песком и илом.  В результате термического разложения без доступа воздуха и под большим давлением горных пород в течение миллионов лет они медленно превращались в каменный уголь.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4BC08-2E63-4194-93FA-6CC1928B08CC}" type="slidenum">
              <a:rPr lang="ru-RU" smtClean="0"/>
              <a:pPr/>
              <a:t>43</a:t>
            </a:fld>
            <a:endParaRPr lang="ru-RU" smtClean="0"/>
          </a:p>
        </p:txBody>
      </p:sp>
      <p:sp>
        <p:nvSpPr>
          <p:cNvPr id="419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4483457-1C0D-4208-9A54-A45F78546967}" type="slidenum">
              <a:rPr lang="ru-RU" sz="1200">
                <a:latin typeface="Calibri" pitchFamily="34" charset="0"/>
              </a:rPr>
              <a:pPr algn="r"/>
              <a:t>43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419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 настоящее время каменный уголь добывают в шахтах или открытым способом.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34C9F-6023-4E34-BF6A-7CD97AF42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10" Type="http://schemas.openxmlformats.org/officeDocument/2006/relationships/image" Target="../media/image58.png"/><Relationship Id="rId4" Type="http://schemas.openxmlformats.org/officeDocument/2006/relationships/image" Target="../media/image68.wmf"/><Relationship Id="rId9" Type="http://schemas.openxmlformats.org/officeDocument/2006/relationships/image" Target="../media/image73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1111\Desktop\плаун\сплюснутый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-3517"/>
            <a:ext cx="9144000" cy="68650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Плауны. Хвощи. Папоротники.</a:t>
            </a:r>
            <a:endParaRPr lang="ru-RU" sz="7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11111\Desktop\плаун\булавовид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4423420" cy="589789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66124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Плаун  булавовидный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11111\Desktop\плаун\годич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-22434"/>
            <a:ext cx="4484367" cy="57688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37321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Плаун</a:t>
            </a: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годичный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1111\Desktop\плаун\баранецц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548331" cy="56612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566124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Баранец  обыкновенный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1111\Desktop\плаун\3eac7112af203fb75e2add3ded7e80f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740352" cy="58052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5733256"/>
            <a:ext cx="8532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Плаун  сплюснутый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1111\Desktop\плаун\0-Isoet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7588022" cy="51845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99592" y="5589240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Полушник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озерный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834880" cy="707678"/>
          </a:xfrm>
        </p:spPr>
        <p:txBody>
          <a:bodyPr>
            <a:normAutofit/>
          </a:bodyPr>
          <a:lstStyle/>
          <a:p>
            <a:pPr algn="ctr"/>
            <a:r>
              <a:rPr lang="ru-RU" sz="32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Хвощи </a:t>
            </a:r>
            <a:endParaRPr lang="ru-RU" sz="32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5688632" cy="58052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 настоящее  время  сохранилось  около  30  видов  хвощей.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Хвощи  растут  на  полях, в  лесах  или  около  водоемов, обычно  на  участках  с  влажной  кислой  почвой.</a:t>
            </a:r>
          </a:p>
          <a:p>
            <a:pPr>
              <a:lnSpc>
                <a:spcPct val="150000"/>
              </a:lnSpc>
            </a:pPr>
            <a:r>
              <a:rPr lang="ru-RU" sz="2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Хвощи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многолетние  травянистые  растения  с  жестким  надземным  прямостоячим  побегом  и  хорошо  развитым  подземным  побегом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корневищем.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11111\Desktop\плаун\250px-Equisetum_arvense_nf.jpg"/>
          <p:cNvPicPr>
            <a:picLocks noChangeAspect="1" noChangeArrowheads="1"/>
          </p:cNvPicPr>
          <p:nvPr/>
        </p:nvPicPr>
        <p:blipFill>
          <a:blip r:embed="rId2" cstate="print"/>
          <a:srcRect b="3491"/>
          <a:stretch>
            <a:fillRect/>
          </a:stretch>
        </p:blipFill>
        <p:spPr bwMode="auto">
          <a:xfrm>
            <a:off x="5724128" y="404664"/>
            <a:ext cx="3419872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1111\Desktop\плаун\post-12150-1149769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764704"/>
            <a:ext cx="2736304" cy="3648405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4824536" cy="6597352"/>
          </a:xfrm>
        </p:spPr>
        <p:txBody>
          <a:bodyPr>
            <a:normAutofit fontScale="77500" lnSpcReduction="2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Хвощи  характеризуются  членистостью  побегов: стебли  их  расчленены  на  узлы  и  междоузлия.</a:t>
            </a:r>
          </a:p>
          <a:p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 стебле  в  узлах  расположены  веточки  и  мелкие  чешуевидные  листья.</a:t>
            </a:r>
          </a:p>
          <a:p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 верхушках  побегов  расположены  спороносные  колоски.</a:t>
            </a:r>
          </a:p>
          <a:p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Фотосинтез  происходит  в  зеленых  стеблях.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 корневища  отходят  придаточные  корни.</a:t>
            </a:r>
          </a:p>
          <a:p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1111\Desktop\плаун\1288168724_rrrrr21.jpg"/>
          <p:cNvPicPr>
            <a:picLocks noChangeAspect="1" noChangeArrowheads="1"/>
          </p:cNvPicPr>
          <p:nvPr/>
        </p:nvPicPr>
        <p:blipFill>
          <a:blip r:embed="rId3" cstate="print"/>
          <a:srcRect l="44436" t="42440" r="20494" b="10941"/>
          <a:stretch>
            <a:fillRect/>
          </a:stretch>
        </p:blipFill>
        <p:spPr bwMode="auto">
          <a:xfrm>
            <a:off x="6444208" y="0"/>
            <a:ext cx="2699792" cy="2664296"/>
          </a:xfrm>
          <a:prstGeom prst="rect">
            <a:avLst/>
          </a:prstGeom>
          <a:noFill/>
        </p:spPr>
      </p:pic>
      <p:pic>
        <p:nvPicPr>
          <p:cNvPr id="5124" name="Picture 4" descr="C:\Users\11111\Desktop\плаун\0_55b8d_c7777408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149080"/>
            <a:ext cx="2136853" cy="2547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88640"/>
            <a:ext cx="3456384" cy="3672407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 Смоленской  области  встречается  около  6  видов  хвощей.</a:t>
            </a:r>
          </a:p>
          <a:p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Редких  видов  хвощей  в  Смоленской  области  нет.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C:\Users\11111\Desktop\плаун\Equisetum-palustre-11-05-2010-8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4572000" cy="687202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67544" y="4365104"/>
            <a:ext cx="31683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Хвощ  болотный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1111\Desktop\плаун\post-12150-1149769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407954" cy="58772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5733256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Хвощ  луговой</a:t>
            </a:r>
          </a:p>
        </p:txBody>
      </p:sp>
      <p:pic>
        <p:nvPicPr>
          <p:cNvPr id="4" name="Picture 4" descr="C:\Users\11111\Desktop\плаун\post-12150-1149769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0"/>
            <a:ext cx="4407954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11111\Desktop\плаун\b5g0394.jpg"/>
          <p:cNvPicPr>
            <a:picLocks noChangeAspect="1" noChangeArrowheads="1"/>
          </p:cNvPicPr>
          <p:nvPr/>
        </p:nvPicPr>
        <p:blipFill>
          <a:blip r:embed="rId2" cstate="print"/>
          <a:srcRect b="23878"/>
          <a:stretch>
            <a:fillRect/>
          </a:stretch>
        </p:blipFill>
        <p:spPr bwMode="auto">
          <a:xfrm>
            <a:off x="1763688" y="0"/>
            <a:ext cx="5130906" cy="59492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35696" y="5949280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Хвощ  лесной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4DCEE1-31E7-4093-8C76-49C36E2DBDE5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dirty="0" smtClean="0"/>
              <a:t>Классификация папоротникообразных</a:t>
            </a:r>
          </a:p>
        </p:txBody>
      </p:sp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381000" y="1524000"/>
            <a:ext cx="8208963" cy="2160588"/>
            <a:chOff x="272" y="988"/>
            <a:chExt cx="2880" cy="719"/>
          </a:xfrm>
        </p:grpSpPr>
        <p:cxnSp>
          <p:nvCxnSpPr>
            <p:cNvPr id="4104" name="_s11269"/>
            <p:cNvCxnSpPr>
              <a:cxnSpLocks noChangeShapeType="1"/>
              <a:stCxn id="4110" idx="0"/>
              <a:endCxn id="4107" idx="2"/>
            </p:cNvCxnSpPr>
            <p:nvPr/>
          </p:nvCxnSpPr>
          <p:spPr bwMode="auto">
            <a:xfrm rot="16200000" flipV="1">
              <a:off x="2146" y="845"/>
              <a:ext cx="144" cy="1004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4105" name="_s11270"/>
            <p:cNvCxnSpPr>
              <a:cxnSpLocks noChangeShapeType="1"/>
              <a:stCxn id="4109" idx="0"/>
              <a:endCxn id="4107" idx="2"/>
            </p:cNvCxnSpPr>
            <p:nvPr/>
          </p:nvCxnSpPr>
          <p:spPr bwMode="auto">
            <a:xfrm rot="5400000" flipH="1" flipV="1">
              <a:off x="1642" y="1345"/>
              <a:ext cx="144" cy="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106" name="_s11271"/>
            <p:cNvCxnSpPr>
              <a:cxnSpLocks noChangeShapeType="1"/>
              <a:stCxn id="4108" idx="0"/>
              <a:endCxn id="4107" idx="2"/>
            </p:cNvCxnSpPr>
            <p:nvPr/>
          </p:nvCxnSpPr>
          <p:spPr bwMode="auto">
            <a:xfrm rot="5400000" flipH="1" flipV="1">
              <a:off x="1138" y="841"/>
              <a:ext cx="144" cy="1012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4107" name="_s11272"/>
            <p:cNvSpPr>
              <a:spLocks noChangeArrowheads="1"/>
            </p:cNvSpPr>
            <p:nvPr/>
          </p:nvSpPr>
          <p:spPr bwMode="auto">
            <a:xfrm>
              <a:off x="1181" y="988"/>
              <a:ext cx="1069" cy="287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50195"/>
              </a:srgbClr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1900" b="1">
                  <a:solidFill>
                    <a:schemeClr val="tx2"/>
                  </a:solidFill>
                </a:rPr>
                <a:t>Папоротникообразные</a:t>
              </a:r>
            </a:p>
          </p:txBody>
        </p:sp>
        <p:sp>
          <p:nvSpPr>
            <p:cNvPr id="4108" name="_s11273"/>
            <p:cNvSpPr>
              <a:spLocks noChangeArrowheads="1"/>
            </p:cNvSpPr>
            <p:nvPr/>
          </p:nvSpPr>
          <p:spPr bwMode="auto">
            <a:xfrm>
              <a:off x="272" y="141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195"/>
              </a:srgbClr>
            </a:soli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>
                  <a:hlinkClick r:id="" action="ppaction://noaction"/>
                </a:rPr>
                <a:t>Папоротниковидные </a:t>
              </a:r>
              <a:endParaRPr lang="ru-RU"/>
            </a:p>
          </p:txBody>
        </p:sp>
        <p:sp>
          <p:nvSpPr>
            <p:cNvPr id="4109" name="_s11274"/>
            <p:cNvSpPr>
              <a:spLocks noChangeArrowheads="1"/>
            </p:cNvSpPr>
            <p:nvPr/>
          </p:nvSpPr>
          <p:spPr bwMode="auto">
            <a:xfrm>
              <a:off x="1280" y="141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195"/>
              </a:srgbClr>
            </a:soli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>
                  <a:hlinkClick r:id="" action="ppaction://noaction"/>
                </a:rPr>
                <a:t>Хвощевидные </a:t>
              </a:r>
              <a:endParaRPr lang="ru-RU"/>
            </a:p>
          </p:txBody>
        </p:sp>
        <p:sp>
          <p:nvSpPr>
            <p:cNvPr id="4110" name="_s11275"/>
            <p:cNvSpPr>
              <a:spLocks noChangeArrowheads="1"/>
            </p:cNvSpPr>
            <p:nvPr/>
          </p:nvSpPr>
          <p:spPr bwMode="auto">
            <a:xfrm>
              <a:off x="2288" y="141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50195"/>
              </a:srgbClr>
            </a:solidFill>
            <a:ln w="28575">
              <a:solidFill>
                <a:srgbClr val="FF00AD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>
                  <a:hlinkClick r:id="" action="ppaction://noaction"/>
                </a:rPr>
                <a:t>Плауновидные </a:t>
              </a:r>
              <a:endParaRPr lang="ru-RU"/>
            </a:p>
          </p:txBody>
        </p:sp>
      </p:grpSp>
      <p:pic>
        <p:nvPicPr>
          <p:cNvPr id="10252" name="Picture 12" descr="папоротник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3933825"/>
            <a:ext cx="2159000" cy="2159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53" name="Picture 13" descr="Плаун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18250" y="3933825"/>
            <a:ext cx="2159000" cy="2159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54" name="Picture 14" descr="Хвощ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3933825"/>
            <a:ext cx="2159000" cy="2159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1111\Desktop\плаун\0_83983_501998fd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6730" y="1"/>
            <a:ext cx="4341835" cy="58772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5733256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Хвощ  речной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11111\Desktop\плаун\equisetum_arvens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3491880" cy="5869863"/>
          </a:xfrm>
          <a:prstGeom prst="rect">
            <a:avLst/>
          </a:prstGeom>
          <a:noFill/>
        </p:spPr>
      </p:pic>
      <p:pic>
        <p:nvPicPr>
          <p:cNvPr id="6" name="Picture 9" descr="C:\Users\11111\Desktop\плаун\8602[1].jpg"/>
          <p:cNvPicPr>
            <a:picLocks noChangeAspect="1" noChangeArrowheads="1"/>
          </p:cNvPicPr>
          <p:nvPr/>
        </p:nvPicPr>
        <p:blipFill>
          <a:blip r:embed="rId3" cstate="print"/>
          <a:srcRect t="4536"/>
          <a:stretch>
            <a:fillRect/>
          </a:stretch>
        </p:blipFill>
        <p:spPr bwMode="auto">
          <a:xfrm>
            <a:off x="4499992" y="0"/>
            <a:ext cx="4098404" cy="58923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5805264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Хвощ  полевой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1111\Desktop\плаун\1271908803_17250_a2582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718923" cy="5733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5733256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Хвощ  зимующий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3CCF2C-E4F8-4024-8E59-161F6E452932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accent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ru-RU" b="1" dirty="0" smtClean="0"/>
              <a:t>Папоротники </a:t>
            </a:r>
            <a:endParaRPr lang="ru-RU" b="1" dirty="0" smtClean="0"/>
          </a:p>
        </p:txBody>
      </p:sp>
      <p:pic>
        <p:nvPicPr>
          <p:cNvPr id="29699" name="Picture 3" descr="Страусник обыкновенный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1557338"/>
            <a:ext cx="4318000" cy="521811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9700" name="Picture 4" descr="Гроздовник полулунный или Ключ-трава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7725" y="1557338"/>
            <a:ext cx="4318000" cy="521811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9701" name="Picture 5" descr="Орляк обыкновенны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1828800"/>
            <a:ext cx="588645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057A8D-3A56-4FD2-B0DC-A3AF7F2A4AFF}" type="slidenum">
              <a:rPr lang="ru-RU" smtClean="0"/>
              <a:pPr/>
              <a:t>24</a:t>
            </a:fld>
            <a:endParaRPr lang="ru-RU" smtClean="0"/>
          </a:p>
        </p:txBody>
      </p:sp>
      <p:pic>
        <p:nvPicPr>
          <p:cNvPr id="31746" name="Picture 2" descr="Схема папорот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27163"/>
            <a:ext cx="32670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Строение папоротника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16013" y="4579938"/>
            <a:ext cx="5326062" cy="1944687"/>
            <a:chOff x="703" y="2885"/>
            <a:chExt cx="3355" cy="1225"/>
          </a:xfrm>
        </p:grpSpPr>
        <p:sp>
          <p:nvSpPr>
            <p:cNvPr id="11284" name="Rectangle 5"/>
            <p:cNvSpPr>
              <a:spLocks noChangeArrowheads="1"/>
            </p:cNvSpPr>
            <p:nvPr/>
          </p:nvSpPr>
          <p:spPr bwMode="auto">
            <a:xfrm>
              <a:off x="1655" y="3238"/>
              <a:ext cx="907" cy="5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>
                  <a:latin typeface="Calibri" pitchFamily="34" charset="0"/>
                </a:rPr>
                <a:t>черешок листа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33" y="2885"/>
              <a:ext cx="1225" cy="1225"/>
              <a:chOff x="2833" y="2885"/>
              <a:chExt cx="1225" cy="1225"/>
            </a:xfrm>
          </p:grpSpPr>
          <p:sp>
            <p:nvSpPr>
              <p:cNvPr id="11288" name="Oval 7"/>
              <p:cNvSpPr>
                <a:spLocks noChangeArrowheads="1"/>
              </p:cNvSpPr>
              <p:nvPr/>
            </p:nvSpPr>
            <p:spPr bwMode="auto">
              <a:xfrm>
                <a:off x="2833" y="2885"/>
                <a:ext cx="1225" cy="1225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11289" name="Picture 8" descr="черешок-листа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3153522">
                <a:off x="3097" y="2977"/>
                <a:ext cx="698" cy="1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286" name="Line 9"/>
            <p:cNvSpPr>
              <a:spLocks noChangeShapeType="1"/>
            </p:cNvSpPr>
            <p:nvPr/>
          </p:nvSpPr>
          <p:spPr bwMode="auto">
            <a:xfrm>
              <a:off x="703" y="3339"/>
              <a:ext cx="952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11287" name="AutoShape 10"/>
            <p:cNvCxnSpPr>
              <a:cxnSpLocks noChangeShapeType="1"/>
              <a:stCxn id="11284" idx="3"/>
              <a:endCxn id="11288" idx="2"/>
            </p:cNvCxnSpPr>
            <p:nvPr/>
          </p:nvCxnSpPr>
          <p:spPr bwMode="auto">
            <a:xfrm flipV="1">
              <a:off x="2562" y="3498"/>
              <a:ext cx="259" cy="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</p:cxn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268538" y="2781300"/>
            <a:ext cx="5454650" cy="1944688"/>
            <a:chOff x="1429" y="1752"/>
            <a:chExt cx="3436" cy="1225"/>
          </a:xfrm>
        </p:grpSpPr>
        <p:sp>
          <p:nvSpPr>
            <p:cNvPr id="11278" name="Rectangle 12"/>
            <p:cNvSpPr>
              <a:spLocks noChangeArrowheads="1"/>
            </p:cNvSpPr>
            <p:nvPr/>
          </p:nvSpPr>
          <p:spPr bwMode="auto">
            <a:xfrm>
              <a:off x="2266" y="2106"/>
              <a:ext cx="705" cy="5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>
                  <a:latin typeface="Calibri" pitchFamily="34" charset="0"/>
                </a:rPr>
                <a:t>"перо" листа</a:t>
              </a:r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640" y="1752"/>
              <a:ext cx="1225" cy="1225"/>
              <a:chOff x="3640" y="1752"/>
              <a:chExt cx="1225" cy="1225"/>
            </a:xfrm>
          </p:grpSpPr>
          <p:sp>
            <p:nvSpPr>
              <p:cNvPr id="11282" name="Oval 14"/>
              <p:cNvSpPr>
                <a:spLocks noChangeArrowheads="1"/>
              </p:cNvSpPr>
              <p:nvPr/>
            </p:nvSpPr>
            <p:spPr bwMode="auto">
              <a:xfrm>
                <a:off x="3640" y="1752"/>
                <a:ext cx="1225" cy="1225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11283" name="Picture 15" descr="перо-листа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5663339">
                <a:off x="3923" y="1910"/>
                <a:ext cx="590" cy="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>
              <a:off x="1429" y="2296"/>
              <a:ext cx="816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11281" name="AutoShape 17"/>
            <p:cNvCxnSpPr>
              <a:cxnSpLocks noChangeShapeType="1"/>
              <a:stCxn id="11278" idx="3"/>
              <a:endCxn id="11282" idx="2"/>
            </p:cNvCxnSpPr>
            <p:nvPr/>
          </p:nvCxnSpPr>
          <p:spPr bwMode="auto">
            <a:xfrm flipV="1">
              <a:off x="2971" y="2365"/>
              <a:ext cx="657" cy="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</p:cxn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908175" y="908050"/>
            <a:ext cx="7092950" cy="1944688"/>
            <a:chOff x="1202" y="572"/>
            <a:chExt cx="4468" cy="1225"/>
          </a:xfrm>
        </p:grpSpPr>
        <p:sp>
          <p:nvSpPr>
            <p:cNvPr id="11272" name="Rectangle 19"/>
            <p:cNvSpPr>
              <a:spLocks noChangeArrowheads="1"/>
            </p:cNvSpPr>
            <p:nvPr/>
          </p:nvSpPr>
          <p:spPr bwMode="auto">
            <a:xfrm>
              <a:off x="2926" y="925"/>
              <a:ext cx="1088" cy="5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>
                  <a:latin typeface="Calibri" pitchFamily="34" charset="0"/>
                </a:rPr>
                <a:t>листовая пластинка</a:t>
              </a: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4445" y="572"/>
              <a:ext cx="1225" cy="1225"/>
              <a:chOff x="4445" y="572"/>
              <a:chExt cx="1225" cy="1225"/>
            </a:xfrm>
          </p:grpSpPr>
          <p:sp>
            <p:nvSpPr>
              <p:cNvPr id="11276" name="Oval 21"/>
              <p:cNvSpPr>
                <a:spLocks noChangeArrowheads="1"/>
              </p:cNvSpPr>
              <p:nvPr/>
            </p:nvSpPr>
            <p:spPr bwMode="auto">
              <a:xfrm>
                <a:off x="4445" y="572"/>
                <a:ext cx="1225" cy="1225"/>
              </a:xfrm>
              <a:prstGeom prst="ellipse">
                <a:avLst/>
              </a:prstGeom>
              <a:solidFill>
                <a:schemeClr val="accent1">
                  <a:alpha val="50195"/>
                </a:schemeClr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pic>
            <p:nvPicPr>
              <p:cNvPr id="11277" name="Picture 22" descr="Листовя-пластинка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3109578">
                <a:off x="4802" y="755"/>
                <a:ext cx="513" cy="8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274" name="Line 23"/>
            <p:cNvSpPr>
              <a:spLocks noChangeShapeType="1"/>
            </p:cNvSpPr>
            <p:nvPr/>
          </p:nvSpPr>
          <p:spPr bwMode="auto">
            <a:xfrm>
              <a:off x="1202" y="1162"/>
              <a:ext cx="1723" cy="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11275" name="AutoShape 24"/>
            <p:cNvCxnSpPr>
              <a:cxnSpLocks noChangeShapeType="1"/>
              <a:stCxn id="11272" idx="3"/>
              <a:endCxn id="11276" idx="2"/>
            </p:cNvCxnSpPr>
            <p:nvPr/>
          </p:nvCxnSpPr>
          <p:spPr bwMode="auto">
            <a:xfrm flipV="1">
              <a:off x="4014" y="1185"/>
              <a:ext cx="419" cy="2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8F9B15-E78D-4247-8786-BDBBD40AC48E}" type="slidenum">
              <a:rPr lang="ru-RU" smtClean="0"/>
              <a:pPr/>
              <a:t>25</a:t>
            </a:fld>
            <a:endParaRPr lang="ru-RU" smtClean="0"/>
          </a:p>
        </p:txBody>
      </p:sp>
      <p:pic>
        <p:nvPicPr>
          <p:cNvPr id="33794" name="Picture 2" descr="Схема папорот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27163"/>
            <a:ext cx="32670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Строение папоротник</a:t>
            </a:r>
            <a:r>
              <a:rPr lang="ru-RU" smtClean="0"/>
              <a:t>а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16013" y="5300663"/>
            <a:ext cx="5176837" cy="457200"/>
            <a:chOff x="703" y="3339"/>
            <a:chExt cx="3261" cy="288"/>
          </a:xfrm>
        </p:grpSpPr>
        <p:sp>
          <p:nvSpPr>
            <p:cNvPr id="12298" name="Text Box 5"/>
            <p:cNvSpPr txBox="1">
              <a:spLocks noChangeArrowheads="1"/>
            </p:cNvSpPr>
            <p:nvPr/>
          </p:nvSpPr>
          <p:spPr bwMode="auto">
            <a:xfrm>
              <a:off x="2835" y="3339"/>
              <a:ext cx="11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latin typeface="Calibri" pitchFamily="34" charset="0"/>
                </a:rPr>
                <a:t>Корневище</a:t>
              </a:r>
            </a:p>
          </p:txBody>
        </p:sp>
        <p:sp>
          <p:nvSpPr>
            <p:cNvPr id="12299" name="Line 6"/>
            <p:cNvSpPr>
              <a:spLocks noChangeShapeType="1"/>
            </p:cNvSpPr>
            <p:nvPr/>
          </p:nvSpPr>
          <p:spPr bwMode="auto">
            <a:xfrm flipV="1">
              <a:off x="703" y="3475"/>
              <a:ext cx="2086" cy="1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5650" y="3663950"/>
            <a:ext cx="6100763" cy="1493838"/>
            <a:chOff x="476" y="2308"/>
            <a:chExt cx="3843" cy="941"/>
          </a:xfrm>
        </p:grpSpPr>
        <p:sp>
          <p:nvSpPr>
            <p:cNvPr id="12295" name="Text Box 8"/>
            <p:cNvSpPr txBox="1">
              <a:spLocks noChangeArrowheads="1"/>
            </p:cNvSpPr>
            <p:nvPr/>
          </p:nvSpPr>
          <p:spPr bwMode="auto">
            <a:xfrm>
              <a:off x="2835" y="2308"/>
              <a:ext cx="148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>
                  <a:latin typeface="Calibri" pitchFamily="34" charset="0"/>
                </a:rPr>
                <a:t>Лист улитка</a:t>
              </a:r>
            </a:p>
            <a:p>
              <a:r>
                <a:rPr lang="ru-RU" sz="2400">
                  <a:latin typeface="Calibri" pitchFamily="34" charset="0"/>
                </a:rPr>
                <a:t>(молодой лист)</a:t>
              </a:r>
            </a:p>
          </p:txBody>
        </p:sp>
        <p:sp>
          <p:nvSpPr>
            <p:cNvPr id="12296" name="Line 9"/>
            <p:cNvSpPr>
              <a:spLocks noChangeShapeType="1"/>
            </p:cNvSpPr>
            <p:nvPr/>
          </p:nvSpPr>
          <p:spPr bwMode="auto">
            <a:xfrm flipV="1">
              <a:off x="476" y="2568"/>
              <a:ext cx="2313" cy="31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7" name="Line 10"/>
            <p:cNvSpPr>
              <a:spLocks noChangeShapeType="1"/>
            </p:cNvSpPr>
            <p:nvPr/>
          </p:nvSpPr>
          <p:spPr bwMode="auto">
            <a:xfrm flipV="1">
              <a:off x="839" y="2568"/>
              <a:ext cx="1950" cy="68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oval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Содержимое 5" descr="43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1313" y="0"/>
            <a:ext cx="4992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6" descr="040202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1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103E2D-488A-4583-A75C-E92A9A326F3F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Спорангии</a:t>
            </a:r>
          </a:p>
        </p:txBody>
      </p:sp>
      <p:pic>
        <p:nvPicPr>
          <p:cNvPr id="84996" name="Picture 4" descr="Схема папорот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427163"/>
            <a:ext cx="32670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Line 5"/>
          <p:cNvSpPr>
            <a:spLocks noChangeShapeType="1"/>
          </p:cNvSpPr>
          <p:nvPr/>
        </p:nvSpPr>
        <p:spPr bwMode="auto">
          <a:xfrm flipV="1">
            <a:off x="1403350" y="2349500"/>
            <a:ext cx="2447925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40088" y="1268413"/>
            <a:ext cx="2339975" cy="2339975"/>
            <a:chOff x="1610" y="2625"/>
            <a:chExt cx="1474" cy="1474"/>
          </a:xfrm>
        </p:grpSpPr>
        <p:sp>
          <p:nvSpPr>
            <p:cNvPr id="13327" name="AutoShape 7"/>
            <p:cNvSpPr>
              <a:spLocks noChangeAspect="1" noChangeArrowheads="1"/>
            </p:cNvSpPr>
            <p:nvPr/>
          </p:nvSpPr>
          <p:spPr bwMode="auto">
            <a:xfrm>
              <a:off x="1610" y="2625"/>
              <a:ext cx="1474" cy="1474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13328" name="Picture 8" descr="сорус на нижней стороне листа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89" y="2704"/>
              <a:ext cx="1315" cy="13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sp>
        <p:nvSpPr>
          <p:cNvPr id="85001" name="Line 9"/>
          <p:cNvSpPr>
            <a:spLocks noChangeShapeType="1"/>
          </p:cNvSpPr>
          <p:nvPr/>
        </p:nvSpPr>
        <p:spPr bwMode="auto">
          <a:xfrm>
            <a:off x="4859338" y="2276475"/>
            <a:ext cx="1944687" cy="1008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192838" y="1844675"/>
            <a:ext cx="2339975" cy="2339975"/>
            <a:chOff x="2517" y="946"/>
            <a:chExt cx="1474" cy="1474"/>
          </a:xfrm>
        </p:grpSpPr>
        <p:sp>
          <p:nvSpPr>
            <p:cNvPr id="13325" name="AutoShape 11"/>
            <p:cNvSpPr>
              <a:spLocks noChangeAspect="1" noChangeArrowheads="1"/>
            </p:cNvSpPr>
            <p:nvPr/>
          </p:nvSpPr>
          <p:spPr bwMode="auto">
            <a:xfrm>
              <a:off x="2517" y="946"/>
              <a:ext cx="1474" cy="1474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13326" name="Picture 12" descr="сорус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96" y="1026"/>
              <a:ext cx="1315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005" name="Line 13"/>
          <p:cNvSpPr>
            <a:spLocks noChangeShapeType="1"/>
          </p:cNvSpPr>
          <p:nvPr/>
        </p:nvSpPr>
        <p:spPr bwMode="auto">
          <a:xfrm flipH="1">
            <a:off x="5508625" y="3573463"/>
            <a:ext cx="2376488" cy="18716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338638" y="4292600"/>
            <a:ext cx="2339975" cy="2339975"/>
            <a:chOff x="4150" y="845"/>
            <a:chExt cx="1474" cy="1474"/>
          </a:xfrm>
        </p:grpSpPr>
        <p:sp>
          <p:nvSpPr>
            <p:cNvPr id="13323" name="AutoShape 15"/>
            <p:cNvSpPr>
              <a:spLocks noChangeAspect="1" noChangeArrowheads="1"/>
            </p:cNvSpPr>
            <p:nvPr/>
          </p:nvSpPr>
          <p:spPr bwMode="auto">
            <a:xfrm>
              <a:off x="4150" y="845"/>
              <a:ext cx="1474" cy="1474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13324" name="Picture 16" descr="спорангий вскрывается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29" y="925"/>
              <a:ext cx="1315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92 0.06297 L 3.61111E-6 -4.07407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3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351 -0.13658 L -5.55556E-7 1.48148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6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09 -0.27292 L -3.05556E-6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13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  <p:bldP spid="85001" grpId="0" animBg="1"/>
      <p:bldP spid="8500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015103-416A-46F8-93F1-968CC3EE3C78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Вымершие папоротникообразные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363" y="1917700"/>
            <a:ext cx="3097212" cy="4824413"/>
            <a:chOff x="165" y="890"/>
            <a:chExt cx="1769" cy="2852"/>
          </a:xfrm>
        </p:grpSpPr>
        <p:sp>
          <p:nvSpPr>
            <p:cNvPr id="8205" name="AutoShape 4"/>
            <p:cNvSpPr>
              <a:spLocks noChangeArrowheads="1"/>
            </p:cNvSpPr>
            <p:nvPr/>
          </p:nvSpPr>
          <p:spPr bwMode="auto">
            <a:xfrm>
              <a:off x="165" y="890"/>
              <a:ext cx="1769" cy="285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06" name="Rectangle 5"/>
            <p:cNvSpPr>
              <a:spLocks noChangeArrowheads="1"/>
            </p:cNvSpPr>
            <p:nvPr/>
          </p:nvSpPr>
          <p:spPr bwMode="auto">
            <a:xfrm>
              <a:off x="663" y="3414"/>
              <a:ext cx="77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atin typeface="Calibri" pitchFamily="34" charset="0"/>
                </a:rPr>
                <a:t>каламит</a:t>
              </a:r>
            </a:p>
          </p:txBody>
        </p:sp>
        <p:pic>
          <p:nvPicPr>
            <p:cNvPr id="8207" name="Picture 6" descr="Древний-хвощ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3" y="981"/>
              <a:ext cx="1474" cy="2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024188" y="1628775"/>
            <a:ext cx="3097212" cy="4824413"/>
            <a:chOff x="1958" y="845"/>
            <a:chExt cx="1769" cy="2852"/>
          </a:xfrm>
        </p:grpSpPr>
        <p:sp>
          <p:nvSpPr>
            <p:cNvPr id="8202" name="AutoShape 8"/>
            <p:cNvSpPr>
              <a:spLocks noChangeArrowheads="1"/>
            </p:cNvSpPr>
            <p:nvPr/>
          </p:nvSpPr>
          <p:spPr bwMode="auto">
            <a:xfrm>
              <a:off x="1958" y="845"/>
              <a:ext cx="1769" cy="285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03" name="Rectangle 9"/>
            <p:cNvSpPr>
              <a:spLocks noChangeArrowheads="1"/>
            </p:cNvSpPr>
            <p:nvPr/>
          </p:nvSpPr>
          <p:spPr bwMode="auto">
            <a:xfrm>
              <a:off x="2152" y="3414"/>
              <a:ext cx="138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atin typeface="Calibri" pitchFamily="34" charset="0"/>
                </a:rPr>
                <a:t>лепидодендрон</a:t>
              </a:r>
            </a:p>
          </p:txBody>
        </p:sp>
        <p:pic>
          <p:nvPicPr>
            <p:cNvPr id="8204" name="Picture 10" descr="Древний-плаун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06" y="981"/>
              <a:ext cx="1474" cy="2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940425" y="1268413"/>
            <a:ext cx="3097213" cy="4824412"/>
            <a:chOff x="3878" y="845"/>
            <a:chExt cx="1769" cy="2852"/>
          </a:xfrm>
        </p:grpSpPr>
        <p:sp>
          <p:nvSpPr>
            <p:cNvPr id="8199" name="AutoShape 12"/>
            <p:cNvSpPr>
              <a:spLocks noChangeArrowheads="1"/>
            </p:cNvSpPr>
            <p:nvPr/>
          </p:nvSpPr>
          <p:spPr bwMode="auto">
            <a:xfrm>
              <a:off x="3878" y="845"/>
              <a:ext cx="1769" cy="285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00" name="Rectangle 13"/>
            <p:cNvSpPr>
              <a:spLocks noChangeArrowheads="1"/>
            </p:cNvSpPr>
            <p:nvPr/>
          </p:nvSpPr>
          <p:spPr bwMode="auto">
            <a:xfrm>
              <a:off x="4196" y="3413"/>
              <a:ext cx="1133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>
                  <a:latin typeface="Calibri" pitchFamily="34" charset="0"/>
                </a:rPr>
                <a:t>археоптерис</a:t>
              </a:r>
            </a:p>
          </p:txBody>
        </p:sp>
        <p:pic>
          <p:nvPicPr>
            <p:cNvPr id="8201" name="Picture 14" descr="Древний-папоротник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26" y="982"/>
              <a:ext cx="1474" cy="2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Рисунок 3" descr="К уроку биологии. Плауны. Хвощи. папоротники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Рисунок 3" descr="К уроку биологии. Плауны. Хвощи. папоротники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Содержимое 3" descr="К уроку биологии. Плауны. Хвощи. папоротники. 6 класс. Июдина Л.А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 descr="Рисунок1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3563938"/>
            <a:ext cx="61214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Рисунок100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2420938"/>
            <a:ext cx="2381250" cy="4176712"/>
          </a:xfrm>
          <a:noFill/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2400" y="304800"/>
            <a:ext cx="88392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Для нашей флоры обычны некоторые водно-болотные папоротники. Типичный водно-болотный  папоротник – это плавающая на поверхности воды </a:t>
            </a:r>
            <a:r>
              <a:rPr lang="ru-RU" sz="3200" b="1" u="sng">
                <a:solidFill>
                  <a:srgbClr val="663300"/>
                </a:solidFill>
              </a:rPr>
              <a:t>сальвиния</a:t>
            </a:r>
            <a:r>
              <a:rPr lang="ru-RU" sz="3200" b="1"/>
              <a:t>.</a:t>
            </a: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4591050" y="2492375"/>
            <a:ext cx="2286000" cy="1524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>
            <a:off x="2286000" y="2492375"/>
            <a:ext cx="2286000" cy="1524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3" grpId="0" animBg="1"/>
      <p:bldP spid="1435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Picture 12" descr="Рисунок100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3560" name="Picture 8" descr="папор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папоротник_о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183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 descr="папоротники_раз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0"/>
            <a:ext cx="6075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 Смоленской  области  насчитывается  около  20  видов  папоротников.</a:t>
            </a:r>
          </a:p>
          <a:p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 20  видов  лишь  некоторые  занесены  либо  рекомендованы  к  занесению  в  Красную  книгу  Смоленской  области.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1111\Desktop\плаун\265px-Ophioglossum_vulgatum_Saarland_0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4229596" cy="5634141"/>
          </a:xfrm>
          <a:prstGeom prst="rect">
            <a:avLst/>
          </a:prstGeom>
          <a:noFill/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3923928" y="6021288"/>
            <a:ext cx="5220072" cy="62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Ужовник  обыкновенный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1111\Desktop\плаун\grozdovnik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-1"/>
            <a:ext cx="4751073" cy="6200201"/>
          </a:xfrm>
          <a:prstGeom prst="rect">
            <a:avLst/>
          </a:prstGeom>
          <a:noFill/>
        </p:spPr>
      </p:pic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6165304"/>
            <a:ext cx="8147248" cy="5040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Гроздовник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полулунный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1111\Desktop\плаун\grozdovnik_mnogorazdelniy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48700" cy="5688632"/>
          </a:xfrm>
          <a:prstGeom prst="rect">
            <a:avLst/>
          </a:prstGeom>
          <a:noFill/>
        </p:spPr>
      </p:pic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6021288"/>
            <a:ext cx="8147248" cy="6257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Гроздовник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многораздельный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1111\Desktop\плаун\gymnocarpium_dryopteri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5661248"/>
            <a:ext cx="8542784" cy="985788"/>
          </a:xfrm>
        </p:spPr>
        <p:txBody>
          <a:bodyPr>
            <a:noAutofit/>
          </a:bodyPr>
          <a:lstStyle/>
          <a:p>
            <a:r>
              <a:rPr lang="ru-RU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Голокучник</a:t>
            </a: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Линнея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1111\Desktop\плаун\Matteuccia struthiopteris 2 SL.jpg"/>
          <p:cNvPicPr>
            <a:picLocks noChangeAspect="1" noChangeArrowheads="1"/>
          </p:cNvPicPr>
          <p:nvPr/>
        </p:nvPicPr>
        <p:blipFill>
          <a:blip r:embed="rId2" cstate="print"/>
          <a:srcRect b="5382"/>
          <a:stretch>
            <a:fillRect/>
          </a:stretch>
        </p:blipFill>
        <p:spPr bwMode="auto">
          <a:xfrm>
            <a:off x="2339752" y="17300"/>
            <a:ext cx="4344230" cy="6269220"/>
          </a:xfrm>
          <a:prstGeom prst="rect">
            <a:avLst/>
          </a:prstGeom>
          <a:noFill/>
        </p:spPr>
      </p:pic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093296"/>
            <a:ext cx="8147248" cy="40972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Страусник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обыкновенный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1111\Desktop\плаун\Athyrium_filix-femina_Habi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0" y="5589240"/>
            <a:ext cx="9144000" cy="1268760"/>
          </a:xfrm>
        </p:spPr>
        <p:txBody>
          <a:bodyPr>
            <a:noAutofit/>
          </a:bodyPr>
          <a:lstStyle/>
          <a:p>
            <a:r>
              <a:rPr lang="ru-RU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Кочедыжник женский</a:t>
            </a:r>
            <a:endParaRPr lang="ru-RU" sz="7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1111\Desktop\плаун\1288168640_rrrrr3.jpg"/>
          <p:cNvPicPr>
            <a:picLocks noChangeAspect="1" noChangeArrowheads="1"/>
          </p:cNvPicPr>
          <p:nvPr/>
        </p:nvPicPr>
        <p:blipFill>
          <a:blip r:embed="rId2" cstate="print"/>
          <a:srcRect l="32045" t="14720" r="1806" b="5901"/>
          <a:stretch>
            <a:fillRect/>
          </a:stretch>
        </p:blipFill>
        <p:spPr bwMode="auto">
          <a:xfrm>
            <a:off x="1259632" y="116632"/>
            <a:ext cx="6912768" cy="6221492"/>
          </a:xfrm>
          <a:prstGeom prst="rect">
            <a:avLst/>
          </a:prstGeom>
          <a:noFill/>
        </p:spPr>
      </p:pic>
      <p:sp>
        <p:nvSpPr>
          <p:cNvPr id="7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6232252"/>
            <a:ext cx="8147248" cy="62574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Орляк  обыкновенный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Содержимое 3" descr="К уроку биологии. Плауны. Хвощи. папоротники. 6 класс. Июдина Л.А."/>
          <p:cNvPicPr>
            <a:picLocks noGrp="1"/>
          </p:cNvPicPr>
          <p:nvPr>
            <p:ph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6500826" y="2500306"/>
            <a:ext cx="27860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66"/>
                </a:solidFill>
              </a:rPr>
              <a:t>Климат был влажным и теплым. Все это вызывало пышный рост древовидных папоротников. Высота   их достигала 40 м. </a:t>
            </a:r>
            <a:endParaRPr lang="ru-RU" sz="28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1111\Desktop\плаун\300px-Dryopteris_cristat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8640"/>
            <a:ext cx="4218384" cy="5624512"/>
          </a:xfrm>
          <a:prstGeom prst="rect">
            <a:avLst/>
          </a:prstGeom>
          <a:noFill/>
        </p:spPr>
      </p:pic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949280"/>
            <a:ext cx="8147248" cy="6480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Щитовник  гребенчатый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8D7D23-EE65-44B1-9D64-B8596BB9411B}" type="slidenum">
              <a:rPr lang="ru-RU" smtClean="0"/>
              <a:pPr/>
              <a:t>41</a:t>
            </a:fld>
            <a:endParaRPr lang="ru-RU" smtClean="0"/>
          </a:p>
        </p:txBody>
      </p:sp>
      <p:pic>
        <p:nvPicPr>
          <p:cNvPr id="18434" name="Picture 2" descr="Древние папоротникообразны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592263"/>
            <a:ext cx="6804025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3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accent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ru-RU" b="1" smtClean="0"/>
              <a:t>Образование каменного угля</a:t>
            </a:r>
          </a:p>
        </p:txBody>
      </p:sp>
      <p:pic>
        <p:nvPicPr>
          <p:cNvPr id="18436" name="Picture 4" descr="кусок угл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2420938"/>
            <a:ext cx="44561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02635E-6 L 0.00052 0.46255 " pathEditMode="relative" rAng="0" ptsTypes="AA">
                                      <p:cBhvr>
                                        <p:cTn id="15" dur="2000" spd="-100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96240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73550"/>
            <a:ext cx="38100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{2D6954F9-79A7-4CA3-8244-6186793CADCE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3500" y="0"/>
            <a:ext cx="5270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195467-E606-4AE1-BCD4-6A6403DDC85F}" type="slidenum">
              <a:rPr lang="ru-RU" smtClean="0"/>
              <a:pPr/>
              <a:t>43</a:t>
            </a:fld>
            <a:endParaRPr lang="ru-RU" smtClean="0"/>
          </a:p>
        </p:txBody>
      </p:sp>
      <p:pic>
        <p:nvPicPr>
          <p:cNvPr id="20482" name="Picture 2" descr="ДОБЫЧА КАМЕННОГО УГЛЯ открытым способом (Вестфалия, ФРГ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solidFill>
            <a:schemeClr val="accent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ru-RU" b="1" smtClean="0"/>
              <a:t>Добыча каменного угля</a:t>
            </a:r>
          </a:p>
        </p:txBody>
      </p:sp>
      <p:pic>
        <p:nvPicPr>
          <p:cNvPr id="20484" name="Picture 4" descr="Добыча каменного угля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9950" y="1557338"/>
            <a:ext cx="4284663" cy="32131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485" name="Picture 5" descr="Добыча каменного угля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455988"/>
            <a:ext cx="4284663" cy="3213100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486" name="Picture 6" descr="Чукотка поставит каменный уголь для Корякии и Камчат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4538" y="2790825"/>
            <a:ext cx="2646362" cy="264636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1344AD-4E04-4209-A0B2-417A32034174}" type="slidenum">
              <a:rPr lang="ru-RU" smtClean="0"/>
              <a:pPr/>
              <a:t>44</a:t>
            </a:fld>
            <a:endParaRPr lang="ru-RU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Использование каменного угля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8313" y="1989138"/>
            <a:ext cx="1800225" cy="1800225"/>
            <a:chOff x="389" y="799"/>
            <a:chExt cx="1134" cy="1134"/>
          </a:xfrm>
        </p:grpSpPr>
        <p:sp>
          <p:nvSpPr>
            <p:cNvPr id="23588" name="AutoShape 4"/>
            <p:cNvSpPr>
              <a:spLocks noChangeArrowheads="1"/>
            </p:cNvSpPr>
            <p:nvPr/>
          </p:nvSpPr>
          <p:spPr bwMode="auto">
            <a:xfrm>
              <a:off x="389" y="799"/>
              <a:ext cx="1134" cy="113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589" name="Text Box 5"/>
            <p:cNvSpPr txBox="1">
              <a:spLocks noChangeArrowheads="1"/>
            </p:cNvSpPr>
            <p:nvPr/>
          </p:nvSpPr>
          <p:spPr bwMode="auto">
            <a:xfrm>
              <a:off x="481" y="1529"/>
              <a:ext cx="95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>
                  <a:latin typeface="Calibri" pitchFamily="34" charset="0"/>
                </a:rPr>
                <a:t>Анилиновые</a:t>
              </a:r>
              <a:br>
                <a:rPr lang="ru-RU">
                  <a:latin typeface="Calibri" pitchFamily="34" charset="0"/>
                </a:rPr>
              </a:br>
              <a:r>
                <a:rPr lang="ru-RU">
                  <a:latin typeface="Calibri" pitchFamily="34" charset="0"/>
                </a:rPr>
                <a:t>краски</a:t>
              </a:r>
            </a:p>
          </p:txBody>
        </p:sp>
        <p:pic>
          <p:nvPicPr>
            <p:cNvPr id="23590" name="Picture 6" descr="j0239029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2" y="845"/>
              <a:ext cx="907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765675" y="1268413"/>
            <a:ext cx="1800225" cy="1800225"/>
            <a:chOff x="2925" y="799"/>
            <a:chExt cx="1134" cy="1134"/>
          </a:xfrm>
        </p:grpSpPr>
        <p:sp>
          <p:nvSpPr>
            <p:cNvPr id="23585" name="AutoShape 8"/>
            <p:cNvSpPr>
              <a:spLocks noChangeArrowheads="1"/>
            </p:cNvSpPr>
            <p:nvPr/>
          </p:nvSpPr>
          <p:spPr bwMode="auto">
            <a:xfrm>
              <a:off x="2925" y="799"/>
              <a:ext cx="1134" cy="1134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23586" name="Picture 9" descr="j022898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38" y="890"/>
              <a:ext cx="907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7" name="Text Box 10"/>
            <p:cNvSpPr txBox="1">
              <a:spLocks noChangeArrowheads="1"/>
            </p:cNvSpPr>
            <p:nvPr/>
          </p:nvSpPr>
          <p:spPr bwMode="auto">
            <a:xfrm>
              <a:off x="3138" y="1702"/>
              <a:ext cx="7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>
                  <a:solidFill>
                    <a:srgbClr val="00FFFF"/>
                  </a:solidFill>
                  <a:latin typeface="Calibri" pitchFamily="34" charset="0"/>
                </a:rPr>
                <a:t>Асфальт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576513" y="1268413"/>
            <a:ext cx="1800225" cy="1800225"/>
            <a:chOff x="1655" y="799"/>
            <a:chExt cx="1134" cy="1134"/>
          </a:xfrm>
        </p:grpSpPr>
        <p:sp>
          <p:nvSpPr>
            <p:cNvPr id="23582" name="AutoShape 12"/>
            <p:cNvSpPr>
              <a:spLocks noChangeArrowheads="1"/>
            </p:cNvSpPr>
            <p:nvPr/>
          </p:nvSpPr>
          <p:spPr bwMode="auto">
            <a:xfrm>
              <a:off x="1655" y="799"/>
              <a:ext cx="1134" cy="1134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583" name="Text Box 13"/>
            <p:cNvSpPr txBox="1">
              <a:spLocks noChangeArrowheads="1"/>
            </p:cNvSpPr>
            <p:nvPr/>
          </p:nvSpPr>
          <p:spPr bwMode="auto">
            <a:xfrm>
              <a:off x="2003" y="799"/>
              <a:ext cx="43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>
                  <a:solidFill>
                    <a:srgbClr val="00FFFF"/>
                  </a:solidFill>
                  <a:latin typeface="Calibri" pitchFamily="34" charset="0"/>
                </a:rPr>
                <a:t>Духи</a:t>
              </a:r>
            </a:p>
          </p:txBody>
        </p:sp>
        <p:pic>
          <p:nvPicPr>
            <p:cNvPr id="23584" name="Picture 14" descr="j0290401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37" y="1162"/>
              <a:ext cx="907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68313" y="4076700"/>
            <a:ext cx="1800225" cy="1800225"/>
            <a:chOff x="295" y="3022"/>
            <a:chExt cx="1134" cy="1134"/>
          </a:xfrm>
        </p:grpSpPr>
        <p:sp>
          <p:nvSpPr>
            <p:cNvPr id="23579" name="AutoShape 16"/>
            <p:cNvSpPr>
              <a:spLocks noChangeArrowheads="1"/>
            </p:cNvSpPr>
            <p:nvPr/>
          </p:nvSpPr>
          <p:spPr bwMode="auto">
            <a:xfrm>
              <a:off x="295" y="3022"/>
              <a:ext cx="1134" cy="1134"/>
            </a:xfrm>
            <a:prstGeom prst="roundRect">
              <a:avLst>
                <a:gd name="adj" fmla="val 16667"/>
              </a:avLst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23580" name="Picture 17" descr="j0250868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8" y="3340"/>
              <a:ext cx="907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81" name="Text Box 18"/>
            <p:cNvSpPr txBox="1">
              <a:spLocks noChangeArrowheads="1"/>
            </p:cNvSpPr>
            <p:nvPr/>
          </p:nvSpPr>
          <p:spPr bwMode="auto">
            <a:xfrm>
              <a:off x="521" y="3022"/>
              <a:ext cx="68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>
                  <a:solidFill>
                    <a:srgbClr val="FFFFFF"/>
                  </a:solidFill>
                  <a:latin typeface="Calibri" pitchFamily="34" charset="0"/>
                </a:rPr>
                <a:t>Топливо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576513" y="4868863"/>
            <a:ext cx="1800225" cy="1800225"/>
            <a:chOff x="1610" y="3067"/>
            <a:chExt cx="1134" cy="1134"/>
          </a:xfrm>
        </p:grpSpPr>
        <p:sp>
          <p:nvSpPr>
            <p:cNvPr id="23576" name="AutoShape 20"/>
            <p:cNvSpPr>
              <a:spLocks noChangeArrowheads="1"/>
            </p:cNvSpPr>
            <p:nvPr/>
          </p:nvSpPr>
          <p:spPr bwMode="auto">
            <a:xfrm>
              <a:off x="1610" y="3067"/>
              <a:ext cx="1134" cy="1134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577" name="Rectangle 21"/>
            <p:cNvSpPr>
              <a:spLocks noChangeArrowheads="1"/>
            </p:cNvSpPr>
            <p:nvPr/>
          </p:nvSpPr>
          <p:spPr bwMode="auto">
            <a:xfrm>
              <a:off x="1773" y="3970"/>
              <a:ext cx="8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solidFill>
                    <a:srgbClr val="FFCDCD"/>
                  </a:solidFill>
                  <a:latin typeface="Calibri" pitchFamily="34" charset="0"/>
                </a:rPr>
                <a:t>Лекарства</a:t>
              </a:r>
            </a:p>
          </p:txBody>
        </p:sp>
        <p:pic>
          <p:nvPicPr>
            <p:cNvPr id="23578" name="Picture 22" descr="j02152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24" y="3204"/>
              <a:ext cx="907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4765675" y="4868863"/>
            <a:ext cx="1800225" cy="1800225"/>
            <a:chOff x="2971" y="3067"/>
            <a:chExt cx="1134" cy="1134"/>
          </a:xfrm>
        </p:grpSpPr>
        <p:sp>
          <p:nvSpPr>
            <p:cNvPr id="23573" name="AutoShape 24"/>
            <p:cNvSpPr>
              <a:spLocks noChangeArrowheads="1"/>
            </p:cNvSpPr>
            <p:nvPr/>
          </p:nvSpPr>
          <p:spPr bwMode="auto">
            <a:xfrm>
              <a:off x="2971" y="3067"/>
              <a:ext cx="1134" cy="1134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574" name="Rectangle 25"/>
            <p:cNvSpPr>
              <a:spLocks noChangeArrowheads="1"/>
            </p:cNvSpPr>
            <p:nvPr/>
          </p:nvSpPr>
          <p:spPr bwMode="auto">
            <a:xfrm>
              <a:off x="3066" y="3067"/>
              <a:ext cx="9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solidFill>
                    <a:srgbClr val="FF0000"/>
                  </a:solidFill>
                  <a:latin typeface="Calibri" pitchFamily="34" charset="0"/>
                </a:rPr>
                <a:t>Взрывчатые</a:t>
              </a:r>
              <a:br>
                <a:rPr lang="ru-RU">
                  <a:solidFill>
                    <a:srgbClr val="FF0000"/>
                  </a:solidFill>
                  <a:latin typeface="Calibri" pitchFamily="34" charset="0"/>
                </a:rPr>
              </a:br>
              <a:r>
                <a:rPr lang="ru-RU">
                  <a:solidFill>
                    <a:srgbClr val="FF0000"/>
                  </a:solidFill>
                  <a:latin typeface="Calibri" pitchFamily="34" charset="0"/>
                </a:rPr>
                <a:t>вещества</a:t>
              </a:r>
            </a:p>
          </p:txBody>
        </p:sp>
        <p:pic>
          <p:nvPicPr>
            <p:cNvPr id="23575" name="Picture 26" descr="j0239023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26" y="3430"/>
              <a:ext cx="907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6877050" y="1989138"/>
            <a:ext cx="1800225" cy="1800225"/>
            <a:chOff x="4286" y="845"/>
            <a:chExt cx="1134" cy="1134"/>
          </a:xfrm>
        </p:grpSpPr>
        <p:sp>
          <p:nvSpPr>
            <p:cNvPr id="23570" name="AutoShape 28"/>
            <p:cNvSpPr>
              <a:spLocks noChangeArrowheads="1"/>
            </p:cNvSpPr>
            <p:nvPr/>
          </p:nvSpPr>
          <p:spPr bwMode="auto">
            <a:xfrm>
              <a:off x="4286" y="845"/>
              <a:ext cx="1134" cy="1134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571" name="Rectangle 29"/>
            <p:cNvSpPr>
              <a:spLocks noChangeArrowheads="1"/>
            </p:cNvSpPr>
            <p:nvPr/>
          </p:nvSpPr>
          <p:spPr bwMode="auto">
            <a:xfrm>
              <a:off x="4422" y="845"/>
              <a:ext cx="9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>
                  <a:solidFill>
                    <a:srgbClr val="006600"/>
                  </a:solidFill>
                  <a:latin typeface="Calibri" pitchFamily="34" charset="0"/>
                </a:rPr>
                <a:t>Пластмасса</a:t>
              </a:r>
            </a:p>
          </p:txBody>
        </p:sp>
        <p:pic>
          <p:nvPicPr>
            <p:cNvPr id="23572" name="Picture 30" descr="j0215007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68" y="1162"/>
              <a:ext cx="907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6877050" y="4076700"/>
            <a:ext cx="1800225" cy="1800225"/>
            <a:chOff x="4377" y="2568"/>
            <a:chExt cx="1134" cy="1134"/>
          </a:xfrm>
        </p:grpSpPr>
        <p:sp>
          <p:nvSpPr>
            <p:cNvPr id="23567" name="AutoShape 32"/>
            <p:cNvSpPr>
              <a:spLocks noChangeArrowheads="1"/>
            </p:cNvSpPr>
            <p:nvPr/>
          </p:nvSpPr>
          <p:spPr bwMode="auto">
            <a:xfrm>
              <a:off x="4377" y="2568"/>
              <a:ext cx="1134" cy="1134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23568" name="Picture 33" descr="j0290058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491" y="2631"/>
              <a:ext cx="907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9" name="Text Box 34"/>
            <p:cNvSpPr txBox="1">
              <a:spLocks noChangeArrowheads="1"/>
            </p:cNvSpPr>
            <p:nvPr/>
          </p:nvSpPr>
          <p:spPr bwMode="auto">
            <a:xfrm>
              <a:off x="4502" y="3298"/>
              <a:ext cx="8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>
                  <a:solidFill>
                    <a:srgbClr val="FFFF00"/>
                  </a:solidFill>
                  <a:latin typeface="Calibri" pitchFamily="34" charset="0"/>
                </a:rPr>
                <a:t>Смазочные</a:t>
              </a:r>
              <a:br>
                <a:rPr lang="ru-RU">
                  <a:solidFill>
                    <a:srgbClr val="FFFF00"/>
                  </a:solidFill>
                  <a:latin typeface="Calibri" pitchFamily="34" charset="0"/>
                </a:rPr>
              </a:br>
              <a:r>
                <a:rPr lang="ru-RU">
                  <a:solidFill>
                    <a:srgbClr val="FFFF00"/>
                  </a:solidFill>
                  <a:latin typeface="Calibri" pitchFamily="34" charset="0"/>
                </a:rPr>
                <a:t>масла</a:t>
              </a:r>
            </a:p>
          </p:txBody>
        </p: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3267075" y="3230563"/>
            <a:ext cx="2609850" cy="1476375"/>
            <a:chOff x="113" y="1979"/>
            <a:chExt cx="1644" cy="930"/>
          </a:xfrm>
        </p:grpSpPr>
        <p:pic>
          <p:nvPicPr>
            <p:cNvPr id="23565" name="Picture 36" descr="кусок угля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3" y="1979"/>
              <a:ext cx="1644" cy="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6" name="Text Box 37"/>
            <p:cNvSpPr txBox="1">
              <a:spLocks noChangeArrowheads="1"/>
            </p:cNvSpPr>
            <p:nvPr/>
          </p:nvSpPr>
          <p:spPr bwMode="auto">
            <a:xfrm>
              <a:off x="332" y="2328"/>
              <a:ext cx="1207" cy="231"/>
            </a:xfrm>
            <a:prstGeom prst="rect">
              <a:avLst/>
            </a:prstGeom>
            <a:solidFill>
              <a:srgbClr val="00000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srgbClr val="FFFFFF"/>
                  </a:solidFill>
                  <a:latin typeface="Calibri" pitchFamily="34" charset="0"/>
                </a:rPr>
                <a:t>Каменный уголь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Содержимое 3" descr="К уроку биологии. Плауны. Хвощи. папоротники. 6 класс. Июдина Л.А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6" name="Рисунок 3" descr="К уроку биологии. Плауны. Хвощи. папоротники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60" name="Рисунок 3" descr="К уроку биологии. Плауны. Хвощи. папоротники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"/>
            <a:ext cx="7772400" cy="4562484"/>
          </a:xfrm>
          <a:prstGeom prst="rect">
            <a:avLst/>
          </a:prstGeom>
          <a:noFill/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142976" y="4741411"/>
            <a:ext cx="7293984" cy="204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ru-RU" sz="2000" b="1" spc="300" dirty="0"/>
              <a:t>1-созревание спор в спорангиях; </a:t>
            </a:r>
          </a:p>
          <a:p>
            <a:pPr>
              <a:lnSpc>
                <a:spcPct val="70000"/>
              </a:lnSpc>
            </a:pPr>
            <a:r>
              <a:rPr lang="ru-RU" sz="2000" b="1" spc="300" dirty="0"/>
              <a:t>2-прорастание спор; </a:t>
            </a:r>
          </a:p>
          <a:p>
            <a:pPr>
              <a:lnSpc>
                <a:spcPct val="70000"/>
              </a:lnSpc>
            </a:pPr>
            <a:r>
              <a:rPr lang="ru-RU" sz="2000" b="1" spc="300" dirty="0">
                <a:solidFill>
                  <a:srgbClr val="FF0000"/>
                </a:solidFill>
              </a:rPr>
              <a:t>3-образование заростка</a:t>
            </a:r>
            <a:r>
              <a:rPr lang="ru-RU" sz="2000" b="1" spc="300" dirty="0"/>
              <a:t> (гаметофита); </a:t>
            </a:r>
          </a:p>
          <a:p>
            <a:pPr>
              <a:lnSpc>
                <a:spcPct val="70000"/>
              </a:lnSpc>
            </a:pPr>
            <a:r>
              <a:rPr lang="ru-RU" sz="2000" b="1" spc="300" dirty="0"/>
              <a:t>4-созревание женских и мужских гамет;</a:t>
            </a:r>
          </a:p>
          <a:p>
            <a:pPr>
              <a:lnSpc>
                <a:spcPct val="70000"/>
              </a:lnSpc>
            </a:pPr>
            <a:r>
              <a:rPr lang="ru-RU" sz="2000" b="1" spc="300" dirty="0"/>
              <a:t>5-оплодотворение; </a:t>
            </a:r>
          </a:p>
          <a:p>
            <a:pPr>
              <a:lnSpc>
                <a:spcPct val="70000"/>
              </a:lnSpc>
            </a:pPr>
            <a:r>
              <a:rPr lang="ru-RU" sz="2000" b="1" spc="300" dirty="0"/>
              <a:t>6-зигота; </a:t>
            </a:r>
          </a:p>
          <a:p>
            <a:pPr>
              <a:lnSpc>
                <a:spcPct val="70000"/>
              </a:lnSpc>
            </a:pPr>
            <a:r>
              <a:rPr lang="ru-RU" sz="2000" b="1" spc="300" dirty="0"/>
              <a:t>7- развитие молодого проростка из зиготы</a:t>
            </a:r>
          </a:p>
          <a:p>
            <a:pPr>
              <a:lnSpc>
                <a:spcPct val="70000"/>
              </a:lnSpc>
            </a:pPr>
            <a:r>
              <a:rPr lang="ru-RU" sz="2000" b="1" spc="300" dirty="0"/>
              <a:t>(спорофита); </a:t>
            </a:r>
          </a:p>
          <a:p>
            <a:pPr>
              <a:lnSpc>
                <a:spcPct val="70000"/>
              </a:lnSpc>
            </a:pPr>
            <a:r>
              <a:rPr lang="ru-RU" sz="2000" b="1" spc="300" dirty="0"/>
              <a:t>8-образование спорангий на взрослом растении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285728"/>
            <a:ext cx="8991600" cy="641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70000"/>
              </a:lnSpc>
            </a:pPr>
            <a:r>
              <a:rPr lang="ru-RU" sz="2800" b="1" dirty="0">
                <a:solidFill>
                  <a:srgbClr val="FF0000"/>
                </a:solidFill>
                <a:latin typeface="Century Schoolbook" pitchFamily="18" charset="0"/>
              </a:rPr>
              <a:t>ЛАБОРАТОРНАЯ </a:t>
            </a:r>
            <a:r>
              <a:rPr lang="ru-RU" sz="2800" b="1" dirty="0" smtClean="0">
                <a:solidFill>
                  <a:srgbClr val="FF0000"/>
                </a:solidFill>
                <a:latin typeface="Century Schoolbook" pitchFamily="18" charset="0"/>
              </a:rPr>
              <a:t>РАБОТА</a:t>
            </a:r>
          </a:p>
          <a:p>
            <a:pPr marL="342900" indent="-342900" algn="ctr">
              <a:lnSpc>
                <a:spcPct val="70000"/>
              </a:lnSpc>
            </a:pPr>
            <a:endParaRPr lang="ru-RU" sz="2800" b="1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pPr marL="342900" indent="-342900" algn="ctr">
              <a:lnSpc>
                <a:spcPct val="7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Century Schoolbook" pitchFamily="18" charset="0"/>
              </a:rPr>
              <a:t>ТЕМА</a:t>
            </a:r>
            <a:r>
              <a:rPr lang="ru-RU" sz="2800" b="1" dirty="0">
                <a:solidFill>
                  <a:srgbClr val="FF0000"/>
                </a:solidFill>
                <a:latin typeface="Century Schoolbook" pitchFamily="18" charset="0"/>
              </a:rPr>
              <a:t>:</a:t>
            </a:r>
            <a:r>
              <a:rPr lang="ru-RU" sz="2800" b="1" dirty="0">
                <a:latin typeface="Century Schoolbook" pitchFamily="18" charset="0"/>
              </a:rPr>
              <a:t> Изучение  папоротникообразных</a:t>
            </a:r>
          </a:p>
          <a:p>
            <a:pPr marL="342900" indent="-342900">
              <a:lnSpc>
                <a:spcPct val="70000"/>
              </a:lnSpc>
            </a:pPr>
            <a:r>
              <a:rPr lang="ru-RU" sz="2800" b="1" dirty="0">
                <a:solidFill>
                  <a:srgbClr val="FF0000"/>
                </a:solidFill>
                <a:latin typeface="Century Schoolbook" pitchFamily="18" charset="0"/>
              </a:rPr>
              <a:t>ЦЕЛЬ:</a:t>
            </a:r>
            <a:r>
              <a:rPr lang="ru-RU" sz="2800" b="1" dirty="0">
                <a:latin typeface="Century Schoolbook" pitchFamily="18" charset="0"/>
              </a:rPr>
              <a:t> изучить особенности строения  плаунов, хвощей и папоротников.</a:t>
            </a:r>
          </a:p>
          <a:p>
            <a:pPr marL="342900" indent="-342900">
              <a:lnSpc>
                <a:spcPct val="7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Century Schoolbook" pitchFamily="18" charset="0"/>
              </a:rPr>
              <a:t>Оборудование</a:t>
            </a:r>
            <a:r>
              <a:rPr lang="ru-RU" sz="2800" b="1" dirty="0" smtClean="0">
                <a:latin typeface="Century Schoolbook" pitchFamily="18" charset="0"/>
              </a:rPr>
              <a:t>: </a:t>
            </a:r>
            <a:r>
              <a:rPr lang="ru-RU" sz="2800" b="1" dirty="0">
                <a:latin typeface="Century Schoolbook" pitchFamily="18" charset="0"/>
              </a:rPr>
              <a:t>гербарии и рисунки </a:t>
            </a:r>
          </a:p>
          <a:p>
            <a:pPr marL="342900" indent="-342900">
              <a:lnSpc>
                <a:spcPct val="70000"/>
              </a:lnSpc>
            </a:pPr>
            <a:r>
              <a:rPr lang="ru-RU" sz="2800" b="1" dirty="0">
                <a:solidFill>
                  <a:srgbClr val="FF0000"/>
                </a:solidFill>
                <a:latin typeface="Century Schoolbook" pitchFamily="18" charset="0"/>
              </a:rPr>
              <a:t>Ход работы: </a:t>
            </a:r>
            <a:r>
              <a:rPr lang="el-GR" sz="2800" b="1" dirty="0">
                <a:latin typeface="Century Schoolbook" pitchFamily="18" charset="0"/>
                <a:cs typeface="Times New Roman" pitchFamily="18" charset="0"/>
              </a:rPr>
              <a:t>Ι</a:t>
            </a:r>
            <a:r>
              <a:rPr lang="ru-RU" sz="2800" b="1" dirty="0">
                <a:latin typeface="Century Schoolbook" pitchFamily="18" charset="0"/>
              </a:rPr>
              <a:t>.Рассмотреть  растения по гербарию и рисункам и описать их  внешнее строение  по плану:</a:t>
            </a:r>
          </a:p>
          <a:p>
            <a:pPr marL="342900" indent="-342900">
              <a:lnSpc>
                <a:spcPct val="70000"/>
              </a:lnSpc>
            </a:pPr>
            <a:r>
              <a:rPr lang="ru-RU" sz="2800" b="1" dirty="0">
                <a:solidFill>
                  <a:srgbClr val="00B0F0"/>
                </a:solidFill>
                <a:latin typeface="Century Schoolbook" pitchFamily="18" charset="0"/>
              </a:rPr>
              <a:t>1. Плауны:</a:t>
            </a:r>
          </a:p>
          <a:p>
            <a:pPr marL="342900" indent="-342900">
              <a:lnSpc>
                <a:spcPct val="70000"/>
              </a:lnSpc>
            </a:pPr>
            <a:r>
              <a:rPr lang="ru-RU" sz="2800" b="1" dirty="0">
                <a:latin typeface="Century Schoolbook" pitchFamily="18" charset="0"/>
              </a:rPr>
              <a:t>А) стебель -</a:t>
            </a:r>
          </a:p>
          <a:p>
            <a:pPr marL="342900" indent="-342900">
              <a:lnSpc>
                <a:spcPct val="70000"/>
              </a:lnSpc>
            </a:pPr>
            <a:r>
              <a:rPr lang="ru-RU" sz="2800" b="1" dirty="0">
                <a:latin typeface="Century Schoolbook" pitchFamily="18" charset="0"/>
              </a:rPr>
              <a:t>Б) листья-</a:t>
            </a:r>
          </a:p>
          <a:p>
            <a:pPr marL="342900" indent="-342900">
              <a:lnSpc>
                <a:spcPct val="70000"/>
              </a:lnSpc>
            </a:pPr>
            <a:r>
              <a:rPr lang="ru-RU" sz="2800" b="1" dirty="0">
                <a:latin typeface="Century Schoolbook" pitchFamily="18" charset="0"/>
              </a:rPr>
              <a:t>В) споры  образуются в…</a:t>
            </a:r>
          </a:p>
          <a:p>
            <a:pPr marL="342900" indent="-342900">
              <a:lnSpc>
                <a:spcPct val="70000"/>
              </a:lnSpc>
            </a:pPr>
            <a:r>
              <a:rPr lang="ru-RU" sz="2800" b="1" dirty="0">
                <a:solidFill>
                  <a:srgbClr val="00B0F0"/>
                </a:solidFill>
                <a:latin typeface="Century Schoolbook" pitchFamily="18" charset="0"/>
              </a:rPr>
              <a:t>2. Хвощи:</a:t>
            </a:r>
          </a:p>
          <a:p>
            <a:pPr marL="342900" indent="-342900">
              <a:lnSpc>
                <a:spcPct val="70000"/>
              </a:lnSpc>
            </a:pPr>
            <a:r>
              <a:rPr lang="ru-RU" sz="2800" b="1" dirty="0">
                <a:latin typeface="Century Schoolbook" pitchFamily="18" charset="0"/>
              </a:rPr>
              <a:t>А) стебли-…</a:t>
            </a:r>
          </a:p>
          <a:p>
            <a:pPr marL="342900" indent="-342900">
              <a:lnSpc>
                <a:spcPct val="70000"/>
              </a:lnSpc>
            </a:pPr>
            <a:r>
              <a:rPr lang="ru-RU" sz="2800" b="1" dirty="0">
                <a:latin typeface="Century Schoolbook" pitchFamily="18" charset="0"/>
              </a:rPr>
              <a:t>Б) листья- на зеленых побегах</a:t>
            </a:r>
          </a:p>
          <a:p>
            <a:pPr marL="342900" indent="-342900">
              <a:lnSpc>
                <a:spcPct val="70000"/>
              </a:lnSpc>
            </a:pPr>
            <a:r>
              <a:rPr lang="ru-RU" sz="2800" b="1" dirty="0">
                <a:latin typeface="Century Schoolbook" pitchFamily="18" charset="0"/>
              </a:rPr>
              <a:t>В) споры  образуются в…</a:t>
            </a:r>
          </a:p>
          <a:p>
            <a:pPr marL="342900" indent="-342900">
              <a:lnSpc>
                <a:spcPct val="70000"/>
              </a:lnSpc>
            </a:pPr>
            <a:r>
              <a:rPr lang="ru-RU" sz="2800" b="1" dirty="0">
                <a:solidFill>
                  <a:srgbClr val="00B0F0"/>
                </a:solidFill>
                <a:latin typeface="Century Schoolbook" pitchFamily="18" charset="0"/>
              </a:rPr>
              <a:t>3. Папоротники</a:t>
            </a:r>
            <a:r>
              <a:rPr lang="ru-RU" sz="2800" b="1" dirty="0">
                <a:latin typeface="Century Schoolbook" pitchFamily="18" charset="0"/>
              </a:rPr>
              <a:t>:…(по плану плаунов)</a:t>
            </a:r>
          </a:p>
          <a:p>
            <a:pPr marL="342900" indent="-342900">
              <a:lnSpc>
                <a:spcPct val="70000"/>
              </a:lnSpc>
            </a:pPr>
            <a:r>
              <a:rPr lang="el-GR" sz="2800" b="1" dirty="0">
                <a:latin typeface="Century Schoolbook" pitchFamily="18" charset="0"/>
                <a:cs typeface="Times New Roman" pitchFamily="18" charset="0"/>
              </a:rPr>
              <a:t>ΙΙ</a:t>
            </a:r>
            <a:r>
              <a:rPr lang="ru-RU" sz="2800" b="1" dirty="0">
                <a:latin typeface="Century Schoolbook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latin typeface="Century Schoolbook" pitchFamily="18" charset="0"/>
              </a:rPr>
              <a:t>Нарисовать и подписать  растения</a:t>
            </a:r>
          </a:p>
          <a:p>
            <a:pPr marL="342900" indent="-342900">
              <a:lnSpc>
                <a:spcPct val="70000"/>
              </a:lnSpc>
            </a:pPr>
            <a:r>
              <a:rPr lang="ru-RU" sz="2800" b="1" dirty="0">
                <a:solidFill>
                  <a:srgbClr val="FF0000"/>
                </a:solidFill>
                <a:latin typeface="Century Schoolbook" pitchFamily="18" charset="0"/>
              </a:rPr>
              <a:t>Выводы:….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EE9660-2C1F-4829-8BF2-C2DB47A173E0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cs typeface="Arial" charset="0"/>
                <a:sym typeface="Wingdings 2" pitchFamily="18" charset="2"/>
              </a:rPr>
              <a:t>Плауновидные</a:t>
            </a:r>
          </a:p>
        </p:txBody>
      </p:sp>
      <p:pic>
        <p:nvPicPr>
          <p:cNvPr id="68613" name="Picture 5" descr="Урок 23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916113"/>
            <a:ext cx="32194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91088" y="1268413"/>
            <a:ext cx="3924300" cy="5084762"/>
            <a:chOff x="2971" y="890"/>
            <a:chExt cx="2199" cy="2852"/>
          </a:xfrm>
        </p:grpSpPr>
        <p:sp>
          <p:nvSpPr>
            <p:cNvPr id="18441" name="AutoShape 7"/>
            <p:cNvSpPr>
              <a:spLocks noChangeArrowheads="1"/>
            </p:cNvSpPr>
            <p:nvPr/>
          </p:nvSpPr>
          <p:spPr bwMode="auto">
            <a:xfrm>
              <a:off x="2971" y="890"/>
              <a:ext cx="2199" cy="285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18442" name="Picture 8" descr="Плаун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61" y="981"/>
              <a:ext cx="2011" cy="2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859338" y="1268413"/>
            <a:ext cx="3924300" cy="5084762"/>
            <a:chOff x="2971" y="890"/>
            <a:chExt cx="2199" cy="2852"/>
          </a:xfrm>
        </p:grpSpPr>
        <p:sp>
          <p:nvSpPr>
            <p:cNvPr id="18439" name="AutoShape 7"/>
            <p:cNvSpPr>
              <a:spLocks noChangeArrowheads="1"/>
            </p:cNvSpPr>
            <p:nvPr/>
          </p:nvSpPr>
          <p:spPr bwMode="auto">
            <a:xfrm>
              <a:off x="2971" y="890"/>
              <a:ext cx="2199" cy="285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18440" name="Picture 8" descr="Плаун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61" y="981"/>
              <a:ext cx="2011" cy="2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042792" cy="563662"/>
          </a:xfrm>
        </p:spPr>
        <p:txBody>
          <a:bodyPr>
            <a:noAutofit/>
          </a:bodyPr>
          <a:lstStyle/>
          <a:p>
            <a:pPr algn="ctr"/>
            <a:r>
              <a:rPr lang="ru-RU" sz="32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Плауны</a:t>
            </a:r>
            <a:endParaRPr lang="ru-RU" sz="3200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908720"/>
            <a:ext cx="4896544" cy="59492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Плауны</a:t>
            </a:r>
            <a:r>
              <a:rPr lang="ru-RU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 это  многолетние  вечнозеленые  травянистые  растения  с  прямостоячими  и  ползучими  побегами.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  стелющихся  по  земле  участков  стебля  отходят  придаточные  корни. Листья  мелкие, различной  формы.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1111\Desktop\плаун\годичный.jpg"/>
          <p:cNvPicPr>
            <a:picLocks noChangeAspect="1" noChangeArrowheads="1"/>
          </p:cNvPicPr>
          <p:nvPr/>
        </p:nvPicPr>
        <p:blipFill>
          <a:blip r:embed="rId2" cstate="print"/>
          <a:srcRect l="18326" r="6069"/>
          <a:stretch>
            <a:fillRect/>
          </a:stretch>
        </p:blipFill>
        <p:spPr bwMode="auto">
          <a:xfrm>
            <a:off x="5220072" y="0"/>
            <a:ext cx="39239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2772" name="Рисунок 3" descr="К уроку биологии. Плауны. Хвощи. папоротники. 6 класс. Июдина Л.А."/>
          <p:cNvPicPr>
            <a:picLocks noChangeAspect="1" noChangeArrowheads="1"/>
          </p:cNvPicPr>
          <p:nvPr/>
        </p:nvPicPr>
        <p:blipFill>
          <a:blip r:embed="rId2" cstate="print"/>
          <a:srcRect t="9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514600"/>
          </a:xfrm>
        </p:spPr>
        <p:txBody>
          <a:bodyPr/>
          <a:lstStyle/>
          <a:p>
            <a:pPr marL="0" indent="0"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Строение плауна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2738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336925" y="544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1021" y="714356"/>
            <a:ext cx="7264317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0"/>
            <a:ext cx="8352928" cy="659735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 мире  насчитывается  около  </a:t>
            </a:r>
            <a:r>
              <a:rPr lang="ru-RU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1000  видов.</a:t>
            </a:r>
          </a:p>
          <a:p>
            <a:pPr>
              <a:lnSpc>
                <a:spcPct val="170000"/>
              </a:lnSpc>
            </a:pPr>
            <a:r>
              <a:rPr lang="ru-RU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 Смоленской  области 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встречается  </a:t>
            </a:r>
            <a:r>
              <a:rPr lang="ru-RU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около  5  видов  плаунов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причем  эти  виды  либо  занесены, либо  рекомендованы  к  занесению  в  </a:t>
            </a:r>
            <a:r>
              <a:rPr lang="ru-RU" sz="36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Красную  книгу  Смоленской  области</a:t>
            </a:r>
            <a:endParaRPr lang="ru-RU" sz="3600" b="1" u="sng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987</Words>
  <Application>Microsoft Office PowerPoint</Application>
  <PresentationFormat>Экран (4:3)</PresentationFormat>
  <Paragraphs>158</Paragraphs>
  <Slides>49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Плауны. Хвощи. Папоротники.</vt:lpstr>
      <vt:lpstr>Классификация папоротникообразных</vt:lpstr>
      <vt:lpstr>Слайд 3</vt:lpstr>
      <vt:lpstr>Слайд 4</vt:lpstr>
      <vt:lpstr>Плауновидные</vt:lpstr>
      <vt:lpstr>Плауны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Хвощи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Папоротники </vt:lpstr>
      <vt:lpstr>Строение папоротника</vt:lpstr>
      <vt:lpstr>Строение папоротника</vt:lpstr>
      <vt:lpstr>Слайд 26</vt:lpstr>
      <vt:lpstr>Спорангии</vt:lpstr>
      <vt:lpstr>Вымершие папоротникообразные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Образование каменного угля</vt:lpstr>
      <vt:lpstr>Слайд 42</vt:lpstr>
      <vt:lpstr>Добыча каменного угля</vt:lpstr>
      <vt:lpstr>Использование каменного угля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Элективный  курс  «Экологическая  анатомия  листьев цветковых  растений»</dc:title>
  <dc:creator>11111</dc:creator>
  <cp:lastModifiedBy>Оля</cp:lastModifiedBy>
  <cp:revision>45</cp:revision>
  <dcterms:created xsi:type="dcterms:W3CDTF">2011-05-18T05:33:15Z</dcterms:created>
  <dcterms:modified xsi:type="dcterms:W3CDTF">2014-04-15T19:54:58Z</dcterms:modified>
</cp:coreProperties>
</file>