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84" r:id="rId5"/>
    <p:sldId id="287" r:id="rId6"/>
    <p:sldId id="260" r:id="rId7"/>
    <p:sldId id="282" r:id="rId8"/>
    <p:sldId id="281" r:id="rId9"/>
    <p:sldId id="296" r:id="rId10"/>
    <p:sldId id="266" r:id="rId11"/>
    <p:sldId id="267" r:id="rId12"/>
    <p:sldId id="271" r:id="rId13"/>
    <p:sldId id="269" r:id="rId14"/>
    <p:sldId id="274" r:id="rId15"/>
    <p:sldId id="276" r:id="rId16"/>
    <p:sldId id="286" r:id="rId17"/>
    <p:sldId id="278" r:id="rId18"/>
    <p:sldId id="292" r:id="rId19"/>
    <p:sldId id="293" r:id="rId20"/>
    <p:sldId id="270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1260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1" y="476672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Смута в Российском государстве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65" y="2132616"/>
            <a:ext cx="5767288" cy="358725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480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332656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Царь Василий Шуйский. </a:t>
            </a:r>
            <a:endParaRPr lang="ru-RU" sz="3200" u="sng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1" y="3436205"/>
            <a:ext cx="2360643" cy="285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6421978"/>
            <a:ext cx="3816423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Иоаннович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Шуйский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140" y="1124744"/>
            <a:ext cx="88768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1606 г. на Земском соборе  царем был «выкликнут» князь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Василий Иванович Шуйский  (1606-1610гг.).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Патриархом Русской православной церкви был избран сторонник Василия Шуйского – казанский митрополит 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Гермоген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2160240" cy="314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6137" y="6291821"/>
            <a:ext cx="2808312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Патриарх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Гермоген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33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68643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Восстание Ивана </a:t>
            </a:r>
            <a:r>
              <a:rPr lang="ru-RU" sz="3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Болотникова</a:t>
            </a:r>
            <a:r>
              <a:rPr 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25" y="1268760"/>
            <a:ext cx="3438916" cy="467119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725" y="6165304"/>
            <a:ext cx="3833357" cy="40011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Рябовол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В."Иван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Болотников</a:t>
            </a:r>
            <a:r>
              <a:rPr lang="ru-RU" b="1" dirty="0" smtClean="0"/>
              <a:t>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28081" y="1050995"/>
            <a:ext cx="3591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1606 -1607г.г.</a:t>
            </a: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1" y="2204864"/>
            <a:ext cx="52920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Написать небольшой рассказ по теме «Восстание Ивана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Болотникова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», используя план.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Работа с текстом стр.13-14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52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797" y="188640"/>
            <a:ext cx="8892480" cy="538609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Причины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восстания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Повод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восстанию;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возглавил восстание;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4.Участники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восстания.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5.Цели,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требования восставших;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Ход восстания: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основные этапы восстания (если есть).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действия восставших (использовать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карту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стр.17);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Итоги восстания: причины его поражения; судьбы руководителей и участников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Последствия и историческое значение восстания</a:t>
            </a:r>
          </a:p>
        </p:txBody>
      </p:sp>
    </p:spTree>
    <p:extLst>
      <p:ext uri="{BB962C8B-B14F-4D97-AF65-F5344CB8AC3E}">
        <p14:creationId xmlns:p14="http://schemas.microsoft.com/office/powerpoint/2010/main" val="1535667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Лжедмитрий II.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3908" y="978987"/>
            <a:ext cx="52925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Летом 1607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года в Стародубе появился человек, который объявил себя чудом спасшимся в </a:t>
            </a: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мае 1606 года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Кремле царевичем Дмитрием. Это был </a:t>
            </a: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Лжедмитрий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 отряду самозванца присоединились остатки  разбитых отрядов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Болотникова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Основной опорой стали отряды польских наемников.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30256"/>
            <a:ext cx="2856087" cy="39604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0008" y="6241966"/>
            <a:ext cx="809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Лжедмитрий 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решил отправиться на Москву.</a:t>
            </a: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344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332656"/>
            <a:ext cx="5751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Тушинское правительство</a:t>
            </a:r>
            <a:endParaRPr lang="ru-RU" sz="3600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5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Летом 1608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г. войско самозванца обосновалось у подмосковного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села Тушино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Сюда прибыли новые польские отряды и Марина Мнишек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Тушино стало второй столицей России-со своим царем, прозванным Тушинским вором, Боярской думой и своим патриархом митрополитом Филаретом.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291" y="4437112"/>
            <a:ext cx="86044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Выскажите свое мнение о «тушинских боярах». Почему их поведение получило название «тушинских перелетов»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49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60648"/>
            <a:ext cx="6578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Перелом в настроении народа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83978"/>
            <a:ext cx="8366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Почему произошел перелом в настроении народа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420888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*Тушинские поляки вели себя как завоеватели: грабили, насильничали, облагали население большими налогами, оскверняли православные святыни;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*Русские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тушинцы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вели себя подобным образом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067944" y="4667657"/>
            <a:ext cx="1008112" cy="561543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3529" y="5229200"/>
            <a:ext cx="8568952" cy="13849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Грабежи, насилия и убийства вызвали взрыв народного возмущения. Стали создаваться народные ополчения.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24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1689"/>
            <a:ext cx="3064440" cy="373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694672"/>
            <a:ext cx="306444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Михаил Васильевич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Скопин-Шуйский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404664"/>
            <a:ext cx="8856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феврале 1609г.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Василий Шуйский заключил со Швецией договор об отправке в Россию наемного войска  в обмен на уступку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крепости Карелы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11960" y="1951689"/>
            <a:ext cx="48245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Весной 1609 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русские и шведские войска под командованием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М.Скопина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-Шуйского выступили из Новгорода. В течение лета они освободили северо-восточную часть России, в июле разгромили войска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тушинцев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под Тверью и двинулись на Москву.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951689"/>
            <a:ext cx="4608512" cy="47176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Шведские войска требовали уплаты жалованья. Денег в казне не было.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5976" y="2348880"/>
            <a:ext cx="4320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Шведские войска требовали уплаты жалованья. Денег в казне не было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Скопин –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уйский  стал опираться на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силы народного ополчения</a:t>
            </a: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63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Вторжение Речи </a:t>
            </a:r>
            <a:r>
              <a:rPr lang="ru-RU" sz="36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Швеции</a:t>
            </a:r>
            <a:endParaRPr lang="ru-RU" sz="3600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9" y="1340768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послужило причиной объявления Речью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войны России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2332059"/>
            <a:ext cx="5688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сентябре 1609 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речь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Посполитая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объявила войну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России.Польско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-литовское войско под предводительством Сигизмунда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осадило Смоленск. 20 месяцев гарнизон Смоленска под командованием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воеводы Михаила Шеина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противостоял врагу.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3" y="2492896"/>
            <a:ext cx="2493523" cy="33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141" y="5902267"/>
            <a:ext cx="2002279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Михаил Шеин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00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04664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цели преследовали шведы</a:t>
            </a:r>
            <a:r>
              <a:rPr lang="en-US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Какой договор был заключен между 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Делагарди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новгородской знатью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ru-RU" sz="28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2420888"/>
            <a:ext cx="8892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*Признание покровительства шведского короля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*Союз  против Речи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Посполитой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*Избрание на российский престол шведского принца Карла Филиппа.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25144"/>
            <a:ext cx="7776864" cy="95410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весне 1612 г. шведские войска захватили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Гдов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Порхов,Старую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Руссу, Тихвин и др.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139952" y="4005064"/>
            <a:ext cx="576064" cy="50405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32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3" y="548680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 время в Пскове  некий 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Сидорка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объявил себя новым царем Дмитрием</a:t>
            </a:r>
            <a:endParaRPr lang="ru-RU" sz="2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173506"/>
            <a:ext cx="87849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Лжедми́трий</a:t>
            </a: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(известен под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именем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Сидо́рка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 —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самозванец,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выдававший себя за сына Ивана Грозного царевича Дмитрия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Ивановича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якобы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спасшегося в окрестностях Калуги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Лжедмитрия II.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российской историографии известен также как </a:t>
            </a: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«псковский вор».</a:t>
            </a:r>
          </a:p>
        </p:txBody>
      </p:sp>
    </p:spTree>
    <p:extLst>
      <p:ext uri="{BB962C8B-B14F-4D97-AF65-F5344CB8AC3E}">
        <p14:creationId xmlns:p14="http://schemas.microsoft.com/office/powerpoint/2010/main" val="2254687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Экономические трудности начала XVII в.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9" y="1340768"/>
            <a:ext cx="8820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1601-1603 были неурожайными. Страну охватил голод. Правительство Бориса Годунова принимало меры по борьбе с голодом: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*В Москве населению выдавались деньги;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*Царь распорядился открыть царские амбары и выдавать хлеб бесплатно;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9040"/>
            <a:ext cx="392088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028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864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Подведем итоги!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24744"/>
            <a:ext cx="896448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*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Неурожаи и голод в начале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XVII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в. Резко ухудшили внутреннее положение России;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*Недовольством народа воспользовалось боярство;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*Россия погрузилась в  Смуту, одним из признаков которой было самозванство;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 Недовольное население поддержало  Лжедмитрия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*При Василии Шуйском Смута стала разрастаться, а центральная власть слабела;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*Появляются новые самозванцы;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*Речь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Посполитая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Швеция вмешались в российские дела.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71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на дом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412776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§ 14—15 учебника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 устно ответить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вопросы в конце параграфа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>
              <a:buAutoNum type="arabicPeriod"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Составить письменный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рассказ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«Восстание  Ивана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Болотникова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используя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из презентации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(обязательно!)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Подготовьте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сообщение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темы по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выбру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«Григорий Отрепьев»; «Тушинский вор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«Василий Шуйский», «Иван Болотников», «Лжедмитрий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…(по желанию)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861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0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Народные выступления.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9552" y="836712"/>
            <a:ext cx="84249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осени 1601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г. начались народные восстания.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районе Москвы  действовал отряд под предводительством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Косолапа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Хлопко(1603-1604гг.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).Против восставших был послан отряд во главе  с воеводой 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И.Басмановым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С большим трудом восстание было подавлено.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507212"/>
            <a:ext cx="4710996" cy="33213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66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116632"/>
            <a:ext cx="87849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Чтобы успокоить народ  Борис Годунов: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 восстановил Юрьев день;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отменил сыск беглых крестьян.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040254" y="2240868"/>
            <a:ext cx="720080" cy="648072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1519" y="2888940"/>
            <a:ext cx="889248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Эти меры не могли  остановить недовольство царем.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6" y="3645024"/>
            <a:ext cx="5034136" cy="29953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702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16633"/>
            <a:ext cx="8892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1604 г.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Лжедмитрий со своим войском перешел российскую границу. В его армию вливались недовольные крестьяне, горожане, казаки.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Почему население поддержало Лжедмитрия</a:t>
            </a:r>
            <a:r>
              <a:rPr lang="en-US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*Рассылая по все стране «прелестные грамоты», он обещал облегчить жизнь всем слоям населения.</a:t>
            </a: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*Народ поверил в пришествие «доброго» царя.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645024"/>
            <a:ext cx="76328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653136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России началось время, которое современники назвали  </a:t>
            </a:r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Смутным.</a:t>
            </a:r>
          </a:p>
          <a:p>
            <a:r>
              <a:rPr lang="ru-RU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Смута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– возмущение, восстание, мятеж, крамола,  неповиновение, раздор меж народом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властью.                                                                                        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В.И.Даль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079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1" y="0"/>
            <a:ext cx="8424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Причины Смуты </a:t>
            </a:r>
            <a:endParaRPr lang="ru-RU" sz="36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3" y="646332"/>
            <a:ext cx="8964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*Последствия разорения государства в период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опричнины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79514" y="1600438"/>
            <a:ext cx="89644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*Обострение социальной ситуации как следствие процессов государственного закрепощения крестьянства.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3" y="2924944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* Кризис династии: пресечение мужской ветви правящего княжеско-царского московского дома.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79513" y="4009133"/>
            <a:ext cx="8640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* Кризис власти: усиление борьбы за верховную власть между знатных боярских фамилий.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Появление самозванцев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3" y="5373216"/>
            <a:ext cx="83529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* Претензии Польши на русские земли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престол.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5921697"/>
            <a:ext cx="87849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* Голод 1601-1603 гг. Гибель людей и всплеск миграции внутри государства. </a:t>
            </a:r>
          </a:p>
        </p:txBody>
      </p:sp>
    </p:spTree>
    <p:extLst>
      <p:ext uri="{BB962C8B-B14F-4D97-AF65-F5344CB8AC3E}">
        <p14:creationId xmlns:p14="http://schemas.microsoft.com/office/powerpoint/2010/main" val="1767953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7984" y="724341"/>
            <a:ext cx="457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апреле 1605 г.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умер царь Борис Годунов. На престол был возведен его 16-летний сын Федор Годунов.</a:t>
            </a: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июня 1605 г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восставшие москвичи, подстрекаемые боярами  свергли Федора Годунова. Через несколько дней он был убит.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952040" cy="532859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7624" y="5739651"/>
            <a:ext cx="4067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Маковский К.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Агенты Дмитрия Самозванца убивают сына Бориса Годунова.</a:t>
            </a:r>
          </a:p>
        </p:txBody>
      </p:sp>
    </p:spTree>
    <p:extLst>
      <p:ext uri="{BB962C8B-B14F-4D97-AF65-F5344CB8AC3E}">
        <p14:creationId xmlns:p14="http://schemas.microsoft.com/office/powerpoint/2010/main" val="10709978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2656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Политика нового правителя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8760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*Самозванец  возвратил из ссылки бояр, пострадавших при Борисе Годунове.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*Филарет Романов был возведен в сан митрополита  Московского.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*Лжедмитрий лично выслушивал все жалобы и просьбы.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*Отменил казни.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*Начал борьбу с поборами и взятками.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 выполнил  свое обещание – дать полную свободу крестьянам.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333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476672"/>
            <a:ext cx="4791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Политика нового правителя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9513" y="1700808"/>
            <a:ext cx="871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Но новый царь:</a:t>
            </a:r>
          </a:p>
          <a:p>
            <a:r>
              <a:rPr lang="ru-RU" sz="2200" dirty="0" smtClean="0"/>
              <a:t>- не считался с русскими обычаями и традициями;</a:t>
            </a:r>
          </a:p>
          <a:p>
            <a:pPr marL="285750" indent="-285750">
              <a:buFontTx/>
              <a:buChar char="-"/>
            </a:pPr>
            <a:r>
              <a:rPr lang="ru-RU" sz="2200" dirty="0" smtClean="0"/>
              <a:t>носил польскую одежду;</a:t>
            </a:r>
          </a:p>
          <a:p>
            <a:pPr marL="285750" indent="-285750">
              <a:buFontTx/>
              <a:buChar char="-"/>
            </a:pPr>
            <a:r>
              <a:rPr lang="ru-RU" sz="2200" dirty="0"/>
              <a:t>х</a:t>
            </a:r>
            <a:r>
              <a:rPr lang="ru-RU" sz="2200" dirty="0" smtClean="0"/>
              <a:t>одил по улице без свиты;</a:t>
            </a:r>
          </a:p>
          <a:p>
            <a:pPr marL="285750" indent="-285750">
              <a:buFontTx/>
              <a:buChar char="-"/>
            </a:pPr>
            <a:r>
              <a:rPr lang="ru-RU" sz="2200" dirty="0" smtClean="0"/>
              <a:t>не молился перед обедом, а после не мыл руки и не спал;</a:t>
            </a:r>
          </a:p>
          <a:p>
            <a:pPr marL="285750" indent="-285750">
              <a:buFontTx/>
              <a:buChar char="-"/>
            </a:pPr>
            <a:r>
              <a:rPr lang="ru-RU" sz="2200" dirty="0"/>
              <a:t>х</a:t>
            </a:r>
            <a:r>
              <a:rPr lang="ru-RU" sz="2200" dirty="0" smtClean="0"/>
              <a:t>одил по улице без свиты;</a:t>
            </a:r>
          </a:p>
          <a:p>
            <a:pPr marL="285750" indent="-285750">
              <a:buFontTx/>
              <a:buChar char="-"/>
            </a:pPr>
            <a:r>
              <a:rPr lang="ru-RU" sz="2200" dirty="0"/>
              <a:t>ж</a:t>
            </a:r>
            <a:r>
              <a:rPr lang="ru-RU" sz="2200" dirty="0" smtClean="0"/>
              <a:t>енился на полячке Марине Мнишек;</a:t>
            </a:r>
          </a:p>
          <a:p>
            <a:pPr marL="285750" indent="-285750">
              <a:buFontTx/>
              <a:buChar char="-"/>
            </a:pPr>
            <a:r>
              <a:rPr lang="ru-RU" sz="2200" dirty="0" smtClean="0"/>
              <a:t> венчание было с нарушениями русских традиций; </a:t>
            </a:r>
          </a:p>
          <a:p>
            <a:pPr marL="285750" indent="-285750">
              <a:buFontTx/>
              <a:buChar char="-"/>
            </a:pPr>
            <a:r>
              <a:rPr lang="ru-RU" sz="2200" dirty="0" smtClean="0"/>
              <a:t>Поляки в Москве вели себя вызывающе: избивали и грабили граждан, входили в церковь в головных уборах.</a:t>
            </a:r>
          </a:p>
          <a:p>
            <a:pPr marL="285750" indent="-285750">
              <a:buFontTx/>
              <a:buChar char="-"/>
            </a:pPr>
            <a:endParaRPr lang="ru-RU" sz="2200" dirty="0"/>
          </a:p>
          <a:p>
            <a:pPr algn="ctr"/>
            <a:r>
              <a:rPr lang="ru-RU" sz="2600" dirty="0" smtClean="0"/>
              <a:t>Таким поведением были недовольны и бояре. Был организован заговор 17 мая1606 г. в результате которого Лжедмитрий</a:t>
            </a:r>
            <a:r>
              <a:rPr lang="en-US" sz="2600" dirty="0" smtClean="0"/>
              <a:t> I </a:t>
            </a:r>
            <a:r>
              <a:rPr lang="ru-RU" sz="2600" dirty="0" smtClean="0"/>
              <a:t>был убит.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4041865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Воздушный пото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520</TotalTime>
  <Words>1140</Words>
  <Application>Microsoft Office PowerPoint</Application>
  <PresentationFormat>Экран (4:3)</PresentationFormat>
  <Paragraphs>126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jdorohina@yandex.ru</cp:lastModifiedBy>
  <cp:revision>65</cp:revision>
  <dcterms:created xsi:type="dcterms:W3CDTF">2017-10-30T15:02:33Z</dcterms:created>
  <dcterms:modified xsi:type="dcterms:W3CDTF">2020-04-14T03:44:54Z</dcterms:modified>
</cp:coreProperties>
</file>